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3" r:id="rId1"/>
  </p:sldMasterIdLst>
  <p:notesMasterIdLst>
    <p:notesMasterId r:id="rId185"/>
  </p:notesMasterIdLst>
  <p:sldIdLst>
    <p:sldId id="256" r:id="rId2"/>
    <p:sldId id="257" r:id="rId3"/>
    <p:sldId id="265" r:id="rId4"/>
    <p:sldId id="333"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63" r:id="rId20"/>
    <p:sldId id="264" r:id="rId21"/>
    <p:sldId id="262" r:id="rId22"/>
    <p:sldId id="261" r:id="rId23"/>
    <p:sldId id="260" r:id="rId24"/>
    <p:sldId id="259" r:id="rId25"/>
    <p:sldId id="334" r:id="rId26"/>
    <p:sldId id="335" r:id="rId27"/>
    <p:sldId id="336" r:id="rId28"/>
    <p:sldId id="337" r:id="rId29"/>
    <p:sldId id="314" r:id="rId30"/>
    <p:sldId id="315" r:id="rId31"/>
    <p:sldId id="316" r:id="rId32"/>
    <p:sldId id="317" r:id="rId33"/>
    <p:sldId id="318" r:id="rId34"/>
    <p:sldId id="319" r:id="rId35"/>
    <p:sldId id="320" r:id="rId36"/>
    <p:sldId id="321" r:id="rId37"/>
    <p:sldId id="322" r:id="rId38"/>
    <p:sldId id="323" r:id="rId39"/>
    <p:sldId id="324" r:id="rId40"/>
    <p:sldId id="325" r:id="rId41"/>
    <p:sldId id="326" r:id="rId42"/>
    <p:sldId id="327" r:id="rId43"/>
    <p:sldId id="328" r:id="rId44"/>
    <p:sldId id="338" r:id="rId45"/>
    <p:sldId id="329" r:id="rId46"/>
    <p:sldId id="330" r:id="rId47"/>
    <p:sldId id="331" r:id="rId48"/>
    <p:sldId id="332" r:id="rId49"/>
    <p:sldId id="280" r:id="rId50"/>
    <p:sldId id="281" r:id="rId51"/>
    <p:sldId id="282" r:id="rId52"/>
    <p:sldId id="283" r:id="rId53"/>
    <p:sldId id="284" r:id="rId54"/>
    <p:sldId id="285" r:id="rId55"/>
    <p:sldId id="286" r:id="rId56"/>
    <p:sldId id="287" r:id="rId57"/>
    <p:sldId id="288" r:id="rId58"/>
    <p:sldId id="289" r:id="rId59"/>
    <p:sldId id="290" r:id="rId60"/>
    <p:sldId id="291" r:id="rId61"/>
    <p:sldId id="292" r:id="rId62"/>
    <p:sldId id="293" r:id="rId63"/>
    <p:sldId id="294" r:id="rId64"/>
    <p:sldId id="295" r:id="rId65"/>
    <p:sldId id="296" r:id="rId66"/>
    <p:sldId id="297" r:id="rId67"/>
    <p:sldId id="298" r:id="rId68"/>
    <p:sldId id="299" r:id="rId69"/>
    <p:sldId id="300" r:id="rId70"/>
    <p:sldId id="301" r:id="rId71"/>
    <p:sldId id="302" r:id="rId72"/>
    <p:sldId id="303" r:id="rId73"/>
    <p:sldId id="304" r:id="rId74"/>
    <p:sldId id="305" r:id="rId75"/>
    <p:sldId id="306" r:id="rId76"/>
    <p:sldId id="307" r:id="rId77"/>
    <p:sldId id="308" r:id="rId78"/>
    <p:sldId id="309" r:id="rId79"/>
    <p:sldId id="310" r:id="rId80"/>
    <p:sldId id="311" r:id="rId81"/>
    <p:sldId id="312" r:id="rId82"/>
    <p:sldId id="313"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415" r:id="rId135"/>
    <p:sldId id="390" r:id="rId136"/>
    <p:sldId id="391" r:id="rId137"/>
    <p:sldId id="392" r:id="rId138"/>
    <p:sldId id="393" r:id="rId139"/>
    <p:sldId id="414"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6" r:id="rId161"/>
    <p:sldId id="417" r:id="rId162"/>
    <p:sldId id="418" r:id="rId163"/>
    <p:sldId id="419" r:id="rId164"/>
    <p:sldId id="420" r:id="rId165"/>
    <p:sldId id="421" r:id="rId166"/>
    <p:sldId id="422" r:id="rId167"/>
    <p:sldId id="423" r:id="rId168"/>
    <p:sldId id="424" r:id="rId169"/>
    <p:sldId id="425" r:id="rId170"/>
    <p:sldId id="426" r:id="rId171"/>
    <p:sldId id="427" r:id="rId172"/>
    <p:sldId id="428" r:id="rId173"/>
    <p:sldId id="429" r:id="rId174"/>
    <p:sldId id="430" r:id="rId175"/>
    <p:sldId id="431" r:id="rId176"/>
    <p:sldId id="432" r:id="rId177"/>
    <p:sldId id="433" r:id="rId178"/>
    <p:sldId id="434" r:id="rId179"/>
    <p:sldId id="435" r:id="rId180"/>
    <p:sldId id="436" r:id="rId181"/>
    <p:sldId id="437" r:id="rId182"/>
    <p:sldId id="438" r:id="rId183"/>
    <p:sldId id="439" r:id="rId18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0" d="100"/>
          <a:sy n="120" d="100"/>
        </p:scale>
        <p:origin x="134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7.png"/></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7.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9.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1.png"/></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image" Target="../media/image42.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5.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47.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64.png"/></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68.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7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D1E553-D999-4163-AB26-AB9A68D17B56}" type="datetimeFigureOut">
              <a:rPr lang="en-US" smtClean="0"/>
              <a:pPr/>
              <a:t>7/25/2022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867919-E8C0-434F-A6DD-03026AABC4B6}" type="slidenum">
              <a:rPr lang="en-US" smtClean="0"/>
              <a:pPr/>
              <a:t>‹#›</a:t>
            </a:fld>
            <a:endParaRPr lang="en-US"/>
          </a:p>
        </p:txBody>
      </p:sp>
    </p:spTree>
    <p:extLst>
      <p:ext uri="{BB962C8B-B14F-4D97-AF65-F5344CB8AC3E}">
        <p14:creationId xmlns:p14="http://schemas.microsoft.com/office/powerpoint/2010/main" val="3667552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6A291732-5A6E-4011-AFFF-7497B57AEA65}" type="slidenum">
              <a:rPr lang="en-US" altLang="zh-CN"/>
              <a:pPr/>
              <a:t>2</a:t>
            </a:fld>
            <a:endParaRPr lang="en-US" altLang="zh-CN"/>
          </a:p>
        </p:txBody>
      </p:sp>
      <p:sp>
        <p:nvSpPr>
          <p:cNvPr id="374786" name="Rectangle 2"/>
          <p:cNvSpPr>
            <a:spLocks noGrp="1" noRot="1" noChangeAspect="1" noChangeArrowheads="1" noTextEdit="1"/>
          </p:cNvSpPr>
          <p:nvPr>
            <p:ph type="sldImg"/>
          </p:nvPr>
        </p:nvSpPr>
        <p:spPr>
          <a:ln/>
        </p:spPr>
      </p:sp>
      <p:sp>
        <p:nvSpPr>
          <p:cNvPr id="374787" name="Rectangle 3"/>
          <p:cNvSpPr>
            <a:spLocks noGrp="1" noChangeArrowheads="1"/>
          </p:cNvSpPr>
          <p:nvPr>
            <p:ph type="body" idx="1"/>
          </p:nvPr>
        </p:nvSpPr>
        <p:spPr/>
        <p:txBody>
          <a:bodyPr/>
          <a:lstStyle/>
          <a:p>
            <a:endParaRPr lang="fr-FR" altLang="zh-CN"/>
          </a:p>
        </p:txBody>
      </p:sp>
    </p:spTree>
    <p:extLst>
      <p:ext uri="{BB962C8B-B14F-4D97-AF65-F5344CB8AC3E}">
        <p14:creationId xmlns:p14="http://schemas.microsoft.com/office/powerpoint/2010/main" val="1622144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5FE96F-A78D-4326-BFA9-1DE664DE4D36}" type="slidenum">
              <a:rPr lang="en-US"/>
              <a:pPr/>
              <a:t>45</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762202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F75998-199D-4500-8E95-7422A19D8ABF}" type="slidenum">
              <a:rPr lang="en-US"/>
              <a:pPr/>
              <a:t>46</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14776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6CF7B3-5A10-4D87-8E36-B65059C33F7E}" type="slidenum">
              <a:rPr lang="en-US"/>
              <a:pPr/>
              <a:t>47</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6400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711F3D-293A-4DFD-99C4-FC7C7692BF9C}" type="slidenum">
              <a:rPr lang="en-US"/>
              <a:pPr/>
              <a:t>48</a:t>
            </a:fld>
            <a:endParaRPr lang="en-US"/>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805238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82694C-C32B-4900-85A5-F90879F42F37}" type="slidenum">
              <a:rPr lang="en-US"/>
              <a:pPr/>
              <a:t>49</a:t>
            </a:fld>
            <a:endParaRPr lang="en-US"/>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609840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2295EF-277B-431C-BC3B-F1BD481041A4}" type="slidenum">
              <a:rPr lang="en-US"/>
              <a:pPr/>
              <a:t>50</a:t>
            </a:fld>
            <a:endParaRPr lang="en-US"/>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31238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80F9C3-309C-4965-973C-F7B5693897DD}" type="slidenum">
              <a:rPr lang="en-US"/>
              <a:pPr/>
              <a:t>51</a:t>
            </a:fld>
            <a:endParaRPr lang="en-US"/>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839715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A4EAE6-F9A5-42E4-809E-28A652B230D3}" type="slidenum">
              <a:rPr lang="en-US"/>
              <a:pPr/>
              <a:t>52</a:t>
            </a:fld>
            <a:endParaRPr lang="en-US"/>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5448517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ACCF7A-7995-46B4-B119-C509C6D13C00}" type="slidenum">
              <a:rPr lang="en-US"/>
              <a:pPr/>
              <a:t>53</a:t>
            </a:fld>
            <a:endParaRPr lang="en-US"/>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310464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FBDDD7-2D2F-4139-9FD0-7028658D20E7}" type="slidenum">
              <a:rPr lang="en-US"/>
              <a:pPr/>
              <a:t>54</a:t>
            </a:fld>
            <a:endParaRPr lang="en-US"/>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543049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6EF466-13A8-46DF-B828-F9C209B2794F}" type="slidenum">
              <a:rPr lang="en-US"/>
              <a:pPr/>
              <a:t>55</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2059428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D282DE-CBDE-4BBB-B6B6-EAC0B34CE147}" type="slidenum">
              <a:rPr lang="en-US"/>
              <a:pPr/>
              <a:t>56</a:t>
            </a:fld>
            <a:endParaRPr 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936310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024345-2BEC-4707-814B-863693AD143D}" type="slidenum">
              <a:rPr lang="en-US"/>
              <a:pPr/>
              <a:t>57</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175881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DA963D-5DC8-40AE-83C3-C069C012F839}" type="slidenum">
              <a:rPr lang="en-US"/>
              <a:pPr/>
              <a:t>58</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347910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79A774-181E-4391-9B4B-C7C6FCFFB4EA}" type="slidenum">
              <a:rPr lang="en-US"/>
              <a:pPr/>
              <a:t>59</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4267101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251DF8-D2CD-4823-A372-8A9BE88AE351}" type="slidenum">
              <a:rPr lang="en-US"/>
              <a:pPr/>
              <a:t>60</a:t>
            </a:fld>
            <a:endParaRPr lang="en-US"/>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1039453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235DC2-E459-4F7A-85AB-C57EC476B71E}" type="slidenum">
              <a:rPr lang="en-US"/>
              <a:pPr/>
              <a:t>61</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243499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E0E70C-5716-456D-95E6-C2997A65D350}" type="slidenum">
              <a:rPr lang="en-US"/>
              <a:pPr/>
              <a:t>62</a:t>
            </a:fld>
            <a:endParaRPr lang="en-US"/>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9177765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C40965-CCC4-4EC8-84DB-C265104FBCBB}" type="slidenum">
              <a:rPr lang="en-US"/>
              <a:pPr/>
              <a:t>63</a:t>
            </a:fld>
            <a:endParaRPr 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4495723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7AC553-ACFF-461B-BB99-8A76D24D2443}" type="slidenum">
              <a:rPr lang="en-US"/>
              <a:pPr/>
              <a:t>64</a:t>
            </a:fld>
            <a:endParaRPr lang="en-US"/>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2175337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B5785A-A9DD-4690-B55C-1198E6A302D5}" type="slidenum">
              <a:rPr lang="en-US"/>
              <a:pPr/>
              <a:t>65</a:t>
            </a:fld>
            <a:endParaRPr lang="en-US"/>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144200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C18745-4038-4C41-9798-39F9B8320A6C}" type="slidenum">
              <a:rPr lang="en-US"/>
              <a:pPr/>
              <a:t>66</a:t>
            </a:fld>
            <a:endParaRPr lang="en-US"/>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2722281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9B50DA-479E-4906-AC08-42162E148980}" type="slidenum">
              <a:rPr lang="en-US"/>
              <a:pPr/>
              <a:t>67</a:t>
            </a:fld>
            <a:endParaRPr lang="en-US"/>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7142610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E32F6D-B44A-4FCF-B13E-7D8BF88E10E6}" type="slidenum">
              <a:rPr lang="en-US"/>
              <a:pPr/>
              <a:t>68</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3771797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6A74BF-5046-40E6-BCB2-FF391777075D}" type="slidenum">
              <a:rPr lang="en-US"/>
              <a:pPr/>
              <a:t>69</a:t>
            </a:fld>
            <a:endParaRPr lang="en-US"/>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6552367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1AC48F-D8C1-48BE-BB5C-6DCF8B304B64}" type="slidenum">
              <a:rPr lang="en-US"/>
              <a:pPr/>
              <a:t>70</a:t>
            </a:fld>
            <a:endParaRPr lang="en-US"/>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18651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C673F4-DD4A-4076-AFBA-A25D205B3FD0}" type="slidenum">
              <a:rPr lang="en-US"/>
              <a:pPr/>
              <a:t>71</a:t>
            </a:fld>
            <a:endParaRPr lang="en-US"/>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4377599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06B6E9-D475-4570-8C8A-9AE5DD3AF1AD}" type="slidenum">
              <a:rPr lang="en-US"/>
              <a:pPr/>
              <a:t>72</a:t>
            </a:fld>
            <a:endParaRPr lang="en-US"/>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631723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C4ED69-C2E5-4FAA-8C5A-25EDCA4192E7}" type="slidenum">
              <a:rPr lang="en-US"/>
              <a:pPr/>
              <a:t>73</a:t>
            </a:fld>
            <a:endParaRPr lang="en-US"/>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1866004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C9E2B0-EB3E-4913-AA5B-E86F2D11F666}" type="slidenum">
              <a:rPr lang="en-US"/>
              <a:pPr/>
              <a:t>74</a:t>
            </a:fld>
            <a:endParaRPr lang="en-US"/>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0698423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E06CDF-C6FE-47D2-BC7B-E8CFC47746A7}" type="slidenum">
              <a:rPr lang="en-US"/>
              <a:pPr/>
              <a:t>75</a:t>
            </a:fld>
            <a:endParaRPr lang="en-US"/>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389004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D4C8C9-223C-4869-BA74-AF4CAF2CE4FA}" type="slidenum">
              <a:rPr lang="en-US"/>
              <a:pPr/>
              <a:t>76</a:t>
            </a:fld>
            <a:endParaRPr lang="en-US"/>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869918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41D929-5FFA-4F7C-8A20-622D25450C75}" type="slidenum">
              <a:rPr lang="en-US"/>
              <a:pPr/>
              <a:t>77</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06157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2C87AE-C6B3-4612-A613-B36CD8AD3F93}" type="slidenum">
              <a:rPr lang="en-US"/>
              <a:pPr/>
              <a:t>78</a:t>
            </a:fld>
            <a:endParaRPr lang="en-US"/>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758672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EE3975-E2EB-4573-88B5-4F38A40FEA2A}" type="slidenum">
              <a:rPr lang="en-US"/>
              <a:pPr/>
              <a:t>79</a:t>
            </a:fld>
            <a:endParaRPr lang="en-US"/>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2908242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485F77-AF73-4FB7-AB5F-0429C76765F9}" type="slidenum">
              <a:rPr lang="en-US"/>
              <a:pPr/>
              <a:t>80</a:t>
            </a:fld>
            <a:endParaRPr lang="en-US"/>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9055449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572391-A1AA-4C7F-8AC1-060D67620EA0}" type="slidenum">
              <a:rPr lang="en-US"/>
              <a:pPr/>
              <a:t>81</a:t>
            </a:fld>
            <a:endParaRPr lang="en-US"/>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8075966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F7F56B-C44A-4BBC-B9C7-39C281928DD7}" type="slidenum">
              <a:rPr lang="en-US"/>
              <a:pPr/>
              <a:t>82</a:t>
            </a:fld>
            <a:endParaRPr 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470609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50899E-D811-4FBE-8153-A44E4ABB444E}" type="slidenum">
              <a:rPr lang="zh-CN" altLang="en-US"/>
              <a:pPr/>
              <a:t>113</a:t>
            </a:fld>
            <a:endParaRPr lang="en-US" altLang="zh-CN"/>
          </a:p>
        </p:txBody>
      </p:sp>
      <p:sp>
        <p:nvSpPr>
          <p:cNvPr id="411650" name="Rectangle 2"/>
          <p:cNvSpPr>
            <a:spLocks noGrp="1" noRot="1" noChangeAspect="1" noChangeArrowheads="1" noTextEdit="1"/>
          </p:cNvSpPr>
          <p:nvPr>
            <p:ph type="sldImg"/>
          </p:nvPr>
        </p:nvSpPr>
        <p:spPr>
          <a:ln/>
        </p:spPr>
      </p:sp>
      <p:sp>
        <p:nvSpPr>
          <p:cNvPr id="41165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74288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11E564-3261-49A4-9811-9EAF81ED1201}" type="slidenum">
              <a:rPr lang="zh-CN" altLang="en-US"/>
              <a:pPr/>
              <a:t>114</a:t>
            </a:fld>
            <a:endParaRPr lang="en-US" altLang="zh-CN"/>
          </a:p>
        </p:txBody>
      </p:sp>
      <p:sp>
        <p:nvSpPr>
          <p:cNvPr id="412674" name="Rectangle 2"/>
          <p:cNvSpPr>
            <a:spLocks noGrp="1" noRot="1" noChangeAspect="1" noChangeArrowheads="1" noTextEdit="1"/>
          </p:cNvSpPr>
          <p:nvPr>
            <p:ph type="sldImg"/>
          </p:nvPr>
        </p:nvSpPr>
        <p:spPr>
          <a:ln/>
        </p:spPr>
      </p:sp>
      <p:sp>
        <p:nvSpPr>
          <p:cNvPr id="41267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257557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8B8F0D-CB7F-43AB-8CAF-A66B835597E9}" type="slidenum">
              <a:rPr lang="zh-CN" altLang="en-US"/>
              <a:pPr/>
              <a:t>115</a:t>
            </a:fld>
            <a:endParaRPr lang="en-US" altLang="zh-CN"/>
          </a:p>
        </p:txBody>
      </p:sp>
      <p:sp>
        <p:nvSpPr>
          <p:cNvPr id="413698" name="Rectangle 2"/>
          <p:cNvSpPr>
            <a:spLocks noGrp="1" noRot="1" noChangeAspect="1" noChangeArrowheads="1" noTextEdit="1"/>
          </p:cNvSpPr>
          <p:nvPr>
            <p:ph type="sldImg"/>
          </p:nvPr>
        </p:nvSpPr>
        <p:spPr>
          <a:ln/>
        </p:spPr>
      </p:sp>
      <p:sp>
        <p:nvSpPr>
          <p:cNvPr id="41369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789798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12739D-41F7-4603-85E8-378FF9AED19F}" type="slidenum">
              <a:rPr lang="zh-CN" altLang="en-US"/>
              <a:pPr/>
              <a:t>116</a:t>
            </a:fld>
            <a:endParaRPr lang="en-US" altLang="zh-CN"/>
          </a:p>
        </p:txBody>
      </p:sp>
      <p:sp>
        <p:nvSpPr>
          <p:cNvPr id="414722" name="Rectangle 2"/>
          <p:cNvSpPr>
            <a:spLocks noGrp="1" noRot="1" noChangeAspect="1" noChangeArrowheads="1" noTextEdit="1"/>
          </p:cNvSpPr>
          <p:nvPr>
            <p:ph type="sldImg"/>
          </p:nvPr>
        </p:nvSpPr>
        <p:spPr>
          <a:ln/>
        </p:spPr>
      </p:sp>
      <p:sp>
        <p:nvSpPr>
          <p:cNvPr id="4147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849017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2C17BF-48F0-416D-B5A2-4247940AB996}" type="slidenum">
              <a:rPr lang="zh-CN" altLang="en-US"/>
              <a:pPr/>
              <a:t>117</a:t>
            </a:fld>
            <a:endParaRPr lang="en-US" altLang="zh-CN"/>
          </a:p>
        </p:txBody>
      </p:sp>
      <p:sp>
        <p:nvSpPr>
          <p:cNvPr id="415746" name="Rectangle 2"/>
          <p:cNvSpPr>
            <a:spLocks noGrp="1" noRot="1" noChangeAspect="1" noChangeArrowheads="1" noTextEdit="1"/>
          </p:cNvSpPr>
          <p:nvPr>
            <p:ph type="sldImg"/>
          </p:nvPr>
        </p:nvSpPr>
        <p:spPr>
          <a:ln/>
        </p:spPr>
      </p:sp>
      <p:sp>
        <p:nvSpPr>
          <p:cNvPr id="415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8093581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D600CF-6D88-4AB0-8AED-AB7EEBBBC5B5}" type="slidenum">
              <a:rPr lang="zh-CN" altLang="en-US"/>
              <a:pPr/>
              <a:t>118</a:t>
            </a:fld>
            <a:endParaRPr lang="en-US" altLang="zh-CN"/>
          </a:p>
        </p:txBody>
      </p:sp>
      <p:sp>
        <p:nvSpPr>
          <p:cNvPr id="416770" name="Rectangle 2"/>
          <p:cNvSpPr>
            <a:spLocks noGrp="1" noRot="1" noChangeAspect="1" noChangeArrowheads="1" noTextEdit="1"/>
          </p:cNvSpPr>
          <p:nvPr>
            <p:ph type="sldImg"/>
          </p:nvPr>
        </p:nvSpPr>
        <p:spPr>
          <a:ln/>
        </p:spPr>
      </p:sp>
      <p:sp>
        <p:nvSpPr>
          <p:cNvPr id="41677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579381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B1B572-5382-48A3-A622-665DD6CCA240}" type="slidenum">
              <a:rPr lang="zh-CN" altLang="en-US"/>
              <a:pPr/>
              <a:t>119</a:t>
            </a:fld>
            <a:endParaRPr lang="en-US" altLang="zh-CN"/>
          </a:p>
        </p:txBody>
      </p:sp>
      <p:sp>
        <p:nvSpPr>
          <p:cNvPr id="417794" name="Rectangle 2"/>
          <p:cNvSpPr>
            <a:spLocks noGrp="1" noRot="1" noChangeAspect="1" noChangeArrowheads="1" noTextEdit="1"/>
          </p:cNvSpPr>
          <p:nvPr>
            <p:ph type="sldImg"/>
          </p:nvPr>
        </p:nvSpPr>
        <p:spPr>
          <a:ln/>
        </p:spPr>
      </p:sp>
      <p:sp>
        <p:nvSpPr>
          <p:cNvPr id="4177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175057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814963-381A-477F-9C01-2C289F62660D}" type="slidenum">
              <a:rPr lang="zh-CN" altLang="en-US"/>
              <a:pPr/>
              <a:t>120</a:t>
            </a:fld>
            <a:endParaRPr lang="en-US" altLang="zh-CN"/>
          </a:p>
        </p:txBody>
      </p:sp>
      <p:sp>
        <p:nvSpPr>
          <p:cNvPr id="418818" name="Rectangle 2"/>
          <p:cNvSpPr>
            <a:spLocks noGrp="1" noRot="1" noChangeAspect="1" noChangeArrowheads="1" noTextEdit="1"/>
          </p:cNvSpPr>
          <p:nvPr>
            <p:ph type="sldImg"/>
          </p:nvPr>
        </p:nvSpPr>
        <p:spPr>
          <a:ln/>
        </p:spPr>
      </p:sp>
      <p:sp>
        <p:nvSpPr>
          <p:cNvPr id="41881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2816872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C3630D-3CE0-43E5-82EF-826CC52D3859}" type="slidenum">
              <a:rPr lang="zh-CN" altLang="en-US"/>
              <a:pPr/>
              <a:t>121</a:t>
            </a:fld>
            <a:endParaRPr lang="en-US" altLang="zh-CN"/>
          </a:p>
        </p:txBody>
      </p:sp>
      <p:sp>
        <p:nvSpPr>
          <p:cNvPr id="419842" name="Rectangle 2"/>
          <p:cNvSpPr>
            <a:spLocks noGrp="1" noRot="1" noChangeAspect="1" noChangeArrowheads="1" noTextEdit="1"/>
          </p:cNvSpPr>
          <p:nvPr>
            <p:ph type="sldImg"/>
          </p:nvPr>
        </p:nvSpPr>
        <p:spPr>
          <a:ln/>
        </p:spPr>
      </p:sp>
      <p:sp>
        <p:nvSpPr>
          <p:cNvPr id="41984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0579098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421F44-3157-407E-A2B9-69EAF45F5158}" type="slidenum">
              <a:rPr lang="zh-CN" altLang="en-US"/>
              <a:pPr/>
              <a:t>122</a:t>
            </a:fld>
            <a:endParaRPr lang="en-US" altLang="zh-CN"/>
          </a:p>
        </p:txBody>
      </p:sp>
      <p:sp>
        <p:nvSpPr>
          <p:cNvPr id="420866" name="Rectangle 2"/>
          <p:cNvSpPr>
            <a:spLocks noGrp="1" noRot="1" noChangeAspect="1" noChangeArrowheads="1" noTextEdit="1"/>
          </p:cNvSpPr>
          <p:nvPr>
            <p:ph type="sldImg"/>
          </p:nvPr>
        </p:nvSpPr>
        <p:spPr>
          <a:ln/>
        </p:spPr>
      </p:sp>
      <p:sp>
        <p:nvSpPr>
          <p:cNvPr id="4208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570425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79C5DB-4E44-40A0-864F-64A2A5C2C7EE}" type="slidenum">
              <a:rPr lang="zh-CN" altLang="en-US"/>
              <a:pPr/>
              <a:t>123</a:t>
            </a:fld>
            <a:endParaRPr lang="en-US" altLang="zh-CN"/>
          </a:p>
        </p:txBody>
      </p:sp>
      <p:sp>
        <p:nvSpPr>
          <p:cNvPr id="421890" name="Rectangle 2"/>
          <p:cNvSpPr>
            <a:spLocks noGrp="1" noRot="1" noChangeAspect="1" noChangeArrowheads="1" noTextEdit="1"/>
          </p:cNvSpPr>
          <p:nvPr>
            <p:ph type="sldImg"/>
          </p:nvPr>
        </p:nvSpPr>
        <p:spPr>
          <a:ln/>
        </p:spPr>
      </p:sp>
      <p:sp>
        <p:nvSpPr>
          <p:cNvPr id="42189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663642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B12732-7867-4B71-B944-FD9D728E1A7E}" type="slidenum">
              <a:rPr lang="zh-CN" altLang="en-US"/>
              <a:pPr/>
              <a:t>124</a:t>
            </a:fld>
            <a:endParaRPr lang="en-US" altLang="zh-CN"/>
          </a:p>
        </p:txBody>
      </p:sp>
      <p:sp>
        <p:nvSpPr>
          <p:cNvPr id="422914" name="Rectangle 2"/>
          <p:cNvSpPr>
            <a:spLocks noGrp="1" noRot="1" noChangeAspect="1" noChangeArrowheads="1" noTextEdit="1"/>
          </p:cNvSpPr>
          <p:nvPr>
            <p:ph type="sldImg"/>
          </p:nvPr>
        </p:nvSpPr>
        <p:spPr>
          <a:ln/>
        </p:spPr>
      </p:sp>
      <p:sp>
        <p:nvSpPr>
          <p:cNvPr id="4229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6683495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C28E05-D611-479D-A7B0-BAA147B1588F}" type="slidenum">
              <a:rPr lang="zh-CN" altLang="en-US"/>
              <a:pPr/>
              <a:t>125</a:t>
            </a:fld>
            <a:endParaRPr lang="en-US" altLang="zh-CN"/>
          </a:p>
        </p:txBody>
      </p:sp>
      <p:sp>
        <p:nvSpPr>
          <p:cNvPr id="423938" name="Rectangle 2"/>
          <p:cNvSpPr>
            <a:spLocks noGrp="1" noRot="1" noChangeAspect="1" noChangeArrowheads="1" noTextEdit="1"/>
          </p:cNvSpPr>
          <p:nvPr>
            <p:ph type="sldImg"/>
          </p:nvPr>
        </p:nvSpPr>
        <p:spPr>
          <a:ln/>
        </p:spPr>
      </p:sp>
      <p:sp>
        <p:nvSpPr>
          <p:cNvPr id="42393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257089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A1BC29-7476-4122-A24C-FEA19C0A4248}" type="slidenum">
              <a:rPr lang="zh-CN" altLang="en-US"/>
              <a:pPr/>
              <a:t>126</a:t>
            </a:fld>
            <a:endParaRPr lang="en-US" altLang="zh-CN"/>
          </a:p>
        </p:txBody>
      </p:sp>
      <p:sp>
        <p:nvSpPr>
          <p:cNvPr id="424962" name="Rectangle 2"/>
          <p:cNvSpPr>
            <a:spLocks noGrp="1" noRot="1" noChangeAspect="1" noChangeArrowheads="1" noTextEdit="1"/>
          </p:cNvSpPr>
          <p:nvPr>
            <p:ph type="sldImg"/>
          </p:nvPr>
        </p:nvSpPr>
        <p:spPr>
          <a:ln/>
        </p:spPr>
      </p:sp>
      <p:sp>
        <p:nvSpPr>
          <p:cNvPr id="4249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926003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1D591A-90B1-4D71-BF2E-A7B7F29D9B60}" type="slidenum">
              <a:rPr lang="zh-CN" altLang="en-US"/>
              <a:pPr/>
              <a:t>127</a:t>
            </a:fld>
            <a:endParaRPr lang="en-US" altLang="zh-CN"/>
          </a:p>
        </p:txBody>
      </p:sp>
      <p:sp>
        <p:nvSpPr>
          <p:cNvPr id="425986" name="Rectangle 2"/>
          <p:cNvSpPr>
            <a:spLocks noGrp="1" noRot="1" noChangeAspect="1" noChangeArrowheads="1" noTextEdit="1"/>
          </p:cNvSpPr>
          <p:nvPr>
            <p:ph type="sldImg"/>
          </p:nvPr>
        </p:nvSpPr>
        <p:spPr>
          <a:ln/>
        </p:spPr>
      </p:sp>
      <p:sp>
        <p:nvSpPr>
          <p:cNvPr id="42598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6511639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69AD7D-F109-49FE-9B10-2A93EE55FABF}" type="slidenum">
              <a:rPr lang="zh-CN" altLang="en-US"/>
              <a:pPr/>
              <a:t>128</a:t>
            </a:fld>
            <a:endParaRPr lang="en-US" altLang="zh-CN"/>
          </a:p>
        </p:txBody>
      </p:sp>
      <p:sp>
        <p:nvSpPr>
          <p:cNvPr id="427010" name="Rectangle 2"/>
          <p:cNvSpPr>
            <a:spLocks noGrp="1" noRot="1" noChangeAspect="1" noChangeArrowheads="1" noTextEdit="1"/>
          </p:cNvSpPr>
          <p:nvPr>
            <p:ph type="sldImg"/>
          </p:nvPr>
        </p:nvSpPr>
        <p:spPr>
          <a:ln/>
        </p:spPr>
      </p:sp>
      <p:sp>
        <p:nvSpPr>
          <p:cNvPr id="42701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3731237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14FBFE-2825-4D70-9935-9D17CBBB5577}" type="slidenum">
              <a:rPr lang="zh-CN" altLang="en-US"/>
              <a:pPr/>
              <a:t>129</a:t>
            </a:fld>
            <a:endParaRPr lang="en-US" altLang="zh-CN"/>
          </a:p>
        </p:txBody>
      </p:sp>
      <p:sp>
        <p:nvSpPr>
          <p:cNvPr id="428034" name="Rectangle 2"/>
          <p:cNvSpPr>
            <a:spLocks noGrp="1" noRot="1" noChangeAspect="1" noChangeArrowheads="1" noTextEdit="1"/>
          </p:cNvSpPr>
          <p:nvPr>
            <p:ph type="sldImg"/>
          </p:nvPr>
        </p:nvSpPr>
        <p:spPr>
          <a:ln/>
        </p:spPr>
      </p:sp>
      <p:sp>
        <p:nvSpPr>
          <p:cNvPr id="4280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63261662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C8AA19-0A89-406E-ACEB-29BB161B149F}" type="slidenum">
              <a:rPr lang="zh-CN" altLang="en-US"/>
              <a:pPr/>
              <a:t>130</a:t>
            </a:fld>
            <a:endParaRPr lang="en-US" altLang="zh-CN"/>
          </a:p>
        </p:txBody>
      </p:sp>
      <p:sp>
        <p:nvSpPr>
          <p:cNvPr id="429058" name="Rectangle 2"/>
          <p:cNvSpPr>
            <a:spLocks noGrp="1" noRot="1" noChangeAspect="1" noChangeArrowheads="1" noTextEdit="1"/>
          </p:cNvSpPr>
          <p:nvPr>
            <p:ph type="sldImg"/>
          </p:nvPr>
        </p:nvSpPr>
        <p:spPr>
          <a:ln/>
        </p:spPr>
      </p:sp>
      <p:sp>
        <p:nvSpPr>
          <p:cNvPr id="42905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30269931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67643F-D13C-4CD3-8871-BE3846C52097}" type="slidenum">
              <a:rPr lang="zh-CN" altLang="en-US"/>
              <a:pPr/>
              <a:t>131</a:t>
            </a:fld>
            <a:endParaRPr lang="en-US" altLang="zh-CN"/>
          </a:p>
        </p:txBody>
      </p:sp>
      <p:sp>
        <p:nvSpPr>
          <p:cNvPr id="430082" name="Rectangle 2"/>
          <p:cNvSpPr>
            <a:spLocks noGrp="1" noRot="1" noChangeAspect="1" noChangeArrowheads="1" noTextEdit="1"/>
          </p:cNvSpPr>
          <p:nvPr>
            <p:ph type="sldImg"/>
          </p:nvPr>
        </p:nvSpPr>
        <p:spPr>
          <a:ln/>
        </p:spPr>
      </p:sp>
      <p:sp>
        <p:nvSpPr>
          <p:cNvPr id="43008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832736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CD6BA7-90A2-4B62-BABC-D8CEAAC3047E}" type="slidenum">
              <a:rPr lang="zh-CN" altLang="en-US"/>
              <a:pPr/>
              <a:t>132</a:t>
            </a:fld>
            <a:endParaRPr lang="en-US" altLang="zh-CN"/>
          </a:p>
        </p:txBody>
      </p:sp>
      <p:sp>
        <p:nvSpPr>
          <p:cNvPr id="431106" name="Rectangle 2"/>
          <p:cNvSpPr>
            <a:spLocks noGrp="1" noRot="1" noChangeAspect="1" noChangeArrowheads="1" noTextEdit="1"/>
          </p:cNvSpPr>
          <p:nvPr>
            <p:ph type="sldImg"/>
          </p:nvPr>
        </p:nvSpPr>
        <p:spPr>
          <a:ln/>
        </p:spPr>
      </p:sp>
      <p:sp>
        <p:nvSpPr>
          <p:cNvPr id="4311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63949061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B439D8-2ECA-4C88-A48A-C2C0AF3AC716}" type="slidenum">
              <a:rPr lang="zh-CN" altLang="en-US"/>
              <a:pPr/>
              <a:t>133</a:t>
            </a:fld>
            <a:endParaRPr lang="en-US" altLang="zh-CN"/>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604014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E3717B-C4BF-48C7-AD58-02E1DF8A9770}" type="slidenum">
              <a:rPr lang="zh-CN" altLang="en-US"/>
              <a:pPr/>
              <a:t>135</a:t>
            </a:fld>
            <a:endParaRPr lang="en-US" altLang="zh-CN"/>
          </a:p>
        </p:txBody>
      </p:sp>
      <p:sp>
        <p:nvSpPr>
          <p:cNvPr id="434178" name="Rectangle 2"/>
          <p:cNvSpPr>
            <a:spLocks noGrp="1" noRot="1" noChangeAspect="1" noChangeArrowheads="1" noTextEdit="1"/>
          </p:cNvSpPr>
          <p:nvPr>
            <p:ph type="sldImg"/>
          </p:nvPr>
        </p:nvSpPr>
        <p:spPr>
          <a:ln/>
        </p:spPr>
      </p:sp>
      <p:sp>
        <p:nvSpPr>
          <p:cNvPr id="43417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9853257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BBE8B1-B8CC-40B9-859B-390A7D623DF4}" type="slidenum">
              <a:rPr lang="zh-CN" altLang="en-US"/>
              <a:pPr/>
              <a:t>136</a:t>
            </a:fld>
            <a:endParaRPr lang="en-US" altLang="zh-CN"/>
          </a:p>
        </p:txBody>
      </p:sp>
      <p:sp>
        <p:nvSpPr>
          <p:cNvPr id="435202" name="Rectangle 2"/>
          <p:cNvSpPr>
            <a:spLocks noGrp="1" noRot="1" noChangeAspect="1" noChangeArrowheads="1" noTextEdit="1"/>
          </p:cNvSpPr>
          <p:nvPr>
            <p:ph type="sldImg"/>
          </p:nvPr>
        </p:nvSpPr>
        <p:spPr>
          <a:ln/>
        </p:spPr>
      </p:sp>
      <p:sp>
        <p:nvSpPr>
          <p:cNvPr id="43520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546082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891A36-56D9-4C26-9587-106911173D73}" type="slidenum">
              <a:rPr lang="zh-CN" altLang="en-US"/>
              <a:pPr/>
              <a:t>137</a:t>
            </a:fld>
            <a:endParaRPr lang="en-US" altLang="zh-CN"/>
          </a:p>
        </p:txBody>
      </p:sp>
      <p:sp>
        <p:nvSpPr>
          <p:cNvPr id="436226" name="Rectangle 2"/>
          <p:cNvSpPr>
            <a:spLocks noGrp="1" noRot="1" noChangeAspect="1" noChangeArrowheads="1" noTextEdit="1"/>
          </p:cNvSpPr>
          <p:nvPr>
            <p:ph type="sldImg"/>
          </p:nvPr>
        </p:nvSpPr>
        <p:spPr>
          <a:ln/>
        </p:spPr>
      </p:sp>
      <p:sp>
        <p:nvSpPr>
          <p:cNvPr id="43622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965409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95A6138-3438-447D-B580-68AE6F86C81D}"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3E2CD02F-9ED2-47E8-B6C1-600103592233}" type="slidenum">
              <a:rPr lang="en-US" smtClean="0"/>
              <a:pPr/>
              <a:t>‹#›</a:t>
            </a:fld>
            <a:endParaRPr lang="en-US"/>
          </a:p>
        </p:txBody>
      </p:sp>
    </p:spTree>
    <p:extLst>
      <p:ext uri="{BB962C8B-B14F-4D97-AF65-F5344CB8AC3E}">
        <p14:creationId xmlns:p14="http://schemas.microsoft.com/office/powerpoint/2010/main" val="274505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95A6138-3438-447D-B580-68AE6F86C81D}"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E2CD02F-9ED2-47E8-B6C1-600103592233}" type="slidenum">
              <a:rPr lang="en-US" smtClean="0"/>
              <a:pPr/>
              <a:t>‹#›</a:t>
            </a:fld>
            <a:endParaRPr lang="en-US"/>
          </a:p>
        </p:txBody>
      </p:sp>
    </p:spTree>
    <p:extLst>
      <p:ext uri="{BB962C8B-B14F-4D97-AF65-F5344CB8AC3E}">
        <p14:creationId xmlns:p14="http://schemas.microsoft.com/office/powerpoint/2010/main" val="1950948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5A6138-3438-447D-B580-68AE6F86C81D}"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E2CD02F-9ED2-47E8-B6C1-600103592233}" type="slidenum">
              <a:rPr lang="en-US" smtClean="0"/>
              <a:pPr/>
              <a:t>‹#›</a:t>
            </a:fld>
            <a:endParaRPr lang="en-US"/>
          </a:p>
        </p:txBody>
      </p:sp>
    </p:spTree>
    <p:extLst>
      <p:ext uri="{BB962C8B-B14F-4D97-AF65-F5344CB8AC3E}">
        <p14:creationId xmlns:p14="http://schemas.microsoft.com/office/powerpoint/2010/main" val="1363980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95A6138-3438-447D-B580-68AE6F86C81D}"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3E2CD02F-9ED2-47E8-B6C1-600103592233}" type="slidenum">
              <a:rPr lang="en-US" smtClean="0"/>
              <a:pPr/>
              <a:t>‹#›</a:t>
            </a:fld>
            <a:endParaRPr lang="en-US"/>
          </a:p>
        </p:txBody>
      </p:sp>
    </p:spTree>
    <p:extLst>
      <p:ext uri="{BB962C8B-B14F-4D97-AF65-F5344CB8AC3E}">
        <p14:creationId xmlns:p14="http://schemas.microsoft.com/office/powerpoint/2010/main" val="970912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95A6138-3438-447D-B580-68AE6F86C81D}" type="datetimeFigureOut">
              <a:rPr lang="en-US" smtClean="0"/>
              <a:pPr/>
              <a:t>7/25/2022</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3E2CD02F-9ED2-47E8-B6C1-600103592233}" type="slidenum">
              <a:rPr lang="en-US" smtClean="0"/>
              <a:pPr/>
              <a:t>‹#›</a:t>
            </a:fld>
            <a:endParaRPr lang="en-US"/>
          </a:p>
        </p:txBody>
      </p:sp>
    </p:spTree>
    <p:extLst>
      <p:ext uri="{BB962C8B-B14F-4D97-AF65-F5344CB8AC3E}">
        <p14:creationId xmlns:p14="http://schemas.microsoft.com/office/powerpoint/2010/main" val="3526331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95A6138-3438-447D-B580-68AE6F86C81D}" type="datetimeFigureOut">
              <a:rPr lang="en-US" smtClean="0"/>
              <a:pPr/>
              <a:t>7/25/2022</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3E2CD02F-9ED2-47E8-B6C1-600103592233}" type="slidenum">
              <a:rPr lang="en-US" smtClean="0"/>
              <a:pPr/>
              <a:t>‹#›</a:t>
            </a:fld>
            <a:endParaRPr lang="en-US"/>
          </a:p>
        </p:txBody>
      </p:sp>
    </p:spTree>
    <p:extLst>
      <p:ext uri="{BB962C8B-B14F-4D97-AF65-F5344CB8AC3E}">
        <p14:creationId xmlns:p14="http://schemas.microsoft.com/office/powerpoint/2010/main" val="1103576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5A6138-3438-447D-B580-68AE6F86C81D}" type="datetimeFigureOut">
              <a:rPr lang="en-US" smtClean="0"/>
              <a:pPr/>
              <a:t>7/25/2022</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3E2CD02F-9ED2-47E8-B6C1-600103592233}" type="slidenum">
              <a:rPr lang="en-US" smtClean="0"/>
              <a:pPr/>
              <a:t>‹#›</a:t>
            </a:fld>
            <a:endParaRPr lang="en-US"/>
          </a:p>
        </p:txBody>
      </p:sp>
    </p:spTree>
    <p:extLst>
      <p:ext uri="{BB962C8B-B14F-4D97-AF65-F5344CB8AC3E}">
        <p14:creationId xmlns:p14="http://schemas.microsoft.com/office/powerpoint/2010/main" val="1500111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5A6138-3438-447D-B580-68AE6F86C81D}"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3E2CD02F-9ED2-47E8-B6C1-600103592233}" type="slidenum">
              <a:rPr lang="en-US" smtClean="0"/>
              <a:pPr/>
              <a:t>‹#›</a:t>
            </a:fld>
            <a:endParaRPr lang="en-US"/>
          </a:p>
        </p:txBody>
      </p:sp>
    </p:spTree>
    <p:extLst>
      <p:ext uri="{BB962C8B-B14F-4D97-AF65-F5344CB8AC3E}">
        <p14:creationId xmlns:p14="http://schemas.microsoft.com/office/powerpoint/2010/main" val="3155677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5A6138-3438-447D-B580-68AE6F86C81D}"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E2CD02F-9ED2-47E8-B6C1-600103592233}" type="slidenum">
              <a:rPr lang="en-US" smtClean="0"/>
              <a:pPr/>
              <a:t>‹#›</a:t>
            </a:fld>
            <a:endParaRPr lang="en-US"/>
          </a:p>
        </p:txBody>
      </p:sp>
    </p:spTree>
    <p:extLst>
      <p:ext uri="{BB962C8B-B14F-4D97-AF65-F5344CB8AC3E}">
        <p14:creationId xmlns:p14="http://schemas.microsoft.com/office/powerpoint/2010/main" val="1097300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5A6138-3438-447D-B580-68AE6F86C81D}"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E2CD02F-9ED2-47E8-B6C1-600103592233}" type="slidenum">
              <a:rPr lang="en-US" smtClean="0"/>
              <a:pPr/>
              <a:t>‹#›</a:t>
            </a:fld>
            <a:endParaRPr lang="en-US"/>
          </a:p>
        </p:txBody>
      </p:sp>
    </p:spTree>
    <p:extLst>
      <p:ext uri="{BB962C8B-B14F-4D97-AF65-F5344CB8AC3E}">
        <p14:creationId xmlns:p14="http://schemas.microsoft.com/office/powerpoint/2010/main" val="2121695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5A6138-3438-447D-B580-68AE6F86C81D}"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E2CD02F-9ED2-47E8-B6C1-600103592233}" type="slidenum">
              <a:rPr lang="en-US" smtClean="0"/>
              <a:pPr/>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951995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395A6138-3438-447D-B580-68AE6F86C81D}"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E2CD02F-9ED2-47E8-B6C1-600103592233}" type="slidenum">
              <a:rPr lang="en-US" smtClean="0"/>
              <a:pPr/>
              <a:t>‹#›</a:t>
            </a:fld>
            <a:endParaRPr lang="en-US"/>
          </a:p>
        </p:txBody>
      </p:sp>
    </p:spTree>
    <p:extLst>
      <p:ext uri="{BB962C8B-B14F-4D97-AF65-F5344CB8AC3E}">
        <p14:creationId xmlns:p14="http://schemas.microsoft.com/office/powerpoint/2010/main" val="16325579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395A6138-3438-447D-B580-68AE6F86C81D}"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E2CD02F-9ED2-47E8-B6C1-600103592233}" type="slidenum">
              <a:rPr lang="en-US" smtClean="0"/>
              <a:pPr/>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0887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395A6138-3438-447D-B580-68AE6F86C81D}"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E2CD02F-9ED2-47E8-B6C1-600103592233}" type="slidenum">
              <a:rPr lang="en-US" smtClean="0"/>
              <a:pPr/>
              <a:t>‹#›</a:t>
            </a:fld>
            <a:endParaRPr lang="en-US"/>
          </a:p>
        </p:txBody>
      </p:sp>
    </p:spTree>
    <p:extLst>
      <p:ext uri="{BB962C8B-B14F-4D97-AF65-F5344CB8AC3E}">
        <p14:creationId xmlns:p14="http://schemas.microsoft.com/office/powerpoint/2010/main" val="2235896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95A6138-3438-447D-B580-68AE6F86C81D}"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E2CD02F-9ED2-47E8-B6C1-600103592233}" type="slidenum">
              <a:rPr lang="en-US" smtClean="0"/>
              <a:pPr/>
              <a:t>‹#›</a:t>
            </a:fld>
            <a:endParaRPr lang="en-US"/>
          </a:p>
        </p:txBody>
      </p:sp>
    </p:spTree>
    <p:extLst>
      <p:ext uri="{BB962C8B-B14F-4D97-AF65-F5344CB8AC3E}">
        <p14:creationId xmlns:p14="http://schemas.microsoft.com/office/powerpoint/2010/main" val="27483680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95A6138-3438-447D-B580-68AE6F86C81D}"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E2CD02F-9ED2-47E8-B6C1-600103592233}" type="slidenum">
              <a:rPr lang="en-US" smtClean="0"/>
              <a:pPr/>
              <a:t>‹#›</a:t>
            </a:fld>
            <a:endParaRPr lang="en-US"/>
          </a:p>
        </p:txBody>
      </p:sp>
    </p:spTree>
    <p:extLst>
      <p:ext uri="{BB962C8B-B14F-4D97-AF65-F5344CB8AC3E}">
        <p14:creationId xmlns:p14="http://schemas.microsoft.com/office/powerpoint/2010/main" val="22293940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719263"/>
            <a:ext cx="8229600" cy="4411662"/>
          </a:xfrm>
        </p:spPr>
        <p:txBody>
          <a:bodyPr/>
          <a:lstStyle/>
          <a:p>
            <a:endParaRPr lang="en-US"/>
          </a:p>
        </p:txBody>
      </p:sp>
      <p:sp>
        <p:nvSpPr>
          <p:cNvPr id="4" name="Date Placeholder 3"/>
          <p:cNvSpPr>
            <a:spLocks noGrp="1"/>
          </p:cNvSpPr>
          <p:nvPr>
            <p:ph type="dt" sz="half" idx="10"/>
          </p:nvPr>
        </p:nvSpPr>
        <p:spPr>
          <a:xfrm>
            <a:off x="457200" y="6248400"/>
            <a:ext cx="2133600" cy="457200"/>
          </a:xfr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6" name="Slide Number Placeholder 5"/>
          <p:cNvSpPr>
            <a:spLocks noGrp="1"/>
          </p:cNvSpPr>
          <p:nvPr>
            <p:ph type="sldNum" sz="quarter" idx="12"/>
          </p:nvPr>
        </p:nvSpPr>
        <p:spPr>
          <a:xfrm>
            <a:off x="6553200" y="6248400"/>
            <a:ext cx="2133600" cy="457200"/>
          </a:xfrm>
        </p:spPr>
        <p:txBody>
          <a:bodyPr/>
          <a:lstStyle>
            <a:lvl1pPr>
              <a:defRPr/>
            </a:lvl1pPr>
          </a:lstStyle>
          <a:p>
            <a:fld id="{A5C11330-52B7-42B2-B185-7FE832748D11}" type="slidenum">
              <a:rPr lang="en-US" altLang="en-US"/>
              <a:pPr/>
              <a:t>‹#›</a:t>
            </a:fld>
            <a:endParaRPr lang="en-US" altLang="en-US"/>
          </a:p>
        </p:txBody>
      </p:sp>
    </p:spTree>
    <p:extLst>
      <p:ext uri="{BB962C8B-B14F-4D97-AF65-F5344CB8AC3E}">
        <p14:creationId xmlns:p14="http://schemas.microsoft.com/office/powerpoint/2010/main" val="30821433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8400"/>
            <a:ext cx="21336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fld id="{7F5F0866-E4C8-454A-ACA2-B5DCFF956D8E}" type="slidenum">
              <a:rPr lang="en-US" altLang="en-US"/>
              <a:pPr/>
              <a:t>‹#›</a:t>
            </a:fld>
            <a:endParaRPr lang="en-US" altLang="en-US"/>
          </a:p>
        </p:txBody>
      </p:sp>
    </p:spTree>
    <p:extLst>
      <p:ext uri="{BB962C8B-B14F-4D97-AF65-F5344CB8AC3E}">
        <p14:creationId xmlns:p14="http://schemas.microsoft.com/office/powerpoint/2010/main" val="15692391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848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76400"/>
            <a:ext cx="38481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10100" y="1676400"/>
            <a:ext cx="38481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10100" y="4152900"/>
            <a:ext cx="38481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0"/>
          </p:nvPr>
        </p:nvSpPr>
        <p:spPr>
          <a:xfrm>
            <a:off x="3124200" y="6248400"/>
            <a:ext cx="2895600" cy="457200"/>
          </a:xfrm>
        </p:spPr>
        <p:txBody>
          <a:bodyPr/>
          <a:lstStyle>
            <a:lvl1pPr>
              <a:defRPr/>
            </a:lvl1pPr>
          </a:lstStyle>
          <a:p>
            <a:endParaRPr lang="en-US" altLang="zh-TW"/>
          </a:p>
        </p:txBody>
      </p:sp>
      <p:sp>
        <p:nvSpPr>
          <p:cNvPr id="7" name="Slide Number Placeholder 6"/>
          <p:cNvSpPr>
            <a:spLocks noGrp="1"/>
          </p:cNvSpPr>
          <p:nvPr>
            <p:ph type="sldNum" sz="quarter" idx="11"/>
          </p:nvPr>
        </p:nvSpPr>
        <p:spPr>
          <a:xfrm>
            <a:off x="7772400" y="6248400"/>
            <a:ext cx="1217613" cy="533400"/>
          </a:xfrm>
        </p:spPr>
        <p:txBody>
          <a:bodyPr/>
          <a:lstStyle>
            <a:lvl1pPr>
              <a:defRPr/>
            </a:lvl1pPr>
          </a:lstStyle>
          <a:p>
            <a:fld id="{8EDB8FE9-847B-41AB-9615-C2C2681487F1}" type="slidenum">
              <a:rPr lang="zh-TW" altLang="en-US"/>
              <a:pPr/>
              <a:t>‹#›</a:t>
            </a:fld>
            <a:endParaRPr lang="en-US" altLang="zh-TW"/>
          </a:p>
        </p:txBody>
      </p:sp>
      <p:sp>
        <p:nvSpPr>
          <p:cNvPr id="8" name="Date Placeholder 7"/>
          <p:cNvSpPr>
            <a:spLocks noGrp="1"/>
          </p:cNvSpPr>
          <p:nvPr>
            <p:ph type="dt" sz="half" idx="12"/>
          </p:nvPr>
        </p:nvSpPr>
        <p:spPr>
          <a:xfrm>
            <a:off x="685800" y="6248400"/>
            <a:ext cx="1905000" cy="457200"/>
          </a:xfrm>
        </p:spPr>
        <p:txBody>
          <a:bodyPr/>
          <a:lstStyle>
            <a:lvl1pPr>
              <a:defRPr/>
            </a:lvl1pPr>
          </a:lstStyle>
          <a:p>
            <a:endParaRPr lang="en-US" altLang="zh-TW"/>
          </a:p>
        </p:txBody>
      </p:sp>
    </p:spTree>
    <p:extLst>
      <p:ext uri="{BB962C8B-B14F-4D97-AF65-F5344CB8AC3E}">
        <p14:creationId xmlns:p14="http://schemas.microsoft.com/office/powerpoint/2010/main" val="3590479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395A6138-3438-447D-B580-68AE6F86C81D}" type="datetimeFigureOut">
              <a:rPr lang="en-US" smtClean="0"/>
              <a:pPr/>
              <a:t>7/25/2022</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3E2CD02F-9ED2-47E8-B6C1-600103592233}" type="slidenum">
              <a:rPr lang="en-US" smtClean="0"/>
              <a:pPr/>
              <a:t>‹#›</a:t>
            </a:fld>
            <a:endParaRPr lang="en-US"/>
          </a:p>
        </p:txBody>
      </p:sp>
    </p:spTree>
    <p:extLst>
      <p:ext uri="{BB962C8B-B14F-4D97-AF65-F5344CB8AC3E}">
        <p14:creationId xmlns:p14="http://schemas.microsoft.com/office/powerpoint/2010/main" val="1983426007"/>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 id="2147483798" r:id="rId15"/>
    <p:sldLayoutId id="2147483799" r:id="rId16"/>
    <p:sldLayoutId id="2147483800" r:id="rId17"/>
    <p:sldLayoutId id="2147483801" r:id="rId18"/>
    <p:sldLayoutId id="2147483802" r:id="rId19"/>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3.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7.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8.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9.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0.e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11.e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12.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13.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28.png"/><Relationship Id="rId4" Type="http://schemas.openxmlformats.org/officeDocument/2006/relationships/image" Target="../media/image27.png"/></Relationships>
</file>

<file path=ppt/slides/_rels/slide9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oleObject" Target="../embeddings/oleObject15.bin"/><Relationship Id="rId7" Type="http://schemas.openxmlformats.org/officeDocument/2006/relationships/oleObject" Target="../embeddings/oleObject17.bin"/><Relationship Id="rId2" Type="http://schemas.openxmlformats.org/officeDocument/2006/relationships/slideLayout" Target="../slideLayouts/slideLayout19.xml"/><Relationship Id="rId1" Type="http://schemas.openxmlformats.org/officeDocument/2006/relationships/vmlDrawing" Target="../drawings/vmlDrawing15.vml"/><Relationship Id="rId6" Type="http://schemas.openxmlformats.org/officeDocument/2006/relationships/image" Target="../media/image33.png"/><Relationship Id="rId5" Type="http://schemas.openxmlformats.org/officeDocument/2006/relationships/oleObject" Target="../embeddings/oleObject16.bin"/><Relationship Id="rId4" Type="http://schemas.openxmlformats.org/officeDocument/2006/relationships/image" Target="../media/image32.png"/></Relationships>
</file>

<file path=ppt/slides/_rels/slide9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37.png"/></Relationships>
</file>

<file path=ppt/slides/_rels/slide10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image" Target="../media/image39.png"/></Relationships>
</file>

<file path=ppt/slides/_rels/slide10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41.png"/></Relationships>
</file>

<file path=ppt/slides/_rels/slide105.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image" Target="../media/image43.png"/><Relationship Id="rId5" Type="http://schemas.openxmlformats.org/officeDocument/2006/relationships/oleObject" Target="../embeddings/oleObject22.bin"/><Relationship Id="rId4" Type="http://schemas.openxmlformats.org/officeDocument/2006/relationships/image" Target="../media/image42.png"/></Relationships>
</file>

<file path=ppt/slides/_rels/slide10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image" Target="../media/image45.png"/></Relationships>
</file>

<file path=ppt/slides/_rels/slide10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image" Target="../media/image47.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11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image" Target="../media/image60.wmf"/></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61.wmf"/><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62.wmf"/><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61.wmf"/><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image" Target="../media/image63.wmf"/><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23.vml"/><Relationship Id="rId4" Type="http://schemas.openxmlformats.org/officeDocument/2006/relationships/image" Target="../media/image64.png"/></Relationships>
</file>

<file path=ppt/slides/_rels/slide167.xml.rels><?xml version="1.0" encoding="UTF-8" standalone="yes"?>
<Relationships xmlns="http://schemas.openxmlformats.org/package/2006/relationships"><Relationship Id="rId2" Type="http://schemas.openxmlformats.org/officeDocument/2006/relationships/image" Target="../media/image65.wmf"/><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66.wmf"/><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67.wmf"/><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image" Target="../media/image68.png"/></Relationships>
</file>

<file path=ppt/slides/_rels/slide171.xml.rels><?xml version="1.0" encoding="UTF-8" standalone="yes"?>
<Relationships xmlns="http://schemas.openxmlformats.org/package/2006/relationships"><Relationship Id="rId2" Type="http://schemas.openxmlformats.org/officeDocument/2006/relationships/image" Target="../media/image69.wmf"/><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70.wmf"/><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71.wmf"/><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72.wmf"/><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image" Target="../media/image74.wmf"/><Relationship Id="rId2" Type="http://schemas.openxmlformats.org/officeDocument/2006/relationships/image" Target="../media/image73.wmf"/><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76.wmf"/><Relationship Id="rId2" Type="http://schemas.openxmlformats.org/officeDocument/2006/relationships/image" Target="../media/image75.wmf"/><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77.wmf"/><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vmlDrawing" Target="../drawings/vmlDrawing25.vml"/><Relationship Id="rId4" Type="http://schemas.openxmlformats.org/officeDocument/2006/relationships/image" Target="../media/image78.pn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981200"/>
            <a:ext cx="7851648" cy="1219200"/>
          </a:xfrm>
        </p:spPr>
        <p:txBody>
          <a:bodyPr/>
          <a:lstStyle/>
          <a:p>
            <a:pPr algn="ctr"/>
            <a:r>
              <a:rPr lang="en-US" dirty="0" smtClean="0"/>
              <a:t>DATA STRUCTURES</a:t>
            </a:r>
            <a:endParaRPr lang="en-US" dirty="0"/>
          </a:p>
        </p:txBody>
      </p:sp>
      <p:sp>
        <p:nvSpPr>
          <p:cNvPr id="3" name="Subtitle 2"/>
          <p:cNvSpPr>
            <a:spLocks noGrp="1"/>
          </p:cNvSpPr>
          <p:nvPr>
            <p:ph type="subTitle" idx="1"/>
          </p:nvPr>
        </p:nvSpPr>
        <p:spPr>
          <a:xfrm>
            <a:off x="533400" y="3429000"/>
            <a:ext cx="7854696" cy="1552136"/>
          </a:xfrm>
        </p:spPr>
        <p:txBody>
          <a:bodyPr>
            <a:normAutofit/>
          </a:bodyPr>
          <a:lstStyle/>
          <a:p>
            <a:pPr algn="ctr"/>
            <a:r>
              <a:rPr lang="en-US" sz="3600" dirty="0" smtClean="0">
                <a:latin typeface="Times New Roman" pitchFamily="18" charset="0"/>
                <a:cs typeface="Times New Roman" pitchFamily="18" charset="0"/>
              </a:rPr>
              <a:t>UNIT  - I</a:t>
            </a:r>
          </a:p>
          <a:p>
            <a:pPr algn="ctr"/>
            <a:r>
              <a:rPr lang="en-US" sz="3600" dirty="0" smtClean="0">
                <a:latin typeface="Times New Roman" pitchFamily="18" charset="0"/>
                <a:cs typeface="Times New Roman" pitchFamily="18" charset="0"/>
              </a:rPr>
              <a:t>Linear structures</a:t>
            </a:r>
            <a:endParaRPr lang="en-US" sz="3600" dirty="0">
              <a:latin typeface="Times New Roman" pitchFamily="18" charset="0"/>
              <a:cs typeface="Times New Roman" pitchFamily="18" charset="0"/>
            </a:endParaRPr>
          </a:p>
        </p:txBody>
      </p:sp>
      <p:sp>
        <p:nvSpPr>
          <p:cNvPr id="4" name="TextBox 3"/>
          <p:cNvSpPr txBox="1"/>
          <p:nvPr/>
        </p:nvSpPr>
        <p:spPr>
          <a:xfrm>
            <a:off x="914400" y="1066800"/>
            <a:ext cx="4953000" cy="246221"/>
          </a:xfrm>
          <a:prstGeom prst="rect">
            <a:avLst/>
          </a:prstGeom>
          <a:noFill/>
        </p:spPr>
        <p:txBody>
          <a:bodyPr wrap="square" rtlCol="0">
            <a:spAutoFit/>
          </a:bodyPr>
          <a:lstStyle/>
          <a:p>
            <a:r>
              <a:rPr lang="en-IN" sz="1000" dirty="0"/>
              <a:t>Source-https://</a:t>
            </a:r>
            <a:r>
              <a:rPr lang="en-IN" sz="1000" dirty="0" smtClean="0"/>
              <a:t>www.slideserve.com</a:t>
            </a:r>
            <a:endParaRPr lang="en-IN" sz="1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p:cNvSpPr>
            <a:spLocks noGrp="1" noChangeArrowheads="1"/>
          </p:cNvSpPr>
          <p:nvPr>
            <p:ph type="title"/>
          </p:nvPr>
        </p:nvSpPr>
        <p:spPr/>
        <p:txBody>
          <a:bodyPr/>
          <a:lstStyle/>
          <a:p>
            <a:r>
              <a:rPr lang="en-US" altLang="zh-CN" dirty="0">
                <a:ea typeface="SimSun" pitchFamily="2" charset="-122"/>
              </a:rPr>
              <a:t>What is an abstract data type?</a:t>
            </a:r>
          </a:p>
        </p:txBody>
      </p:sp>
      <p:sp>
        <p:nvSpPr>
          <p:cNvPr id="368643" name="Text Box 3"/>
          <p:cNvSpPr txBox="1">
            <a:spLocks noChangeArrowheads="1"/>
          </p:cNvSpPr>
          <p:nvPr/>
        </p:nvSpPr>
        <p:spPr bwMode="auto">
          <a:xfrm>
            <a:off x="381000" y="1981200"/>
            <a:ext cx="8382000" cy="3806825"/>
          </a:xfrm>
          <a:prstGeom prst="rect">
            <a:avLst/>
          </a:prstGeom>
          <a:noFill/>
          <a:ln w="12700">
            <a:noFill/>
            <a:miter lim="800000"/>
            <a:headEnd type="none" w="sm" len="sm"/>
            <a:tailEnd type="none" w="sm" len="sm"/>
          </a:ln>
          <a:effectLst/>
        </p:spPr>
        <p:txBody>
          <a:bodyPr>
            <a:spAutoFit/>
          </a:bodyPr>
          <a:lstStyle/>
          <a:p>
            <a:pPr marL="342900" indent="-342900">
              <a:buFont typeface="Monotype Sorts" pitchFamily="2" charset="2"/>
              <a:buNone/>
            </a:pPr>
            <a:r>
              <a:rPr lang="en-US" altLang="zh-CN">
                <a:ea typeface="SimSun" pitchFamily="2" charset="-122"/>
              </a:rPr>
              <a:t>A data type consists of  a collection of values together with a set of basic operations on these values </a:t>
            </a:r>
          </a:p>
          <a:p>
            <a:pPr marL="342900" indent="-342900">
              <a:buFont typeface="Monotype Sorts" pitchFamily="2" charset="2"/>
              <a:buNone/>
            </a:pPr>
            <a:endParaRPr lang="en-US" altLang="zh-CN">
              <a:ea typeface="SimSun" pitchFamily="2" charset="-122"/>
            </a:endParaRPr>
          </a:p>
          <a:p>
            <a:pPr marL="342900" indent="-342900">
              <a:buFont typeface="Monotype Sorts" pitchFamily="2" charset="2"/>
              <a:buNone/>
            </a:pPr>
            <a:r>
              <a:rPr lang="en-US" altLang="zh-CN">
                <a:ea typeface="SimSun" pitchFamily="2" charset="-122"/>
              </a:rPr>
              <a:t>A data type is an abstract data type if the programmers who use the type do not have access to the details of how the values and operations are implemented.</a:t>
            </a:r>
          </a:p>
          <a:p>
            <a:pPr marL="342900" indent="-342900">
              <a:buFont typeface="Monotype Sorts" pitchFamily="2" charset="2"/>
              <a:buNone/>
            </a:pPr>
            <a:endParaRPr lang="en-US" altLang="zh-CN">
              <a:ea typeface="SimSun" pitchFamily="2" charset="-122"/>
            </a:endParaRPr>
          </a:p>
          <a:p>
            <a:pPr marL="342900" indent="-342900">
              <a:buFont typeface="Monotype Sorts" pitchFamily="2" charset="2"/>
              <a:buNone/>
            </a:pPr>
            <a:r>
              <a:rPr lang="en-US" altLang="zh-CN">
                <a:ea typeface="SimSun" pitchFamily="2" charset="-122"/>
              </a:rPr>
              <a:t>All pre-defined types such as int, double, … are abstract data types</a:t>
            </a:r>
          </a:p>
          <a:p>
            <a:pPr marL="342900" indent="-342900">
              <a:buFont typeface="Monotype Sorts" pitchFamily="2" charset="2"/>
              <a:buNone/>
            </a:pPr>
            <a:endParaRPr lang="en-US" altLang="zh-CN">
              <a:ea typeface="SimSun" pitchFamily="2" charset="-122"/>
            </a:endParaRPr>
          </a:p>
          <a:p>
            <a:pPr marL="342900" indent="-342900">
              <a:buFont typeface="Monotype Sorts" pitchFamily="2" charset="2"/>
              <a:buNone/>
            </a:pPr>
            <a:r>
              <a:rPr lang="en-US" altLang="zh-CN">
                <a:ea typeface="SimSun" pitchFamily="2" charset="-122"/>
              </a:rPr>
              <a:t>An abstract data type is a ‘concrete’ type, only implementation is ‘abstract’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tr-TR"/>
              <a:t>Linked Lists</a:t>
            </a:r>
            <a:endParaRPr lang="en-US"/>
          </a:p>
        </p:txBody>
      </p:sp>
      <p:sp>
        <p:nvSpPr>
          <p:cNvPr id="7171" name="Rectangle 3"/>
          <p:cNvSpPr>
            <a:spLocks noGrp="1" noChangeArrowheads="1"/>
          </p:cNvSpPr>
          <p:nvPr>
            <p:ph idx="1"/>
          </p:nvPr>
        </p:nvSpPr>
        <p:spPr>
          <a:solidFill>
            <a:srgbClr val="FFFF99"/>
          </a:solidFill>
        </p:spPr>
        <p:txBody>
          <a:bodyPr/>
          <a:lstStyle/>
          <a:p>
            <a:r>
              <a:rPr lang="en-US"/>
              <a:t>A </a:t>
            </a:r>
            <a:r>
              <a:rPr lang="en-US" b="1" i="1"/>
              <a:t>linked list </a:t>
            </a:r>
            <a:r>
              <a:rPr lang="en-US"/>
              <a:t>is a linear collection of data elements, called </a:t>
            </a:r>
            <a:r>
              <a:rPr lang="en-US" b="1" i="1"/>
              <a:t>nodes</a:t>
            </a:r>
            <a:r>
              <a:rPr lang="en-US"/>
              <a:t>, where the linear order is</a:t>
            </a:r>
            <a:r>
              <a:rPr lang="tr-TR"/>
              <a:t> </a:t>
            </a:r>
            <a:r>
              <a:rPr lang="en-US"/>
              <a:t>given by means of </a:t>
            </a:r>
            <a:r>
              <a:rPr lang="en-US" b="1" i="1"/>
              <a:t>pointers</a:t>
            </a:r>
            <a:r>
              <a:rPr lang="en-US"/>
              <a:t>.</a:t>
            </a:r>
            <a:endParaRPr lang="tr-TR"/>
          </a:p>
          <a:p>
            <a:r>
              <a:rPr lang="en-US"/>
              <a:t>Each </a:t>
            </a:r>
            <a:r>
              <a:rPr lang="en-US" b="1"/>
              <a:t>node</a:t>
            </a:r>
            <a:r>
              <a:rPr lang="en-US"/>
              <a:t> is divided into two parts:</a:t>
            </a:r>
          </a:p>
          <a:p>
            <a:pPr lvl="1">
              <a:buFont typeface="Wingdings" pitchFamily="2" charset="2"/>
              <a:buChar char="Ø"/>
            </a:pPr>
            <a:r>
              <a:rPr lang="en-US"/>
              <a:t>The first part contains the </a:t>
            </a:r>
            <a:r>
              <a:rPr lang="en-US" b="1" i="1"/>
              <a:t>information </a:t>
            </a:r>
            <a:r>
              <a:rPr lang="en-US"/>
              <a:t>of the element and</a:t>
            </a:r>
          </a:p>
          <a:p>
            <a:pPr lvl="1">
              <a:buFont typeface="Wingdings" pitchFamily="2" charset="2"/>
              <a:buChar char="Ø"/>
            </a:pPr>
            <a:r>
              <a:rPr lang="en-US"/>
              <a:t>The second part contains the address of the next node (</a:t>
            </a:r>
            <a:r>
              <a:rPr lang="en-US" b="1" i="1"/>
              <a:t>link /next pointer field</a:t>
            </a:r>
            <a:r>
              <a:rPr lang="en-US"/>
              <a:t>) in the list.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Types of Linked list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t>Singly Linked list</a:t>
            </a:r>
          </a:p>
          <a:p>
            <a:r>
              <a:rPr lang="en-US" dirty="0" smtClean="0"/>
              <a:t>Circularly Linked list</a:t>
            </a:r>
          </a:p>
          <a:p>
            <a:r>
              <a:rPr lang="en-US" dirty="0" smtClean="0"/>
              <a:t>Doubly linked list</a:t>
            </a:r>
          </a:p>
          <a:p>
            <a:pPr>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tr-TR"/>
              <a:t>Linked Lists</a:t>
            </a:r>
            <a:endParaRPr lang="en-US"/>
          </a:p>
        </p:txBody>
      </p:sp>
      <p:graphicFrame>
        <p:nvGraphicFramePr>
          <p:cNvPr id="8197" name="Object 5"/>
          <p:cNvGraphicFramePr>
            <a:graphicFrameLocks noGrp="1" noChangeAspect="1"/>
          </p:cNvGraphicFramePr>
          <p:nvPr>
            <p:ph idx="1"/>
          </p:nvPr>
        </p:nvGraphicFramePr>
        <p:xfrm>
          <a:off x="1158875" y="2035175"/>
          <a:ext cx="6896100" cy="2349500"/>
        </p:xfrm>
        <a:graphic>
          <a:graphicData uri="http://schemas.openxmlformats.org/presentationml/2006/ole">
            <mc:AlternateContent xmlns:mc="http://schemas.openxmlformats.org/markup-compatibility/2006">
              <mc:Choice xmlns:v="urn:schemas-microsoft-com:vml" Requires="v">
                <p:oleObj spid="_x0000_s1029" name="RFFlow" r:id="rId3" imgW="3168000" imgH="1080000" progId="">
                  <p:embed/>
                </p:oleObj>
              </mc:Choice>
              <mc:Fallback>
                <p:oleObj name="RFFlow" r:id="rId3" imgW="3168000" imgH="108000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8875" y="2035175"/>
                        <a:ext cx="6896100" cy="2349500"/>
                      </a:xfrm>
                      <a:prstGeom prst="rect">
                        <a:avLst/>
                      </a:prstGeom>
                      <a:solidFill>
                        <a:srgbClr val="CCFFCC"/>
                      </a:solidFill>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r>
              <a:rPr lang="tr-TR"/>
              <a:t>Adding an Element to the front of a Linked List</a:t>
            </a:r>
            <a:endParaRPr lang="en-US"/>
          </a:p>
        </p:txBody>
      </p:sp>
      <p:graphicFrame>
        <p:nvGraphicFramePr>
          <p:cNvPr id="9220" name="Object 4"/>
          <p:cNvGraphicFramePr>
            <a:graphicFrameLocks noGrp="1" noChangeAspect="1"/>
          </p:cNvGraphicFramePr>
          <p:nvPr>
            <p:ph idx="1"/>
          </p:nvPr>
        </p:nvGraphicFramePr>
        <p:xfrm>
          <a:off x="1189038" y="2708275"/>
          <a:ext cx="6407150" cy="1165225"/>
        </p:xfrm>
        <a:graphic>
          <a:graphicData uri="http://schemas.openxmlformats.org/presentationml/2006/ole">
            <mc:AlternateContent xmlns:mc="http://schemas.openxmlformats.org/markup-compatibility/2006">
              <mc:Choice xmlns:v="urn:schemas-microsoft-com:vml" Requires="v">
                <p:oleObj spid="_x0000_s2053" name="RFFlow" r:id="rId3" imgW="3168000" imgH="576000" progId="">
                  <p:embed/>
                </p:oleObj>
              </mc:Choice>
              <mc:Fallback>
                <p:oleObj name="RFFlow" r:id="rId3" imgW="3168000" imgH="57600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9038" y="2708275"/>
                        <a:ext cx="6407150" cy="1165225"/>
                      </a:xfrm>
                      <a:prstGeom prst="rect">
                        <a:avLst/>
                      </a:prstGeom>
                      <a:solidFill>
                        <a:srgbClr val="CCFFCC"/>
                      </a:solidFill>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r>
              <a:rPr lang="tr-TR"/>
              <a:t>Some Notations for use in algorithm (Not in C programs)</a:t>
            </a:r>
            <a:endParaRPr lang="en-US"/>
          </a:p>
        </p:txBody>
      </p:sp>
      <p:sp>
        <p:nvSpPr>
          <p:cNvPr id="23555" name="Rectangle 3"/>
          <p:cNvSpPr>
            <a:spLocks noGrp="1" noChangeArrowheads="1"/>
          </p:cNvSpPr>
          <p:nvPr>
            <p:ph idx="1"/>
          </p:nvPr>
        </p:nvSpPr>
        <p:spPr>
          <a:solidFill>
            <a:srgbClr val="FFFF99"/>
          </a:solidFill>
        </p:spPr>
        <p:txBody>
          <a:bodyPr/>
          <a:lstStyle/>
          <a:p>
            <a:pPr marL="266700" indent="-266700"/>
            <a:r>
              <a:rPr lang="tr-TR" i="1"/>
              <a:t>p</a:t>
            </a:r>
            <a:r>
              <a:rPr lang="tr-TR"/>
              <a:t>: is a pointer</a:t>
            </a:r>
          </a:p>
          <a:p>
            <a:pPr marL="266700" indent="-266700"/>
            <a:r>
              <a:rPr lang="tr-TR" i="1"/>
              <a:t>node(p)</a:t>
            </a:r>
            <a:r>
              <a:rPr lang="tr-TR"/>
              <a:t>: the node pointed to by </a:t>
            </a:r>
            <a:r>
              <a:rPr lang="tr-TR" i="1"/>
              <a:t>p</a:t>
            </a:r>
          </a:p>
          <a:p>
            <a:pPr marL="266700" indent="-266700"/>
            <a:r>
              <a:rPr lang="tr-TR" i="1"/>
              <a:t>info(p)</a:t>
            </a:r>
            <a:r>
              <a:rPr lang="tr-TR"/>
              <a:t>: the information portion of the node</a:t>
            </a:r>
          </a:p>
          <a:p>
            <a:pPr marL="266700" indent="-266700"/>
            <a:r>
              <a:rPr lang="tr-TR" i="1"/>
              <a:t>next(p)</a:t>
            </a:r>
            <a:r>
              <a:rPr lang="tr-TR"/>
              <a:t>: the next address portion of the node</a:t>
            </a:r>
          </a:p>
          <a:p>
            <a:pPr marL="266700" indent="-266700"/>
            <a:r>
              <a:rPr lang="tr-TR" i="1"/>
              <a:t>getnode()</a:t>
            </a:r>
            <a:r>
              <a:rPr lang="tr-TR"/>
              <a:t>: obtains an empty node</a:t>
            </a:r>
          </a:p>
          <a:p>
            <a:pPr marL="266700" indent="-266700"/>
            <a:r>
              <a:rPr lang="tr-TR" i="1"/>
              <a:t>freenode(p)</a:t>
            </a:r>
            <a:r>
              <a:rPr lang="tr-TR"/>
              <a:t>: makes </a:t>
            </a:r>
            <a:r>
              <a:rPr lang="tr-TR" i="1"/>
              <a:t>node(p) </a:t>
            </a:r>
            <a:r>
              <a:rPr lang="tr-TR"/>
              <a:t>available for reuse even if the value of the pointer </a:t>
            </a:r>
            <a:r>
              <a:rPr lang="tr-TR" i="1"/>
              <a:t>p</a:t>
            </a:r>
            <a:r>
              <a:rPr lang="tr-TR"/>
              <a:t> is changed.</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r>
              <a:rPr lang="tr-TR"/>
              <a:t>Adding an Element to the front of a Linked List</a:t>
            </a:r>
            <a:endParaRPr lang="en-US"/>
          </a:p>
        </p:txBody>
      </p:sp>
      <p:graphicFrame>
        <p:nvGraphicFramePr>
          <p:cNvPr id="11267" name="Object 3"/>
          <p:cNvGraphicFramePr>
            <a:graphicFrameLocks noGrp="1" noChangeAspect="1"/>
          </p:cNvGraphicFramePr>
          <p:nvPr>
            <p:ph idx="1"/>
          </p:nvPr>
        </p:nvGraphicFramePr>
        <p:xfrm>
          <a:off x="735013" y="1628775"/>
          <a:ext cx="7564437" cy="2751138"/>
        </p:xfrm>
        <a:graphic>
          <a:graphicData uri="http://schemas.openxmlformats.org/presentationml/2006/ole">
            <mc:AlternateContent xmlns:mc="http://schemas.openxmlformats.org/markup-compatibility/2006">
              <mc:Choice xmlns:v="urn:schemas-microsoft-com:vml" Requires="v">
                <p:oleObj spid="_x0000_s3077" name="RFFlow" r:id="rId3" imgW="3960000" imgH="1440000" progId="">
                  <p:embed/>
                </p:oleObj>
              </mc:Choice>
              <mc:Fallback>
                <p:oleObj name="RFFlow" r:id="rId3" imgW="3960000" imgH="144000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5013" y="1628775"/>
                        <a:ext cx="7564437" cy="2751138"/>
                      </a:xfrm>
                      <a:prstGeom prst="rect">
                        <a:avLst/>
                      </a:prstGeom>
                      <a:solidFill>
                        <a:srgbClr val="CCFFCC"/>
                      </a:solidFill>
                    </p:spPr>
                  </p:pic>
                </p:oleObj>
              </mc:Fallback>
            </mc:AlternateContent>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r>
              <a:rPr lang="tr-TR"/>
              <a:t>Adding an Element to the front of a Linked List</a:t>
            </a:r>
            <a:endParaRPr lang="en-US"/>
          </a:p>
        </p:txBody>
      </p:sp>
      <p:graphicFrame>
        <p:nvGraphicFramePr>
          <p:cNvPr id="12291" name="Object 3"/>
          <p:cNvGraphicFramePr>
            <a:graphicFrameLocks noGrp="1" noChangeAspect="1"/>
          </p:cNvGraphicFramePr>
          <p:nvPr>
            <p:ph idx="1"/>
          </p:nvPr>
        </p:nvGraphicFramePr>
        <p:xfrm>
          <a:off x="735013" y="1628775"/>
          <a:ext cx="7564437" cy="2751138"/>
        </p:xfrm>
        <a:graphic>
          <a:graphicData uri="http://schemas.openxmlformats.org/presentationml/2006/ole">
            <mc:AlternateContent xmlns:mc="http://schemas.openxmlformats.org/markup-compatibility/2006">
              <mc:Choice xmlns:v="urn:schemas-microsoft-com:vml" Requires="v">
                <p:oleObj spid="_x0000_s4101" name="RFFlow" r:id="rId3" imgW="3960000" imgH="1440000" progId="">
                  <p:embed/>
                </p:oleObj>
              </mc:Choice>
              <mc:Fallback>
                <p:oleObj name="RFFlow" r:id="rId3" imgW="3960000" imgH="144000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5013" y="1628775"/>
                        <a:ext cx="7564437" cy="2751138"/>
                      </a:xfrm>
                      <a:prstGeom prst="rect">
                        <a:avLst/>
                      </a:prstGeom>
                      <a:solidFill>
                        <a:srgbClr val="CCFFCC"/>
                      </a:solidFill>
                    </p:spPr>
                  </p:pic>
                </p:oleObj>
              </mc:Fallback>
            </mc:AlternateContent>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r>
              <a:rPr lang="tr-TR"/>
              <a:t>Adding an Element to the front of a Linked List</a:t>
            </a:r>
            <a:endParaRPr lang="en-US"/>
          </a:p>
        </p:txBody>
      </p:sp>
      <p:graphicFrame>
        <p:nvGraphicFramePr>
          <p:cNvPr id="13315" name="Object 3"/>
          <p:cNvGraphicFramePr>
            <a:graphicFrameLocks noGrp="1" noChangeAspect="1"/>
          </p:cNvGraphicFramePr>
          <p:nvPr>
            <p:ph idx="1"/>
          </p:nvPr>
        </p:nvGraphicFramePr>
        <p:xfrm>
          <a:off x="927100" y="1628775"/>
          <a:ext cx="7207250" cy="2751138"/>
        </p:xfrm>
        <a:graphic>
          <a:graphicData uri="http://schemas.openxmlformats.org/presentationml/2006/ole">
            <mc:AlternateContent xmlns:mc="http://schemas.openxmlformats.org/markup-compatibility/2006">
              <mc:Choice xmlns:v="urn:schemas-microsoft-com:vml" Requires="v">
                <p:oleObj spid="_x0000_s5125" name="RFFlow" r:id="rId3" imgW="3960000" imgH="1512000" progId="">
                  <p:embed/>
                </p:oleObj>
              </mc:Choice>
              <mc:Fallback>
                <p:oleObj name="RFFlow" r:id="rId3" imgW="3960000" imgH="151200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100" y="1628775"/>
                        <a:ext cx="7207250" cy="2751138"/>
                      </a:xfrm>
                      <a:prstGeom prst="rect">
                        <a:avLst/>
                      </a:prstGeom>
                      <a:solidFill>
                        <a:srgbClr val="CCFFCC"/>
                      </a:solidFill>
                    </p:spPr>
                  </p:pic>
                </p:oleObj>
              </mc:Fallback>
            </mc:AlternateContent>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r>
              <a:rPr lang="tr-TR"/>
              <a:t>Adding an Element to the front of a Linked List</a:t>
            </a:r>
            <a:endParaRPr lang="en-US"/>
          </a:p>
        </p:txBody>
      </p:sp>
      <p:graphicFrame>
        <p:nvGraphicFramePr>
          <p:cNvPr id="14339" name="Object 3"/>
          <p:cNvGraphicFramePr>
            <a:graphicFrameLocks noGrp="1" noChangeAspect="1"/>
          </p:cNvGraphicFramePr>
          <p:nvPr>
            <p:ph idx="1"/>
          </p:nvPr>
        </p:nvGraphicFramePr>
        <p:xfrm>
          <a:off x="962025" y="1735138"/>
          <a:ext cx="7108825" cy="2538412"/>
        </p:xfrm>
        <a:graphic>
          <a:graphicData uri="http://schemas.openxmlformats.org/presentationml/2006/ole">
            <mc:AlternateContent xmlns:mc="http://schemas.openxmlformats.org/markup-compatibility/2006">
              <mc:Choice xmlns:v="urn:schemas-microsoft-com:vml" Requires="v">
                <p:oleObj spid="_x0000_s6149" name="RFFlow" r:id="rId3" imgW="4032000" imgH="1440000" progId="">
                  <p:embed/>
                </p:oleObj>
              </mc:Choice>
              <mc:Fallback>
                <p:oleObj name="RFFlow" r:id="rId3" imgW="4032000" imgH="144000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2025" y="1735138"/>
                        <a:ext cx="7108825" cy="2538412"/>
                      </a:xfrm>
                      <a:prstGeom prst="rect">
                        <a:avLst/>
                      </a:prstGeom>
                      <a:solidFill>
                        <a:srgbClr val="CCFFCC"/>
                      </a:solidFill>
                    </p:spPr>
                  </p:pic>
                </p:oleObj>
              </mc:Fallback>
            </mc:AlternateContent>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a:bodyPr>
          <a:lstStyle/>
          <a:p>
            <a:r>
              <a:rPr lang="tr-TR"/>
              <a:t>Adding an Element to the front of a Linked List</a:t>
            </a:r>
            <a:endParaRPr lang="en-US"/>
          </a:p>
        </p:txBody>
      </p:sp>
      <p:graphicFrame>
        <p:nvGraphicFramePr>
          <p:cNvPr id="15363" name="Object 3"/>
          <p:cNvGraphicFramePr>
            <a:graphicFrameLocks noGrp="1" noChangeAspect="1"/>
          </p:cNvGraphicFramePr>
          <p:nvPr>
            <p:ph idx="1"/>
          </p:nvPr>
        </p:nvGraphicFramePr>
        <p:xfrm>
          <a:off x="654050" y="2205038"/>
          <a:ext cx="7508875" cy="1073150"/>
        </p:xfrm>
        <a:graphic>
          <a:graphicData uri="http://schemas.openxmlformats.org/presentationml/2006/ole">
            <mc:AlternateContent xmlns:mc="http://schemas.openxmlformats.org/markup-compatibility/2006">
              <mc:Choice xmlns:v="urn:schemas-microsoft-com:vml" Requires="v">
                <p:oleObj spid="_x0000_s7173" name="RFFlow" r:id="rId3" imgW="4032000" imgH="576000" progId="">
                  <p:embed/>
                </p:oleObj>
              </mc:Choice>
              <mc:Fallback>
                <p:oleObj name="RFFlow" r:id="rId3" imgW="4032000" imgH="57600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50" y="2205038"/>
                        <a:ext cx="7508875" cy="1073150"/>
                      </a:xfrm>
                      <a:prstGeom prst="rect">
                        <a:avLst/>
                      </a:prstGeom>
                      <a:solidFill>
                        <a:srgbClr val="CCFFCC"/>
                      </a:solidFill>
                    </p:spPr>
                  </p:pic>
                </p:oleObj>
              </mc:Fallback>
            </mc:AlternateContent>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a:bodyPr>
          <a:lstStyle/>
          <a:p>
            <a:r>
              <a:rPr lang="tr-TR"/>
              <a:t>Removing an Element from the front of a Linked List</a:t>
            </a:r>
            <a:endParaRPr lang="en-US"/>
          </a:p>
        </p:txBody>
      </p:sp>
      <p:graphicFrame>
        <p:nvGraphicFramePr>
          <p:cNvPr id="16387" name="Object 3"/>
          <p:cNvGraphicFramePr>
            <a:graphicFrameLocks noGrp="1" noChangeAspect="1"/>
          </p:cNvGraphicFramePr>
          <p:nvPr>
            <p:ph idx="1"/>
          </p:nvPr>
        </p:nvGraphicFramePr>
        <p:xfrm>
          <a:off x="654050" y="2205038"/>
          <a:ext cx="7508875" cy="1073150"/>
        </p:xfrm>
        <a:graphic>
          <a:graphicData uri="http://schemas.openxmlformats.org/presentationml/2006/ole">
            <mc:AlternateContent xmlns:mc="http://schemas.openxmlformats.org/markup-compatibility/2006">
              <mc:Choice xmlns:v="urn:schemas-microsoft-com:vml" Requires="v">
                <p:oleObj spid="_x0000_s8197" name="RFFlow" r:id="rId3" imgW="4032000" imgH="576000" progId="">
                  <p:embed/>
                </p:oleObj>
              </mc:Choice>
              <mc:Fallback>
                <p:oleObj name="RFFlow" r:id="rId3" imgW="4032000" imgH="57600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50" y="2205038"/>
                        <a:ext cx="7508875" cy="1073150"/>
                      </a:xfrm>
                      <a:prstGeom prst="rect">
                        <a:avLst/>
                      </a:prstGeom>
                      <a:solidFill>
                        <a:srgbClr val="CCFFCC"/>
                      </a:solidFill>
                    </p:spPr>
                  </p:pic>
                </p:oleObj>
              </mc:Fallback>
            </mc:AlternateContent>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a:bodyPr>
          <a:lstStyle/>
          <a:p>
            <a:r>
              <a:rPr lang="tr-TR"/>
              <a:t>Removing an Element from the front of a Linked List</a:t>
            </a:r>
            <a:endParaRPr lang="en-US"/>
          </a:p>
        </p:txBody>
      </p:sp>
      <p:graphicFrame>
        <p:nvGraphicFramePr>
          <p:cNvPr id="17411" name="Object 3"/>
          <p:cNvGraphicFramePr>
            <a:graphicFrameLocks noGrp="1" noChangeAspect="1"/>
          </p:cNvGraphicFramePr>
          <p:nvPr>
            <p:ph idx="1"/>
          </p:nvPr>
        </p:nvGraphicFramePr>
        <p:xfrm>
          <a:off x="974725" y="2060575"/>
          <a:ext cx="6977063" cy="2117725"/>
        </p:xfrm>
        <a:graphic>
          <a:graphicData uri="http://schemas.openxmlformats.org/presentationml/2006/ole">
            <mc:AlternateContent xmlns:mc="http://schemas.openxmlformats.org/markup-compatibility/2006">
              <mc:Choice xmlns:v="urn:schemas-microsoft-com:vml" Requires="v">
                <p:oleObj spid="_x0000_s9221" name="RFFlow" r:id="rId3" imgW="4032000" imgH="1224000" progId="">
                  <p:embed/>
                </p:oleObj>
              </mc:Choice>
              <mc:Fallback>
                <p:oleObj name="RFFlow" r:id="rId3" imgW="4032000" imgH="122400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4725" y="2060575"/>
                        <a:ext cx="6977063" cy="2117725"/>
                      </a:xfrm>
                      <a:prstGeom prst="rect">
                        <a:avLst/>
                      </a:prstGeom>
                      <a:solidFill>
                        <a:srgbClr val="CCFFCC"/>
                      </a:solidFill>
                    </p:spPr>
                  </p:pic>
                </p:oleObj>
              </mc:Fallback>
            </mc:AlternateContent>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a:bodyPr>
          <a:lstStyle/>
          <a:p>
            <a:r>
              <a:rPr lang="tr-TR"/>
              <a:t>Removing an Element from the front of a Linked List</a:t>
            </a:r>
            <a:endParaRPr lang="en-US"/>
          </a:p>
        </p:txBody>
      </p:sp>
      <p:graphicFrame>
        <p:nvGraphicFramePr>
          <p:cNvPr id="18435" name="Object 3"/>
          <p:cNvGraphicFramePr>
            <a:graphicFrameLocks noGrp="1" noChangeAspect="1"/>
          </p:cNvGraphicFramePr>
          <p:nvPr>
            <p:ph idx="1"/>
          </p:nvPr>
        </p:nvGraphicFramePr>
        <p:xfrm>
          <a:off x="809625" y="1916113"/>
          <a:ext cx="7415213" cy="2378075"/>
        </p:xfrm>
        <a:graphic>
          <a:graphicData uri="http://schemas.openxmlformats.org/presentationml/2006/ole">
            <mc:AlternateContent xmlns:mc="http://schemas.openxmlformats.org/markup-compatibility/2006">
              <mc:Choice xmlns:v="urn:schemas-microsoft-com:vml" Requires="v">
                <p:oleObj spid="_x0000_s10245" name="RFFlow" r:id="rId3" imgW="3816000" imgH="1224000" progId="">
                  <p:embed/>
                </p:oleObj>
              </mc:Choice>
              <mc:Fallback>
                <p:oleObj name="RFFlow" r:id="rId3" imgW="3816000" imgH="122400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9625" y="1916113"/>
                        <a:ext cx="7415213" cy="2378075"/>
                      </a:xfrm>
                      <a:prstGeom prst="rect">
                        <a:avLst/>
                      </a:prstGeom>
                      <a:solidFill>
                        <a:srgbClr val="CCFFCC"/>
                      </a:solidFill>
                    </p:spPr>
                  </p:pic>
                </p:oleObj>
              </mc:Fallback>
            </mc:AlternateContent>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r>
              <a:rPr lang="tr-TR"/>
              <a:t>Removing an Element from the front of a Linked List</a:t>
            </a:r>
            <a:endParaRPr lang="en-US"/>
          </a:p>
        </p:txBody>
      </p:sp>
      <p:graphicFrame>
        <p:nvGraphicFramePr>
          <p:cNvPr id="19459" name="Object 3"/>
          <p:cNvGraphicFramePr>
            <a:graphicFrameLocks noGrp="1" noChangeAspect="1"/>
          </p:cNvGraphicFramePr>
          <p:nvPr>
            <p:ph idx="1"/>
          </p:nvPr>
        </p:nvGraphicFramePr>
        <p:xfrm>
          <a:off x="809625" y="1916113"/>
          <a:ext cx="7415213" cy="2378075"/>
        </p:xfrm>
        <a:graphic>
          <a:graphicData uri="http://schemas.openxmlformats.org/presentationml/2006/ole">
            <mc:AlternateContent xmlns:mc="http://schemas.openxmlformats.org/markup-compatibility/2006">
              <mc:Choice xmlns:v="urn:schemas-microsoft-com:vml" Requires="v">
                <p:oleObj spid="_x0000_s11269" name="RFFlow" r:id="rId3" imgW="3816000" imgH="1224000" progId="">
                  <p:embed/>
                </p:oleObj>
              </mc:Choice>
              <mc:Fallback>
                <p:oleObj name="RFFlow" r:id="rId3" imgW="3816000" imgH="122400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9625" y="1916113"/>
                        <a:ext cx="7415213" cy="2378075"/>
                      </a:xfrm>
                      <a:prstGeom prst="rect">
                        <a:avLst/>
                      </a:prstGeom>
                      <a:solidFill>
                        <a:srgbClr val="CCFFCC"/>
                      </a:solidFill>
                    </p:spPr>
                  </p:pic>
                </p:oleObj>
              </mc:Fallback>
            </mc:AlternateContent>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a:bodyPr>
          <a:lstStyle/>
          <a:p>
            <a:r>
              <a:rPr lang="tr-TR"/>
              <a:t>Removing an Element from the front of a Linked List</a:t>
            </a:r>
            <a:endParaRPr lang="en-US"/>
          </a:p>
        </p:txBody>
      </p:sp>
      <p:graphicFrame>
        <p:nvGraphicFramePr>
          <p:cNvPr id="20483" name="Object 3"/>
          <p:cNvGraphicFramePr>
            <a:graphicFrameLocks noGrp="1" noChangeAspect="1"/>
          </p:cNvGraphicFramePr>
          <p:nvPr>
            <p:ph idx="1"/>
          </p:nvPr>
        </p:nvGraphicFramePr>
        <p:xfrm>
          <a:off x="811213" y="1985963"/>
          <a:ext cx="7412037" cy="2238375"/>
        </p:xfrm>
        <a:graphic>
          <a:graphicData uri="http://schemas.openxmlformats.org/presentationml/2006/ole">
            <mc:AlternateContent xmlns:mc="http://schemas.openxmlformats.org/markup-compatibility/2006">
              <mc:Choice xmlns:v="urn:schemas-microsoft-com:vml" Requires="v">
                <p:oleObj spid="_x0000_s12293" name="RFFlow" r:id="rId3" imgW="3816000" imgH="1152000" progId="">
                  <p:embed/>
                </p:oleObj>
              </mc:Choice>
              <mc:Fallback>
                <p:oleObj name="RFFlow" r:id="rId3" imgW="3816000" imgH="115200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1213" y="1985963"/>
                        <a:ext cx="7412037" cy="2238375"/>
                      </a:xfrm>
                      <a:prstGeom prst="rect">
                        <a:avLst/>
                      </a:prstGeom>
                      <a:solidFill>
                        <a:srgbClr val="CCFFCC"/>
                      </a:solidFill>
                    </p:spPr>
                  </p:pic>
                </p:oleObj>
              </mc:Fallback>
            </mc:AlternateContent>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a:bodyPr>
          <a:lstStyle/>
          <a:p>
            <a:r>
              <a:rPr lang="tr-TR"/>
              <a:t>Removing an Element from the front of a Linked List</a:t>
            </a:r>
            <a:endParaRPr lang="en-US"/>
          </a:p>
        </p:txBody>
      </p:sp>
      <p:graphicFrame>
        <p:nvGraphicFramePr>
          <p:cNvPr id="21507" name="Object 3"/>
          <p:cNvGraphicFramePr>
            <a:graphicFrameLocks noGrp="1" noChangeAspect="1"/>
          </p:cNvGraphicFramePr>
          <p:nvPr>
            <p:ph idx="1"/>
          </p:nvPr>
        </p:nvGraphicFramePr>
        <p:xfrm>
          <a:off x="1020763" y="2543175"/>
          <a:ext cx="6992937" cy="1119188"/>
        </p:xfrm>
        <a:graphic>
          <a:graphicData uri="http://schemas.openxmlformats.org/presentationml/2006/ole">
            <mc:AlternateContent xmlns:mc="http://schemas.openxmlformats.org/markup-compatibility/2006">
              <mc:Choice xmlns:v="urn:schemas-microsoft-com:vml" Requires="v">
                <p:oleObj spid="_x0000_s13317" name="RFFlow" r:id="rId3" imgW="3600000" imgH="576000" progId="">
                  <p:embed/>
                </p:oleObj>
              </mc:Choice>
              <mc:Fallback>
                <p:oleObj name="RFFlow" r:id="rId3" imgW="3600000" imgH="57600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0763" y="2543175"/>
                        <a:ext cx="6992937" cy="1119188"/>
                      </a:xfrm>
                      <a:prstGeom prst="rect">
                        <a:avLst/>
                      </a:prstGeom>
                      <a:solidFill>
                        <a:srgbClr val="CCFFCC"/>
                      </a:solidFill>
                    </p:spPr>
                  </p:pic>
                </p:oleObj>
              </mc:Fallback>
            </mc:AlternateContent>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tr-TR"/>
              <a:t>Circular Linked Lists</a:t>
            </a:r>
            <a:endParaRPr lang="en-US"/>
          </a:p>
        </p:txBody>
      </p:sp>
      <p:sp>
        <p:nvSpPr>
          <p:cNvPr id="6147" name="Rectangle 3"/>
          <p:cNvSpPr>
            <a:spLocks noGrp="1" noChangeArrowheads="1"/>
          </p:cNvSpPr>
          <p:nvPr>
            <p:ph idx="1"/>
          </p:nvPr>
        </p:nvSpPr>
        <p:spPr/>
        <p:txBody>
          <a:bodyPr/>
          <a:lstStyle/>
          <a:p>
            <a:pPr>
              <a:lnSpc>
                <a:spcPct val="90000"/>
              </a:lnSpc>
            </a:pPr>
            <a:r>
              <a:rPr lang="en-US"/>
              <a:t>In linear linked lists if a list is traversed (all the elements visited) an external pointer to the list</a:t>
            </a:r>
            <a:r>
              <a:rPr lang="tr-TR"/>
              <a:t> </a:t>
            </a:r>
            <a:r>
              <a:rPr lang="en-US"/>
              <a:t>must be preserved in order to be able to reference the list again.</a:t>
            </a:r>
            <a:endParaRPr lang="tr-TR"/>
          </a:p>
          <a:p>
            <a:pPr>
              <a:lnSpc>
                <a:spcPct val="90000"/>
              </a:lnSpc>
            </a:pPr>
            <a:r>
              <a:rPr lang="en-US"/>
              <a:t>Circular linked lists can be used to help the traverse the same list again and again if needed. A</a:t>
            </a:r>
            <a:r>
              <a:rPr lang="tr-TR"/>
              <a:t> </a:t>
            </a:r>
            <a:r>
              <a:rPr lang="en-US"/>
              <a:t>circular list is very similar to the linear list where in the circular list the pointer of the last node</a:t>
            </a:r>
            <a:r>
              <a:rPr lang="tr-TR"/>
              <a:t> </a:t>
            </a:r>
            <a:r>
              <a:rPr lang="en-US"/>
              <a:t>points not NULL but the first node.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tr-TR"/>
              <a:t>Circular Linked Lists</a:t>
            </a:r>
            <a:endParaRPr lang="en-US"/>
          </a:p>
        </p:txBody>
      </p:sp>
      <p:pic>
        <p:nvPicPr>
          <p:cNvPr id="7171" name="Picture 3"/>
          <p:cNvPicPr>
            <a:picLocks noGrp="1" noChangeAspect="1" noChangeArrowheads="1"/>
          </p:cNvPicPr>
          <p:nvPr>
            <p:ph idx="1"/>
          </p:nvPr>
        </p:nvPicPr>
        <p:blipFill>
          <a:blip r:embed="rId2">
            <a:lum bright="-26000" contrast="26000"/>
          </a:blip>
          <a:srcRect/>
          <a:stretch>
            <a:fillRect/>
          </a:stretch>
        </p:blipFill>
        <p:spPr>
          <a:xfrm>
            <a:off x="457200" y="1719263"/>
            <a:ext cx="8229600" cy="1854200"/>
          </a:xfrm>
          <a:noFill/>
          <a:ln/>
        </p:spPr>
      </p:pic>
      <p:sp>
        <p:nvSpPr>
          <p:cNvPr id="7172" name="Text Box 4"/>
          <p:cNvSpPr txBox="1">
            <a:spLocks noChangeArrowheads="1"/>
          </p:cNvSpPr>
          <p:nvPr/>
        </p:nvSpPr>
        <p:spPr bwMode="auto">
          <a:xfrm>
            <a:off x="2484438" y="3644900"/>
            <a:ext cx="5400675" cy="457200"/>
          </a:xfrm>
          <a:prstGeom prst="rect">
            <a:avLst/>
          </a:prstGeom>
          <a:noFill/>
          <a:ln w="9525">
            <a:noFill/>
            <a:miter lim="800000"/>
            <a:headEnd/>
            <a:tailEnd/>
          </a:ln>
          <a:effectLst/>
        </p:spPr>
        <p:txBody>
          <a:bodyPr>
            <a:spAutoFit/>
          </a:bodyPr>
          <a:lstStyle/>
          <a:p>
            <a:pPr algn="ctr">
              <a:spcBef>
                <a:spcPct val="50000"/>
              </a:spcBef>
            </a:pPr>
            <a:r>
              <a:rPr lang="tr-TR" sz="2400" b="1"/>
              <a:t>A Linear Linked List</a:t>
            </a:r>
            <a:endParaRPr lang="en-US" sz="2400" b="1"/>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tr-TR"/>
              <a:t>Circular Linked Lists</a:t>
            </a:r>
            <a:endParaRPr lang="en-US"/>
          </a:p>
        </p:txBody>
      </p:sp>
      <p:pic>
        <p:nvPicPr>
          <p:cNvPr id="8195" name="Picture 3"/>
          <p:cNvPicPr>
            <a:picLocks noGrp="1" noChangeAspect="1" noChangeArrowheads="1"/>
          </p:cNvPicPr>
          <p:nvPr>
            <p:ph idx="1"/>
          </p:nvPr>
        </p:nvPicPr>
        <p:blipFill>
          <a:blip r:embed="rId2">
            <a:lum contrast="-12000"/>
            <a:grayscl/>
          </a:blip>
          <a:srcRect/>
          <a:stretch>
            <a:fillRect/>
          </a:stretch>
        </p:blipFill>
        <p:spPr>
          <a:xfrm>
            <a:off x="457200" y="1719263"/>
            <a:ext cx="8229600" cy="3365500"/>
          </a:xfrm>
          <a:noFill/>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tr-TR"/>
              <a:t>Circular Linked Lists</a:t>
            </a:r>
            <a:endParaRPr lang="en-US"/>
          </a:p>
        </p:txBody>
      </p:sp>
      <p:pic>
        <p:nvPicPr>
          <p:cNvPr id="9219" name="Picture 3"/>
          <p:cNvPicPr>
            <a:picLocks noGrp="1" noChangeAspect="1" noChangeArrowheads="1"/>
          </p:cNvPicPr>
          <p:nvPr>
            <p:ph idx="1"/>
          </p:nvPr>
        </p:nvPicPr>
        <p:blipFill>
          <a:blip r:embed="rId2">
            <a:lum bright="-14000" contrast="4000"/>
          </a:blip>
          <a:srcRect/>
          <a:stretch>
            <a:fillRect/>
          </a:stretch>
        </p:blipFill>
        <p:spPr>
          <a:xfrm>
            <a:off x="468313" y="2205038"/>
            <a:ext cx="8229600" cy="3422650"/>
          </a:xfrm>
          <a:noFill/>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tr-TR"/>
              <a:t>Circular Linked Lists</a:t>
            </a:r>
            <a:endParaRPr lang="en-US"/>
          </a:p>
        </p:txBody>
      </p:sp>
      <p:sp>
        <p:nvSpPr>
          <p:cNvPr id="10243" name="Rectangle 3"/>
          <p:cNvSpPr>
            <a:spLocks noGrp="1" noChangeArrowheads="1"/>
          </p:cNvSpPr>
          <p:nvPr>
            <p:ph idx="1"/>
          </p:nvPr>
        </p:nvSpPr>
        <p:spPr/>
        <p:txBody>
          <a:bodyPr>
            <a:normAutofit fontScale="85000" lnSpcReduction="20000"/>
          </a:bodyPr>
          <a:lstStyle/>
          <a:p>
            <a:pPr>
              <a:lnSpc>
                <a:spcPct val="90000"/>
              </a:lnSpc>
            </a:pPr>
            <a:r>
              <a:rPr lang="en-US" sz="2800"/>
              <a:t>In a circular linked list there are two methods to know if a node is the first node or not.</a:t>
            </a:r>
          </a:p>
          <a:p>
            <a:pPr lvl="1">
              <a:lnSpc>
                <a:spcPct val="90000"/>
              </a:lnSpc>
            </a:pPr>
            <a:r>
              <a:rPr lang="en-US" sz="2800"/>
              <a:t>Either a external pointer, </a:t>
            </a:r>
            <a:r>
              <a:rPr lang="en-US" sz="2800" b="1" i="1"/>
              <a:t>list</a:t>
            </a:r>
            <a:r>
              <a:rPr lang="en-US" sz="2800"/>
              <a:t>, points the first node or</a:t>
            </a:r>
          </a:p>
          <a:p>
            <a:pPr lvl="1">
              <a:lnSpc>
                <a:spcPct val="90000"/>
              </a:lnSpc>
            </a:pPr>
            <a:r>
              <a:rPr lang="en-US" sz="2800"/>
              <a:t>A </a:t>
            </a:r>
            <a:r>
              <a:rPr lang="en-US" sz="2800" b="1" i="1"/>
              <a:t>header node </a:t>
            </a:r>
            <a:r>
              <a:rPr lang="en-US" sz="2800"/>
              <a:t>is placed as the first node of the circular list.</a:t>
            </a:r>
          </a:p>
          <a:p>
            <a:pPr>
              <a:lnSpc>
                <a:spcPct val="90000"/>
              </a:lnSpc>
            </a:pPr>
            <a:r>
              <a:rPr lang="en-US" sz="2800"/>
              <a:t>The header node can be separated from the others by either heaving a </a:t>
            </a:r>
            <a:r>
              <a:rPr lang="en-US" sz="2800" b="1" i="1"/>
              <a:t>sentinel value </a:t>
            </a:r>
            <a:r>
              <a:rPr lang="en-US" sz="2800"/>
              <a:t>as the</a:t>
            </a:r>
            <a:r>
              <a:rPr lang="tr-TR" sz="2800"/>
              <a:t> </a:t>
            </a:r>
            <a:r>
              <a:rPr lang="en-US" sz="2800"/>
              <a:t>info part or having a dedicated </a:t>
            </a:r>
            <a:r>
              <a:rPr lang="en-US" sz="2800" b="1" i="1"/>
              <a:t>flag </a:t>
            </a:r>
            <a:r>
              <a:rPr lang="en-US" sz="2800"/>
              <a:t>variable to specify if the node is a header node or not</a:t>
            </a:r>
            <a:r>
              <a:rPr lang="en-US"/>
              <a:t>.</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r>
              <a:rPr lang="tr-TR"/>
              <a:t>PRIMITIVE FUNCTIONS IN CIRCULAR LISTS</a:t>
            </a:r>
            <a:endParaRPr lang="en-US" b="0"/>
          </a:p>
        </p:txBody>
      </p:sp>
      <p:sp>
        <p:nvSpPr>
          <p:cNvPr id="11267" name="Rectangle 3"/>
          <p:cNvSpPr>
            <a:spLocks noGrp="1" noChangeArrowheads="1"/>
          </p:cNvSpPr>
          <p:nvPr>
            <p:ph idx="1"/>
          </p:nvPr>
        </p:nvSpPr>
        <p:spPr/>
        <p:txBody>
          <a:bodyPr/>
          <a:lstStyle/>
          <a:p>
            <a:r>
              <a:rPr lang="en-US"/>
              <a:t>The structure definition of the circular linked lists and the linear linked list is the same:</a:t>
            </a:r>
          </a:p>
          <a:p>
            <a:pPr>
              <a:buFont typeface="Wingdings" pitchFamily="2" charset="2"/>
              <a:buNone/>
            </a:pPr>
            <a:r>
              <a:rPr lang="en-US" b="1"/>
              <a:t>struct node{</a:t>
            </a:r>
          </a:p>
          <a:p>
            <a:pPr>
              <a:buFont typeface="Wingdings" pitchFamily="2" charset="2"/>
              <a:buNone/>
            </a:pPr>
            <a:r>
              <a:rPr lang="tr-TR" b="1"/>
              <a:t>	 </a:t>
            </a:r>
            <a:r>
              <a:rPr lang="en-US" b="1"/>
              <a:t>int info;</a:t>
            </a:r>
          </a:p>
          <a:p>
            <a:pPr>
              <a:buFont typeface="Wingdings" pitchFamily="2" charset="2"/>
              <a:buNone/>
            </a:pPr>
            <a:r>
              <a:rPr lang="tr-TR" b="1"/>
              <a:t>	 </a:t>
            </a:r>
            <a:r>
              <a:rPr lang="en-US" b="1"/>
              <a:t>struct node *next;</a:t>
            </a:r>
          </a:p>
          <a:p>
            <a:pPr>
              <a:buFont typeface="Wingdings" pitchFamily="2" charset="2"/>
              <a:buNone/>
            </a:pPr>
            <a:r>
              <a:rPr lang="en-US" b="1"/>
              <a:t>};</a:t>
            </a:r>
          </a:p>
          <a:p>
            <a:pPr>
              <a:buFont typeface="Wingdings" pitchFamily="2" charset="2"/>
              <a:buNone/>
            </a:pPr>
            <a:r>
              <a:rPr lang="en-US" b="1"/>
              <a:t>typedef struct node </a:t>
            </a:r>
            <a:r>
              <a:rPr lang="tr-TR" b="1"/>
              <a:t>*NODEPTR</a:t>
            </a:r>
            <a:r>
              <a:rPr lang="en-US" b="1"/>
              <a:t>;</a:t>
            </a:r>
            <a:endParaRPr lang="en-US"/>
          </a:p>
          <a:p>
            <a:pPr>
              <a:buFont typeface="Wingdings" pitchFamily="2" charset="2"/>
              <a:buNone/>
            </a:pP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DOUBLY LINKED LISTS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circular lists have advantages over the linear lists. However, you can only traverse the circular list in one (i.e. forward) direction, which means that you cannot traverse the circular list in backward direction.</a:t>
            </a:r>
          </a:p>
          <a:p>
            <a:r>
              <a:rPr lang="en-US" dirty="0" smtClean="0"/>
              <a:t>This problem can be overcome by using doubly linked lists where there three fields</a:t>
            </a:r>
          </a:p>
          <a:p>
            <a:r>
              <a:rPr lang="en-US" dirty="0" smtClean="0"/>
              <a:t>Each node in doubly linked list can be declared by:</a:t>
            </a:r>
          </a:p>
          <a:p>
            <a:pPr lvl="1">
              <a:buNone/>
            </a:pPr>
            <a:r>
              <a:rPr lang="en-US" dirty="0" err="1" smtClean="0"/>
              <a:t>struct</a:t>
            </a:r>
            <a:r>
              <a:rPr lang="en-US" dirty="0" smtClean="0"/>
              <a:t> node</a:t>
            </a:r>
          </a:p>
          <a:p>
            <a:pPr lvl="1">
              <a:buNone/>
            </a:pPr>
            <a:r>
              <a:rPr lang="en-US" dirty="0" smtClean="0"/>
              <a:t>{</a:t>
            </a:r>
          </a:p>
          <a:p>
            <a:pPr lvl="2">
              <a:buNone/>
            </a:pPr>
            <a:r>
              <a:rPr lang="en-US" dirty="0" err="1" smtClean="0"/>
              <a:t>int</a:t>
            </a:r>
            <a:r>
              <a:rPr lang="en-US" dirty="0" smtClean="0"/>
              <a:t> info;</a:t>
            </a:r>
          </a:p>
          <a:p>
            <a:pPr lvl="2">
              <a:buNone/>
            </a:pPr>
            <a:r>
              <a:rPr lang="en-US" dirty="0" err="1" smtClean="0"/>
              <a:t>struct</a:t>
            </a:r>
            <a:r>
              <a:rPr lang="en-US" dirty="0" smtClean="0"/>
              <a:t> node *left, *right;</a:t>
            </a:r>
          </a:p>
          <a:p>
            <a:pPr lvl="1">
              <a:buNone/>
            </a:pPr>
            <a:r>
              <a:rPr lang="en-US" dirty="0" smtClean="0"/>
              <a:t>};</a:t>
            </a:r>
          </a:p>
          <a:p>
            <a:pPr lvl="1">
              <a:buNone/>
            </a:pPr>
            <a:r>
              <a:rPr lang="en-US" dirty="0" err="1" smtClean="0"/>
              <a:t>typedef</a:t>
            </a:r>
            <a:r>
              <a:rPr lang="en-US" dirty="0" smtClean="0"/>
              <a:t> </a:t>
            </a:r>
            <a:r>
              <a:rPr lang="en-US" dirty="0" err="1" smtClean="0"/>
              <a:t>struct</a:t>
            </a:r>
            <a:r>
              <a:rPr lang="en-US" dirty="0" smtClean="0"/>
              <a:t> node </a:t>
            </a:r>
            <a:r>
              <a:rPr lang="en-US" dirty="0" err="1" smtClean="0"/>
              <a:t>nodeptr</a:t>
            </a:r>
            <a:r>
              <a:rPr lang="en-US" dirty="0" smtClean="0"/>
              <a:t>;</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Doubly Linked List </a:t>
            </a:r>
            <a:endParaRPr lang="en-US" dirty="0"/>
          </a:p>
        </p:txBody>
      </p:sp>
      <p:pic>
        <p:nvPicPr>
          <p:cNvPr id="36866" name="Picture 2"/>
          <p:cNvPicPr>
            <a:picLocks noGrp="1" noChangeAspect="1" noChangeArrowheads="1"/>
          </p:cNvPicPr>
          <p:nvPr>
            <p:ph idx="1"/>
          </p:nvPr>
        </p:nvPicPr>
        <p:blipFill>
          <a:blip r:embed="rId2"/>
          <a:srcRect/>
          <a:stretch>
            <a:fillRect/>
          </a:stretch>
        </p:blipFill>
        <p:spPr bwMode="auto">
          <a:xfrm>
            <a:off x="304800" y="1905000"/>
            <a:ext cx="8458200" cy="4572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Doubly Linked List with Header</a:t>
            </a:r>
            <a:endParaRPr lang="en-US" dirty="0"/>
          </a:p>
        </p:txBody>
      </p:sp>
      <p:pic>
        <p:nvPicPr>
          <p:cNvPr id="37890" name="Picture 2"/>
          <p:cNvPicPr>
            <a:picLocks noGrp="1" noChangeAspect="1" noChangeArrowheads="1"/>
          </p:cNvPicPr>
          <p:nvPr>
            <p:ph idx="1"/>
          </p:nvPr>
        </p:nvPicPr>
        <p:blipFill>
          <a:blip r:embed="rId2"/>
          <a:srcRect/>
          <a:stretch>
            <a:fillRect/>
          </a:stretch>
        </p:blipFill>
        <p:spPr bwMode="auto">
          <a:xfrm>
            <a:off x="304800" y="2133600"/>
            <a:ext cx="8458200" cy="43433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 of Linked List</a:t>
            </a:r>
            <a:endParaRPr lang="en-US" dirty="0"/>
          </a:p>
        </p:txBody>
      </p:sp>
      <p:sp>
        <p:nvSpPr>
          <p:cNvPr id="3" name="Content Placeholder 2"/>
          <p:cNvSpPr>
            <a:spLocks noGrp="1"/>
          </p:cNvSpPr>
          <p:nvPr>
            <p:ph idx="1"/>
          </p:nvPr>
        </p:nvSpPr>
        <p:spPr/>
        <p:txBody>
          <a:bodyPr/>
          <a:lstStyle/>
          <a:p>
            <a:r>
              <a:rPr lang="en-US" dirty="0" smtClean="0"/>
              <a:t>Polynomial ADT</a:t>
            </a:r>
          </a:p>
          <a:p>
            <a:r>
              <a:rPr lang="en-US" dirty="0" smtClean="0"/>
              <a:t>Radix Sort</a:t>
            </a:r>
          </a:p>
          <a:p>
            <a:r>
              <a:rPr lang="en-US" dirty="0" smtClean="0"/>
              <a:t>Multi List</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tr-TR"/>
              <a:t>Stacks</a:t>
            </a:r>
            <a:endParaRPr lang="en-US"/>
          </a:p>
        </p:txBody>
      </p:sp>
      <p:sp>
        <p:nvSpPr>
          <p:cNvPr id="51203" name="Rectangle 3"/>
          <p:cNvSpPr>
            <a:spLocks noGrp="1" noChangeArrowheads="1"/>
          </p:cNvSpPr>
          <p:nvPr>
            <p:ph idx="1"/>
          </p:nvPr>
        </p:nvSpPr>
        <p:spPr/>
        <p:txBody>
          <a:bodyPr/>
          <a:lstStyle/>
          <a:p>
            <a:r>
              <a:rPr lang="en-US"/>
              <a:t>Outline  </a:t>
            </a:r>
            <a:endParaRPr lang="tr-TR"/>
          </a:p>
          <a:p>
            <a:r>
              <a:rPr lang="en-US"/>
              <a:t>Stacks   </a:t>
            </a:r>
            <a:endParaRPr lang="tr-TR"/>
          </a:p>
          <a:p>
            <a:pPr lvl="1"/>
            <a:r>
              <a:rPr lang="en-US"/>
              <a:t>Definition </a:t>
            </a:r>
            <a:endParaRPr lang="tr-TR"/>
          </a:p>
          <a:p>
            <a:pPr lvl="1"/>
            <a:r>
              <a:rPr lang="en-US"/>
              <a:t>Basic Stack Operations  </a:t>
            </a:r>
            <a:endParaRPr lang="tr-TR"/>
          </a:p>
          <a:p>
            <a:pPr lvl="1"/>
            <a:r>
              <a:rPr lang="en-US"/>
              <a:t>Array Implementation of Stacks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85800" y="304800"/>
            <a:ext cx="7772400" cy="914400"/>
          </a:xfrm>
        </p:spPr>
        <p:txBody>
          <a:bodyPr/>
          <a:lstStyle/>
          <a:p>
            <a:r>
              <a:rPr lang="en-US"/>
              <a:t>What is a stack?</a:t>
            </a:r>
          </a:p>
        </p:txBody>
      </p:sp>
      <p:sp>
        <p:nvSpPr>
          <p:cNvPr id="2051" name="Rectangle 3"/>
          <p:cNvSpPr>
            <a:spLocks noGrp="1" noChangeArrowheads="1"/>
          </p:cNvSpPr>
          <p:nvPr>
            <p:ph idx="1"/>
          </p:nvPr>
        </p:nvSpPr>
        <p:spPr>
          <a:xfrm>
            <a:off x="539750" y="1844675"/>
            <a:ext cx="7772400" cy="4648200"/>
          </a:xfrm>
        </p:spPr>
        <p:txBody>
          <a:bodyPr/>
          <a:lstStyle/>
          <a:p>
            <a:r>
              <a:rPr lang="en-US" sz="2000">
                <a:cs typeface="Times New Roman" pitchFamily="18" charset="0"/>
              </a:rPr>
              <a:t>It is an ordered group of homogeneous items of elements.</a:t>
            </a:r>
          </a:p>
          <a:p>
            <a:r>
              <a:rPr lang="en-US" sz="2000">
                <a:cs typeface="Times New Roman" pitchFamily="18" charset="0"/>
              </a:rPr>
              <a:t>Elements are added to and removed from the top of the stack (the most</a:t>
            </a:r>
            <a:r>
              <a:rPr lang="en-US" sz="2000">
                <a:latin typeface="Courier New" pitchFamily="49" charset="0"/>
                <a:cs typeface="Courier New" pitchFamily="49" charset="0"/>
              </a:rPr>
              <a:t> </a:t>
            </a:r>
            <a:r>
              <a:rPr lang="en-US" sz="2000">
                <a:cs typeface="Times New Roman" pitchFamily="18" charset="0"/>
              </a:rPr>
              <a:t>recently added items are at the top of the stack).</a:t>
            </a:r>
          </a:p>
          <a:p>
            <a:r>
              <a:rPr lang="en-US" sz="2000">
                <a:cs typeface="Times New Roman" pitchFamily="18" charset="0"/>
              </a:rPr>
              <a:t>The last element to be added is the first to be removed (</a:t>
            </a:r>
            <a:r>
              <a:rPr lang="en-US" sz="2000" b="1">
                <a:cs typeface="Times New Roman" pitchFamily="18" charset="0"/>
              </a:rPr>
              <a:t>LIFO</a:t>
            </a:r>
            <a:r>
              <a:rPr lang="en-US" sz="2000">
                <a:cs typeface="Times New Roman" pitchFamily="18" charset="0"/>
              </a:rPr>
              <a:t>: Last In, First Out).</a:t>
            </a:r>
            <a:endParaRPr lang="en-US">
              <a:latin typeface="Courier New" pitchFamily="49" charset="0"/>
              <a:cs typeface="Courier New" pitchFamily="49" charset="0"/>
            </a:endParaRPr>
          </a:p>
          <a:p>
            <a:pPr lvl="1"/>
            <a:endParaRPr lang="en-US"/>
          </a:p>
        </p:txBody>
      </p:sp>
      <p:pic>
        <p:nvPicPr>
          <p:cNvPr id="2052" name="Picture 4" descr="Fig4-1"/>
          <p:cNvPicPr>
            <a:picLocks noChangeAspect="1" noChangeArrowheads="1"/>
          </p:cNvPicPr>
          <p:nvPr/>
        </p:nvPicPr>
        <p:blipFill>
          <a:blip r:embed="rId2"/>
          <a:srcRect/>
          <a:stretch>
            <a:fillRect/>
          </a:stretch>
        </p:blipFill>
        <p:spPr bwMode="auto">
          <a:xfrm>
            <a:off x="1371600" y="3886200"/>
            <a:ext cx="6781800" cy="2668588"/>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title"/>
          </p:nvPr>
        </p:nvSpPr>
        <p:spPr>
          <a:xfrm>
            <a:off x="914400" y="277813"/>
            <a:ext cx="7772400" cy="838200"/>
          </a:xfrm>
        </p:spPr>
        <p:txBody>
          <a:bodyPr/>
          <a:lstStyle/>
          <a:p>
            <a:r>
              <a:rPr lang="en-US"/>
              <a:t>BASIC STACK OPERATIONS </a:t>
            </a:r>
          </a:p>
        </p:txBody>
      </p:sp>
      <p:sp>
        <p:nvSpPr>
          <p:cNvPr id="4101" name="Rectangle 5"/>
          <p:cNvSpPr>
            <a:spLocks noGrp="1" noChangeArrowheads="1"/>
          </p:cNvSpPr>
          <p:nvPr>
            <p:ph idx="1"/>
          </p:nvPr>
        </p:nvSpPr>
        <p:spPr>
          <a:xfrm>
            <a:off x="685800" y="1600200"/>
            <a:ext cx="7772400" cy="4572000"/>
          </a:xfrm>
        </p:spPr>
        <p:txBody>
          <a:bodyPr/>
          <a:lstStyle/>
          <a:p>
            <a:r>
              <a:rPr lang="en-US"/>
              <a:t> Initialize the Stack.  </a:t>
            </a:r>
            <a:endParaRPr lang="tr-TR"/>
          </a:p>
          <a:p>
            <a:r>
              <a:rPr lang="en-US"/>
              <a:t>Pop an item off the top of the stack (delete an item)  </a:t>
            </a:r>
            <a:endParaRPr lang="tr-TR"/>
          </a:p>
          <a:p>
            <a:r>
              <a:rPr lang="en-US"/>
              <a:t>Push an item onto the top of the stack (insert an item)  </a:t>
            </a:r>
            <a:endParaRPr lang="tr-TR"/>
          </a:p>
          <a:p>
            <a:r>
              <a:rPr lang="en-US"/>
              <a:t>Is the Stack empty?  </a:t>
            </a:r>
            <a:endParaRPr lang="tr-TR"/>
          </a:p>
          <a:p>
            <a:r>
              <a:rPr lang="en-US"/>
              <a:t>Is the Stack full?  </a:t>
            </a:r>
            <a:endParaRPr lang="tr-TR"/>
          </a:p>
          <a:p>
            <a:r>
              <a:rPr lang="en-US"/>
              <a:t>Clear the Stack  </a:t>
            </a:r>
            <a:endParaRPr lang="tr-TR"/>
          </a:p>
          <a:p>
            <a:r>
              <a:rPr lang="en-US"/>
              <a:t>Determine Stack Size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tr-TR" sz="3800"/>
              <a:t>Array Implementation of the Stacks</a:t>
            </a:r>
            <a:endParaRPr lang="en-US" sz="3800"/>
          </a:p>
        </p:txBody>
      </p:sp>
      <p:sp>
        <p:nvSpPr>
          <p:cNvPr id="53251" name="Rectangle 3"/>
          <p:cNvSpPr>
            <a:spLocks noGrp="1" noChangeArrowheads="1"/>
          </p:cNvSpPr>
          <p:nvPr>
            <p:ph idx="1"/>
          </p:nvPr>
        </p:nvSpPr>
        <p:spPr/>
        <p:txBody>
          <a:bodyPr/>
          <a:lstStyle/>
          <a:p>
            <a:r>
              <a:rPr lang="en-US"/>
              <a:t>The stacks can be implemented by the use of </a:t>
            </a:r>
            <a:r>
              <a:rPr lang="en-US" b="1" i="1"/>
              <a:t>arrays</a:t>
            </a:r>
            <a:r>
              <a:rPr lang="en-US"/>
              <a:t> and </a:t>
            </a:r>
            <a:r>
              <a:rPr lang="en-US" b="1" i="1"/>
              <a:t>linked lists</a:t>
            </a:r>
            <a:r>
              <a:rPr lang="en-US"/>
              <a:t>. </a:t>
            </a:r>
            <a:endParaRPr lang="tr-TR"/>
          </a:p>
          <a:p>
            <a:pPr lvl="1"/>
            <a:r>
              <a:rPr lang="en-US"/>
              <a:t>One way to implement the stack is to have a data structure where a variable called top keeps the location of the elements in the stack (array)  </a:t>
            </a:r>
            <a:endParaRPr lang="tr-TR"/>
          </a:p>
          <a:p>
            <a:pPr lvl="1"/>
            <a:r>
              <a:rPr lang="en-US"/>
              <a:t>An array is used to store the elements in the stack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tr-TR"/>
              <a:t>Stack Definition</a:t>
            </a:r>
            <a:endParaRPr lang="en-US"/>
          </a:p>
        </p:txBody>
      </p:sp>
      <p:sp>
        <p:nvSpPr>
          <p:cNvPr id="54275" name="Rectangle 3"/>
          <p:cNvSpPr>
            <a:spLocks noGrp="1" noChangeArrowheads="1"/>
          </p:cNvSpPr>
          <p:nvPr>
            <p:ph idx="1"/>
          </p:nvPr>
        </p:nvSpPr>
        <p:spPr/>
        <p:txBody>
          <a:bodyPr/>
          <a:lstStyle/>
          <a:p>
            <a:pPr>
              <a:buFont typeface="Wingdings" pitchFamily="2" charset="2"/>
              <a:buNone/>
            </a:pPr>
            <a:r>
              <a:rPr lang="en-US"/>
              <a:t>struct </a:t>
            </a:r>
            <a:r>
              <a:rPr lang="tr-TR"/>
              <a:t>STACK</a:t>
            </a:r>
            <a:r>
              <a:rPr lang="en-US"/>
              <a:t>{   </a:t>
            </a:r>
            <a:endParaRPr lang="tr-TR"/>
          </a:p>
          <a:p>
            <a:pPr>
              <a:buFont typeface="Wingdings" pitchFamily="2" charset="2"/>
              <a:buNone/>
            </a:pPr>
            <a:r>
              <a:rPr lang="en-US"/>
              <a:t>int count; </a:t>
            </a:r>
            <a:r>
              <a:rPr lang="tr-TR"/>
              <a:t>  </a:t>
            </a:r>
            <a:r>
              <a:rPr lang="en-US"/>
              <a:t>/* keeps the number of elements in </a:t>
            </a:r>
            <a:r>
              <a:rPr lang="tr-TR"/>
              <a:t>               		</a:t>
            </a:r>
            <a:r>
              <a:rPr lang="en-US"/>
              <a:t>the stack */   </a:t>
            </a:r>
            <a:endParaRPr lang="tr-TR"/>
          </a:p>
          <a:p>
            <a:pPr>
              <a:buFont typeface="Wingdings" pitchFamily="2" charset="2"/>
              <a:buNone/>
            </a:pPr>
            <a:r>
              <a:rPr lang="en-US"/>
              <a:t>int top; </a:t>
            </a:r>
            <a:r>
              <a:rPr lang="tr-TR"/>
              <a:t>	</a:t>
            </a:r>
            <a:r>
              <a:rPr lang="en-US"/>
              <a:t>/* indicates the location of the top of </a:t>
            </a:r>
            <a:r>
              <a:rPr lang="tr-TR"/>
              <a:t>		</a:t>
            </a:r>
            <a:r>
              <a:rPr lang="en-US"/>
              <a:t>the stack*/   </a:t>
            </a:r>
            <a:endParaRPr lang="tr-TR"/>
          </a:p>
          <a:p>
            <a:pPr>
              <a:buFont typeface="Wingdings" pitchFamily="2" charset="2"/>
              <a:buNone/>
            </a:pPr>
            <a:r>
              <a:rPr lang="en-US"/>
              <a:t>int items[STACKSIZE];  /*array to store the </a:t>
            </a:r>
            <a:r>
              <a:rPr lang="tr-TR"/>
              <a:t>					</a:t>
            </a:r>
            <a:r>
              <a:rPr lang="en-US"/>
              <a:t>stack elements*/ </a:t>
            </a:r>
            <a:endParaRPr lang="tr-TR"/>
          </a:p>
          <a:p>
            <a:pPr>
              <a:buFont typeface="Wingdings" pitchFamily="2" charset="2"/>
              <a:buNone/>
            </a:pPr>
            <a:r>
              <a:rPr lang="en-US"/>
              <a:t>}</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tr-TR"/>
              <a:t>Stacks</a:t>
            </a:r>
            <a:endParaRPr lang="en-US"/>
          </a:p>
        </p:txBody>
      </p:sp>
      <p:pic>
        <p:nvPicPr>
          <p:cNvPr id="55299" name="Picture 3"/>
          <p:cNvPicPr>
            <a:picLocks noGrp="1" noChangeAspect="1" noChangeArrowheads="1"/>
          </p:cNvPicPr>
          <p:nvPr>
            <p:ph idx="1"/>
          </p:nvPr>
        </p:nvPicPr>
        <p:blipFill>
          <a:blip r:embed="rId2">
            <a:lum bright="6000" contrast="-24000"/>
          </a:blip>
          <a:stretch>
            <a:fillRect/>
          </a:stretch>
        </p:blipFill>
        <p:spPr>
          <a:xfrm>
            <a:off x="1943100" y="2610173"/>
            <a:ext cx="6591300" cy="2825104"/>
          </a:xfrm>
          <a:solidFill>
            <a:srgbClr val="0000FF"/>
          </a:solid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tr-TR"/>
              <a:t>Stack Initialisation</a:t>
            </a:r>
            <a:endParaRPr lang="en-US"/>
          </a:p>
        </p:txBody>
      </p:sp>
      <p:sp>
        <p:nvSpPr>
          <p:cNvPr id="60419" name="Rectangle 3"/>
          <p:cNvSpPr>
            <a:spLocks noGrp="1" noChangeArrowheads="1"/>
          </p:cNvSpPr>
          <p:nvPr>
            <p:ph idx="1"/>
          </p:nvPr>
        </p:nvSpPr>
        <p:spPr/>
        <p:txBody>
          <a:bodyPr/>
          <a:lstStyle/>
          <a:p>
            <a:r>
              <a:rPr lang="en-US"/>
              <a:t>initialize the stack by assigning -1 to the top pointer to indicate that the array</a:t>
            </a:r>
            <a:r>
              <a:rPr lang="tr-TR"/>
              <a:t> </a:t>
            </a:r>
            <a:r>
              <a:rPr lang="en-US"/>
              <a:t>based stack is empty (initialized) as follows:</a:t>
            </a:r>
            <a:endParaRPr lang="tr-TR"/>
          </a:p>
          <a:p>
            <a:r>
              <a:rPr lang="en-US"/>
              <a:t>You can write following lines in the</a:t>
            </a:r>
            <a:r>
              <a:rPr lang="tr-TR"/>
              <a:t> </a:t>
            </a:r>
            <a:r>
              <a:rPr lang="en-US"/>
              <a:t>main program:</a:t>
            </a:r>
          </a:p>
          <a:p>
            <a:pPr lvl="1">
              <a:buFont typeface="Wingdings" pitchFamily="2" charset="2"/>
              <a:buNone/>
            </a:pPr>
            <a:r>
              <a:rPr lang="en-US"/>
              <a:t>:</a:t>
            </a:r>
          </a:p>
          <a:p>
            <a:pPr lvl="1">
              <a:buFont typeface="Wingdings" pitchFamily="2" charset="2"/>
              <a:buNone/>
            </a:pPr>
            <a:r>
              <a:rPr lang="en-US" b="1"/>
              <a:t>STACK s;</a:t>
            </a:r>
          </a:p>
          <a:p>
            <a:pPr lvl="1">
              <a:buFont typeface="Wingdings" pitchFamily="2" charset="2"/>
              <a:buNone/>
            </a:pPr>
            <a:r>
              <a:rPr lang="en-US" b="1"/>
              <a:t>s.top = -1;</a:t>
            </a:r>
          </a:p>
          <a:p>
            <a:pPr lvl="1">
              <a:buFont typeface="Wingdings" pitchFamily="2" charset="2"/>
              <a:buNone/>
            </a:pPr>
            <a:r>
              <a:rPr lang="en-US"/>
              <a:t>:</a:t>
            </a:r>
          </a:p>
          <a:p>
            <a:endParaRPr lang="en-US"/>
          </a:p>
          <a:p>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tr-TR"/>
              <a:t>Stack Initialisation</a:t>
            </a:r>
            <a:endParaRPr lang="en-US"/>
          </a:p>
        </p:txBody>
      </p:sp>
      <p:sp>
        <p:nvSpPr>
          <p:cNvPr id="61443" name="Rectangle 3"/>
          <p:cNvSpPr>
            <a:spLocks noGrp="1" noChangeArrowheads="1"/>
          </p:cNvSpPr>
          <p:nvPr>
            <p:ph idx="1"/>
          </p:nvPr>
        </p:nvSpPr>
        <p:spPr/>
        <p:txBody>
          <a:bodyPr/>
          <a:lstStyle/>
          <a:p>
            <a:r>
              <a:rPr lang="en-US"/>
              <a:t>Alternatively you can use the following function:</a:t>
            </a:r>
          </a:p>
          <a:p>
            <a:pPr>
              <a:buFont typeface="Wingdings" pitchFamily="2" charset="2"/>
              <a:buNone/>
            </a:pPr>
            <a:r>
              <a:rPr lang="en-US" b="1"/>
              <a:t>void StackInitialize(STACK *Sptr)</a:t>
            </a:r>
          </a:p>
          <a:p>
            <a:pPr>
              <a:buFont typeface="Wingdings" pitchFamily="2" charset="2"/>
              <a:buNone/>
            </a:pPr>
            <a:r>
              <a:rPr lang="en-US" b="1"/>
              <a:t>{</a:t>
            </a:r>
          </a:p>
          <a:p>
            <a:pPr>
              <a:buFont typeface="Wingdings" pitchFamily="2" charset="2"/>
              <a:buNone/>
            </a:pPr>
            <a:r>
              <a:rPr lang="tr-TR" b="1"/>
              <a:t>	</a:t>
            </a:r>
            <a:r>
              <a:rPr lang="en-US" b="1"/>
              <a:t>Sptr-&gt;top=-1;</a:t>
            </a:r>
          </a:p>
          <a:p>
            <a:pPr>
              <a:buFont typeface="Wingdings" pitchFamily="2" charset="2"/>
              <a:buNone/>
            </a:pPr>
            <a:r>
              <a:rPr lang="en-US" b="1"/>
              <a:t>}</a:t>
            </a:r>
            <a:endParaRPr lang="en-US"/>
          </a:p>
          <a:p>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tr-TR"/>
              <a:t>Push Operation</a:t>
            </a:r>
            <a:endParaRPr lang="en-US"/>
          </a:p>
        </p:txBody>
      </p:sp>
      <p:pic>
        <p:nvPicPr>
          <p:cNvPr id="56323" name="Picture 3"/>
          <p:cNvPicPr>
            <a:picLocks noGrp="1" noChangeAspect="1" noChangeArrowheads="1"/>
          </p:cNvPicPr>
          <p:nvPr>
            <p:ph idx="1"/>
          </p:nvPr>
        </p:nvPicPr>
        <p:blipFill>
          <a:blip r:embed="rId2"/>
          <a:srcRect/>
          <a:stretch>
            <a:fillRect/>
          </a:stretch>
        </p:blipFill>
        <p:spPr>
          <a:xfrm>
            <a:off x="684213" y="2133600"/>
            <a:ext cx="7772400" cy="4530725"/>
          </a:xfrm>
        </p:spPr>
      </p:pic>
      <p:sp>
        <p:nvSpPr>
          <p:cNvPr id="56324" name="Rectangle 4"/>
          <p:cNvSpPr>
            <a:spLocks noChangeArrowheads="1"/>
          </p:cNvSpPr>
          <p:nvPr/>
        </p:nvSpPr>
        <p:spPr bwMode="auto">
          <a:xfrm>
            <a:off x="1042988" y="1628775"/>
            <a:ext cx="9097962" cy="315913"/>
          </a:xfrm>
          <a:prstGeom prst="rect">
            <a:avLst/>
          </a:prstGeom>
          <a:noFill/>
          <a:ln w="9525">
            <a:noFill/>
            <a:miter lim="800000"/>
            <a:headEnd/>
            <a:tailEnd/>
          </a:ln>
          <a:effectLst/>
        </p:spPr>
        <p:txBody>
          <a:bodyPr wrap="none">
            <a:spAutoFit/>
          </a:bodyPr>
          <a:lstStyle/>
          <a:p>
            <a:r>
              <a:rPr lang="en-US" b="1" i="1"/>
              <a:t>Push </a:t>
            </a:r>
            <a:r>
              <a:rPr lang="en-US"/>
              <a:t>an item onto the top of the stack (</a:t>
            </a:r>
            <a:r>
              <a:rPr lang="en-US" b="1" i="1"/>
              <a:t>insert an item</a:t>
            </a:r>
            <a:r>
              <a:rPr lang="en-US"/>
              <a:t>)</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r>
              <a:rPr lang="tr-TR"/>
              <a:t>Void p</a:t>
            </a:r>
            <a:r>
              <a:rPr lang="en-US">
                <a:ea typeface="MS Mincho" charset="-128"/>
              </a:rPr>
              <a:t>ush (</a:t>
            </a:r>
            <a:r>
              <a:rPr lang="tr-TR"/>
              <a:t>Stack *, type</a:t>
            </a:r>
            <a:r>
              <a:rPr lang="en-US">
                <a:ea typeface="MS Mincho" charset="-128"/>
              </a:rPr>
              <a:t> newItem)</a:t>
            </a:r>
            <a:r>
              <a:rPr lang="en-US">
                <a:cs typeface="Times New Roman" pitchFamily="18" charset="0"/>
              </a:rPr>
              <a:t> </a:t>
            </a:r>
          </a:p>
        </p:txBody>
      </p:sp>
      <p:sp>
        <p:nvSpPr>
          <p:cNvPr id="9220" name="Rectangle 4"/>
          <p:cNvSpPr>
            <a:spLocks noGrp="1" noChangeArrowheads="1"/>
          </p:cNvSpPr>
          <p:nvPr>
            <p:ph idx="1"/>
          </p:nvPr>
        </p:nvSpPr>
        <p:spPr>
          <a:noFill/>
          <a:ln/>
        </p:spPr>
        <p:txBody>
          <a:bodyPr/>
          <a:lstStyle/>
          <a:p>
            <a:r>
              <a:rPr lang="en-US" sz="3200" i="1">
                <a:cs typeface="Times New Roman" pitchFamily="18" charset="0"/>
              </a:rPr>
              <a:t>Function</a:t>
            </a:r>
            <a:r>
              <a:rPr lang="en-US" sz="3200">
                <a:cs typeface="Times New Roman" pitchFamily="18" charset="0"/>
              </a:rPr>
              <a:t>: Adds newItem to the top of the stack.</a:t>
            </a:r>
            <a:r>
              <a:rPr lang="en-US" sz="3200">
                <a:latin typeface="Courier New" pitchFamily="49" charset="0"/>
                <a:cs typeface="Courier New" pitchFamily="49" charset="0"/>
              </a:rPr>
              <a:t> </a:t>
            </a:r>
          </a:p>
          <a:p>
            <a:r>
              <a:rPr lang="en-US" sz="3200" i="1">
                <a:cs typeface="Times New Roman" pitchFamily="18" charset="0"/>
              </a:rPr>
              <a:t>Preconditions</a:t>
            </a:r>
            <a:r>
              <a:rPr lang="en-US" sz="3200">
                <a:cs typeface="Times New Roman" pitchFamily="18" charset="0"/>
              </a:rPr>
              <a:t>: Stack has been initialized and is not full.</a:t>
            </a:r>
            <a:endParaRPr lang="en-US" sz="3200">
              <a:latin typeface="Courier New" pitchFamily="49" charset="0"/>
              <a:cs typeface="Courier New" pitchFamily="49" charset="0"/>
            </a:endParaRPr>
          </a:p>
          <a:p>
            <a:r>
              <a:rPr lang="en-US" sz="3200" i="1">
                <a:cs typeface="Times New Roman" pitchFamily="18" charset="0"/>
              </a:rPr>
              <a:t>Postconditions</a:t>
            </a:r>
            <a:r>
              <a:rPr lang="en-US" sz="3200">
                <a:cs typeface="Times New Roman" pitchFamily="18" charset="0"/>
              </a:rPr>
              <a:t>: newItem is at the top of the stack.</a:t>
            </a:r>
            <a:endParaRPr lang="en-US" sz="320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tr-TR" sz="3800"/>
              <a:t>void p</a:t>
            </a:r>
            <a:r>
              <a:rPr lang="en-US" sz="3800">
                <a:ea typeface="MS Mincho" charset="-128"/>
              </a:rPr>
              <a:t>ush (</a:t>
            </a:r>
            <a:r>
              <a:rPr lang="tr-TR" sz="3800"/>
              <a:t>STACK *, type</a:t>
            </a:r>
            <a:r>
              <a:rPr lang="en-US" sz="3800">
                <a:ea typeface="MS Mincho" charset="-128"/>
              </a:rPr>
              <a:t> newItem)</a:t>
            </a:r>
          </a:p>
        </p:txBody>
      </p:sp>
      <p:sp>
        <p:nvSpPr>
          <p:cNvPr id="57347" name="Rectangle 3"/>
          <p:cNvSpPr>
            <a:spLocks noGrp="1" noChangeArrowheads="1"/>
          </p:cNvSpPr>
          <p:nvPr>
            <p:ph idx="1"/>
          </p:nvPr>
        </p:nvSpPr>
        <p:spPr/>
        <p:txBody>
          <a:bodyPr>
            <a:normAutofit fontScale="85000" lnSpcReduction="20000"/>
          </a:bodyPr>
          <a:lstStyle/>
          <a:p>
            <a:pPr marL="381000" indent="-381000">
              <a:lnSpc>
                <a:spcPct val="80000"/>
              </a:lnSpc>
              <a:buFont typeface="Wingdings" pitchFamily="2" charset="2"/>
              <a:buNone/>
            </a:pPr>
            <a:r>
              <a:rPr lang="en-US" sz="2400" b="1"/>
              <a:t>void push(STACK *Sptr, int ps) /*pushes ps into stack*/</a:t>
            </a:r>
          </a:p>
          <a:p>
            <a:pPr marL="381000" indent="-381000">
              <a:lnSpc>
                <a:spcPct val="80000"/>
              </a:lnSpc>
              <a:buFont typeface="Wingdings" pitchFamily="2" charset="2"/>
              <a:buNone/>
            </a:pPr>
            <a:r>
              <a:rPr lang="en-US" sz="2400" b="1"/>
              <a:t>{</a:t>
            </a:r>
          </a:p>
          <a:p>
            <a:pPr marL="838200" lvl="1" indent="-381000">
              <a:lnSpc>
                <a:spcPct val="80000"/>
              </a:lnSpc>
              <a:buFont typeface="Wingdings" pitchFamily="2" charset="2"/>
              <a:buNone/>
            </a:pPr>
            <a:r>
              <a:rPr lang="en-US" sz="2200" b="1"/>
              <a:t>if(Sptr-&gt;top == STACKSIZE-1){</a:t>
            </a:r>
          </a:p>
          <a:p>
            <a:pPr marL="1257300" lvl="2" indent="-342900">
              <a:lnSpc>
                <a:spcPct val="80000"/>
              </a:lnSpc>
              <a:buFont typeface="Wingdings" pitchFamily="2" charset="2"/>
              <a:buNone/>
            </a:pPr>
            <a:r>
              <a:rPr lang="en-US" sz="2100" b="1"/>
              <a:t>printf("Stack is full\n");</a:t>
            </a:r>
          </a:p>
          <a:p>
            <a:pPr marL="1257300" lvl="2" indent="-342900">
              <a:lnSpc>
                <a:spcPct val="80000"/>
              </a:lnSpc>
              <a:buFont typeface="Wingdings" pitchFamily="2" charset="2"/>
              <a:buNone/>
            </a:pPr>
            <a:r>
              <a:rPr lang="en-US" sz="2100" b="1"/>
              <a:t>return; /*return back to main function*/</a:t>
            </a:r>
          </a:p>
          <a:p>
            <a:pPr marL="381000" indent="-381000">
              <a:lnSpc>
                <a:spcPct val="80000"/>
              </a:lnSpc>
              <a:buFont typeface="Wingdings" pitchFamily="2" charset="2"/>
              <a:buNone/>
            </a:pPr>
            <a:r>
              <a:rPr lang="tr-TR" sz="2400" b="1"/>
              <a:t>	</a:t>
            </a:r>
            <a:r>
              <a:rPr lang="en-US" sz="2400" b="1"/>
              <a:t>}</a:t>
            </a:r>
          </a:p>
          <a:p>
            <a:pPr marL="381000" indent="-381000">
              <a:lnSpc>
                <a:spcPct val="80000"/>
              </a:lnSpc>
              <a:buFont typeface="Wingdings" pitchFamily="2" charset="2"/>
              <a:buNone/>
            </a:pPr>
            <a:r>
              <a:rPr lang="tr-TR" sz="2400" b="1"/>
              <a:t>	</a:t>
            </a:r>
            <a:r>
              <a:rPr lang="en-US" sz="2400" b="1"/>
              <a:t>else {</a:t>
            </a:r>
          </a:p>
          <a:p>
            <a:pPr marL="1257300" lvl="2" indent="-342900">
              <a:lnSpc>
                <a:spcPct val="80000"/>
              </a:lnSpc>
              <a:buFont typeface="Wingdings" pitchFamily="2" charset="2"/>
              <a:buNone/>
            </a:pPr>
            <a:r>
              <a:rPr lang="en-US" sz="2100" b="1"/>
              <a:t>Sptr-&gt;top++;</a:t>
            </a:r>
          </a:p>
          <a:p>
            <a:pPr marL="1257300" lvl="2" indent="-342900">
              <a:lnSpc>
                <a:spcPct val="80000"/>
              </a:lnSpc>
              <a:buFont typeface="Wingdings" pitchFamily="2" charset="2"/>
              <a:buNone/>
            </a:pPr>
            <a:r>
              <a:rPr lang="en-US" sz="2100" b="1"/>
              <a:t>Sptr-&gt;items[Sptr-&gt;top]= ps;</a:t>
            </a:r>
          </a:p>
          <a:p>
            <a:pPr marL="1257300" lvl="2" indent="-342900">
              <a:lnSpc>
                <a:spcPct val="80000"/>
              </a:lnSpc>
              <a:buFont typeface="Wingdings" pitchFamily="2" charset="2"/>
              <a:buNone/>
            </a:pPr>
            <a:r>
              <a:rPr lang="en-US" sz="2100" b="1"/>
              <a:t>Sptr-&gt;count++;</a:t>
            </a:r>
          </a:p>
          <a:p>
            <a:pPr marL="381000" indent="-381000">
              <a:lnSpc>
                <a:spcPct val="80000"/>
              </a:lnSpc>
              <a:buFont typeface="Wingdings" pitchFamily="2" charset="2"/>
              <a:buNone/>
            </a:pPr>
            <a:r>
              <a:rPr lang="tr-TR" sz="2400" b="1"/>
              <a:t>	</a:t>
            </a:r>
            <a:r>
              <a:rPr lang="en-US" sz="2400" b="1"/>
              <a:t>}</a:t>
            </a:r>
          </a:p>
          <a:p>
            <a:pPr marL="381000" indent="-381000">
              <a:lnSpc>
                <a:spcPct val="80000"/>
              </a:lnSpc>
              <a:buFont typeface="Wingdings" pitchFamily="2" charset="2"/>
              <a:buNone/>
            </a:pPr>
            <a:r>
              <a:rPr lang="en-US" sz="2400" b="1"/>
              <a:t>}</a:t>
            </a:r>
            <a:endParaRPr lang="en-US" sz="2400"/>
          </a:p>
          <a:p>
            <a:pPr marL="381000" indent="-381000">
              <a:lnSpc>
                <a:spcPct val="80000"/>
              </a:lnSpc>
              <a:buFont typeface="Wingdings" pitchFamily="2" charset="2"/>
              <a:buAutoNum type="arabicPeriod"/>
            </a:pPr>
            <a:endParaRPr lang="en-US" sz="240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tr-TR"/>
              <a:t>Pop operation</a:t>
            </a:r>
            <a:endParaRPr lang="en-US"/>
          </a:p>
        </p:txBody>
      </p:sp>
      <p:sp>
        <p:nvSpPr>
          <p:cNvPr id="58371" name="Rectangle 3"/>
          <p:cNvSpPr>
            <a:spLocks noGrp="1" noChangeArrowheads="1"/>
          </p:cNvSpPr>
          <p:nvPr>
            <p:ph idx="1"/>
          </p:nvPr>
        </p:nvSpPr>
        <p:spPr/>
        <p:txBody>
          <a:bodyPr/>
          <a:lstStyle/>
          <a:p>
            <a:r>
              <a:rPr lang="en-US" b="1" i="1"/>
              <a:t>Pop </a:t>
            </a:r>
            <a:r>
              <a:rPr lang="en-US"/>
              <a:t>an item off the top of the stack (</a:t>
            </a:r>
            <a:r>
              <a:rPr lang="en-US" b="1" i="1"/>
              <a:t>delete an item</a:t>
            </a:r>
            <a:r>
              <a:rPr lang="en-US"/>
              <a:t>)</a:t>
            </a:r>
          </a:p>
          <a:p>
            <a:endParaRPr lang="en-US"/>
          </a:p>
        </p:txBody>
      </p:sp>
      <p:pic>
        <p:nvPicPr>
          <p:cNvPr id="58372" name="Picture 4"/>
          <p:cNvPicPr>
            <a:picLocks noChangeAspect="1" noChangeArrowheads="1"/>
          </p:cNvPicPr>
          <p:nvPr/>
        </p:nvPicPr>
        <p:blipFill>
          <a:blip r:embed="rId2"/>
          <a:srcRect/>
          <a:stretch>
            <a:fillRect/>
          </a:stretch>
        </p:blipFill>
        <p:spPr bwMode="auto">
          <a:xfrm>
            <a:off x="2051050" y="2636838"/>
            <a:ext cx="4897438" cy="385921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tr-TR"/>
              <a:t>type p</a:t>
            </a:r>
            <a:r>
              <a:rPr lang="en-US">
                <a:ea typeface="MS Mincho" charset="-128"/>
              </a:rPr>
              <a:t>op (</a:t>
            </a:r>
            <a:r>
              <a:rPr lang="tr-TR"/>
              <a:t>STACK *</a:t>
            </a:r>
            <a:r>
              <a:rPr lang="en-US">
                <a:ea typeface="MS Mincho" charset="-128"/>
              </a:rPr>
              <a:t>)</a:t>
            </a:r>
            <a:r>
              <a:rPr lang="en-US"/>
              <a:t> </a:t>
            </a:r>
          </a:p>
        </p:txBody>
      </p:sp>
      <p:sp>
        <p:nvSpPr>
          <p:cNvPr id="11267" name="Rectangle 3"/>
          <p:cNvSpPr>
            <a:spLocks noGrp="1" noChangeArrowheads="1"/>
          </p:cNvSpPr>
          <p:nvPr>
            <p:ph idx="1"/>
          </p:nvPr>
        </p:nvSpPr>
        <p:spPr/>
        <p:txBody>
          <a:bodyPr/>
          <a:lstStyle/>
          <a:p>
            <a:r>
              <a:rPr lang="en-US" i="1">
                <a:cs typeface="Times New Roman" pitchFamily="18" charset="0"/>
              </a:rPr>
              <a:t>Function</a:t>
            </a:r>
            <a:r>
              <a:rPr lang="en-US">
                <a:cs typeface="Times New Roman" pitchFamily="18" charset="0"/>
              </a:rPr>
              <a:t>: Removes topItem from stack and returns </a:t>
            </a:r>
            <a:r>
              <a:rPr lang="tr-TR">
                <a:cs typeface="Times New Roman" pitchFamily="18" charset="0"/>
              </a:rPr>
              <a:t>with topItem</a:t>
            </a:r>
            <a:endParaRPr lang="en-US">
              <a:latin typeface="Courier New" pitchFamily="49" charset="0"/>
              <a:cs typeface="Courier New" pitchFamily="49" charset="0"/>
            </a:endParaRPr>
          </a:p>
          <a:p>
            <a:r>
              <a:rPr lang="en-US" i="1">
                <a:cs typeface="Times New Roman" pitchFamily="18" charset="0"/>
              </a:rPr>
              <a:t>Preconditions</a:t>
            </a:r>
            <a:r>
              <a:rPr lang="en-US">
                <a:cs typeface="Times New Roman" pitchFamily="18" charset="0"/>
              </a:rPr>
              <a:t>: Stack has been initialized and is not empty.</a:t>
            </a:r>
            <a:endParaRPr lang="en-US">
              <a:latin typeface="Courier New" pitchFamily="49" charset="0"/>
              <a:cs typeface="Courier New" pitchFamily="49" charset="0"/>
            </a:endParaRPr>
          </a:p>
          <a:p>
            <a:r>
              <a:rPr lang="en-US" i="1">
                <a:cs typeface="Times New Roman" pitchFamily="18" charset="0"/>
              </a:rPr>
              <a:t>Postconditions</a:t>
            </a:r>
            <a:r>
              <a:rPr lang="en-US">
                <a:cs typeface="Times New Roman" pitchFamily="18" charset="0"/>
              </a:rPr>
              <a:t>: Top element has been removed from stack and </a:t>
            </a:r>
            <a:r>
              <a:rPr lang="tr-TR">
                <a:cs typeface="Times New Roman" pitchFamily="18" charset="0"/>
              </a:rPr>
              <a:t>the function returns with the top element.</a:t>
            </a:r>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tr-TR"/>
              <a:t>Type pop(STACK *Sptr)</a:t>
            </a:r>
            <a:endParaRPr lang="en-US"/>
          </a:p>
        </p:txBody>
      </p:sp>
      <p:sp>
        <p:nvSpPr>
          <p:cNvPr id="59395" name="Rectangle 3"/>
          <p:cNvSpPr>
            <a:spLocks noGrp="1" noChangeArrowheads="1"/>
          </p:cNvSpPr>
          <p:nvPr>
            <p:ph idx="1"/>
          </p:nvPr>
        </p:nvSpPr>
        <p:spPr/>
        <p:txBody>
          <a:bodyPr>
            <a:normAutofit fontScale="70000" lnSpcReduction="20000"/>
          </a:bodyPr>
          <a:lstStyle/>
          <a:p>
            <a:pPr>
              <a:lnSpc>
                <a:spcPct val="80000"/>
              </a:lnSpc>
              <a:buFont typeface="Wingdings" pitchFamily="2" charset="2"/>
              <a:buNone/>
            </a:pPr>
            <a:r>
              <a:rPr lang="en-US" sz="2000" b="1"/>
              <a:t>int pop(STACK *Sptr)</a:t>
            </a:r>
          </a:p>
          <a:p>
            <a:pPr>
              <a:lnSpc>
                <a:spcPct val="80000"/>
              </a:lnSpc>
              <a:buFont typeface="Wingdings" pitchFamily="2" charset="2"/>
              <a:buNone/>
            </a:pPr>
            <a:r>
              <a:rPr lang="en-US" sz="2000" b="1"/>
              <a:t>{</a:t>
            </a:r>
          </a:p>
          <a:p>
            <a:pPr>
              <a:lnSpc>
                <a:spcPct val="80000"/>
              </a:lnSpc>
              <a:buFont typeface="Wingdings" pitchFamily="2" charset="2"/>
              <a:buNone/>
            </a:pPr>
            <a:r>
              <a:rPr lang="en-US" sz="2000" b="1"/>
              <a:t>int pp;</a:t>
            </a:r>
          </a:p>
          <a:p>
            <a:pPr>
              <a:lnSpc>
                <a:spcPct val="80000"/>
              </a:lnSpc>
              <a:buFont typeface="Wingdings" pitchFamily="2" charset="2"/>
              <a:buNone/>
            </a:pPr>
            <a:r>
              <a:rPr lang="en-US" sz="2000" b="1"/>
              <a:t>if(Sptr-&gt;top == -1){</a:t>
            </a:r>
          </a:p>
          <a:p>
            <a:pPr lvl="1">
              <a:lnSpc>
                <a:spcPct val="80000"/>
              </a:lnSpc>
              <a:buFont typeface="Wingdings" pitchFamily="2" charset="2"/>
              <a:buNone/>
            </a:pPr>
            <a:r>
              <a:rPr lang="en-US" sz="2000" b="1"/>
              <a:t>printf("Stack is empty\n");</a:t>
            </a:r>
          </a:p>
          <a:p>
            <a:pPr lvl="1">
              <a:lnSpc>
                <a:spcPct val="80000"/>
              </a:lnSpc>
              <a:buFont typeface="Wingdings" pitchFamily="2" charset="2"/>
              <a:buNone/>
            </a:pPr>
            <a:r>
              <a:rPr lang="tr-TR" sz="2000" b="1"/>
              <a:t>return -1</a:t>
            </a:r>
            <a:r>
              <a:rPr lang="en-US" sz="2000" b="1"/>
              <a:t>; /*exit from the</a:t>
            </a:r>
            <a:r>
              <a:rPr lang="tr-TR" sz="2000" b="1"/>
              <a:t> </a:t>
            </a:r>
            <a:r>
              <a:rPr lang="en-US" sz="2000" b="1"/>
              <a:t>function*/</a:t>
            </a:r>
          </a:p>
          <a:p>
            <a:pPr>
              <a:lnSpc>
                <a:spcPct val="80000"/>
              </a:lnSpc>
              <a:buFont typeface="Wingdings" pitchFamily="2" charset="2"/>
              <a:buNone/>
            </a:pPr>
            <a:r>
              <a:rPr lang="en-US" sz="2000" b="1"/>
              <a:t>}</a:t>
            </a:r>
          </a:p>
          <a:p>
            <a:pPr>
              <a:lnSpc>
                <a:spcPct val="80000"/>
              </a:lnSpc>
              <a:buFont typeface="Wingdings" pitchFamily="2" charset="2"/>
              <a:buNone/>
            </a:pPr>
            <a:r>
              <a:rPr lang="en-US" sz="2000" b="1"/>
              <a:t>else {</a:t>
            </a:r>
          </a:p>
          <a:p>
            <a:pPr lvl="1">
              <a:lnSpc>
                <a:spcPct val="80000"/>
              </a:lnSpc>
              <a:buFont typeface="Wingdings" pitchFamily="2" charset="2"/>
              <a:buNone/>
            </a:pPr>
            <a:r>
              <a:rPr lang="en-US" sz="2000" b="1"/>
              <a:t>pp = Sptr-&gt;items[Sptr-&gt;top];</a:t>
            </a:r>
          </a:p>
          <a:p>
            <a:pPr lvl="1">
              <a:lnSpc>
                <a:spcPct val="80000"/>
              </a:lnSpc>
              <a:buFont typeface="Wingdings" pitchFamily="2" charset="2"/>
              <a:buNone/>
            </a:pPr>
            <a:r>
              <a:rPr lang="en-US" sz="2000" b="1"/>
              <a:t>Sptr-&gt;top--;</a:t>
            </a:r>
          </a:p>
          <a:p>
            <a:pPr lvl="1">
              <a:lnSpc>
                <a:spcPct val="80000"/>
              </a:lnSpc>
              <a:buFont typeface="Wingdings" pitchFamily="2" charset="2"/>
              <a:buNone/>
            </a:pPr>
            <a:r>
              <a:rPr lang="en-US" sz="2000" b="1"/>
              <a:t>Sptr-&gt;count--;</a:t>
            </a:r>
            <a:endParaRPr lang="tr-TR" sz="2000" b="1"/>
          </a:p>
          <a:p>
            <a:pPr>
              <a:lnSpc>
                <a:spcPct val="80000"/>
              </a:lnSpc>
              <a:buFont typeface="Wingdings" pitchFamily="2" charset="2"/>
              <a:buNone/>
            </a:pPr>
            <a:r>
              <a:rPr lang="en-US" sz="2000" b="1"/>
              <a:t>return pp;</a:t>
            </a:r>
          </a:p>
          <a:p>
            <a:pPr lvl="1">
              <a:lnSpc>
                <a:spcPct val="80000"/>
              </a:lnSpc>
              <a:buFont typeface="Wingdings" pitchFamily="2" charset="2"/>
              <a:buNone/>
            </a:pPr>
            <a:r>
              <a:rPr lang="en-US" sz="2000" b="1"/>
              <a:t>}</a:t>
            </a:r>
          </a:p>
          <a:p>
            <a:pPr>
              <a:lnSpc>
                <a:spcPct val="80000"/>
              </a:lnSpc>
              <a:buFont typeface="Wingdings" pitchFamily="2" charset="2"/>
              <a:buNone/>
            </a:pPr>
            <a:r>
              <a:rPr lang="en-US" sz="2000" b="1"/>
              <a:t>}</a:t>
            </a:r>
            <a:endParaRPr lang="en-US" sz="2000"/>
          </a:p>
          <a:p>
            <a:pPr>
              <a:lnSpc>
                <a:spcPct val="80000"/>
              </a:lnSpc>
              <a:buFont typeface="Wingdings" pitchFamily="2" charset="2"/>
              <a:buNone/>
            </a:pPr>
            <a:endParaRPr lang="en-US" sz="200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sz="3800" b="1"/>
              <a:t>void pop(STACK *Sptr, int *pptr)</a:t>
            </a:r>
            <a:endParaRPr lang="en-US" sz="3800"/>
          </a:p>
        </p:txBody>
      </p:sp>
      <p:sp>
        <p:nvSpPr>
          <p:cNvPr id="62467" name="Rectangle 3"/>
          <p:cNvSpPr>
            <a:spLocks noGrp="1" noChangeArrowheads="1"/>
          </p:cNvSpPr>
          <p:nvPr>
            <p:ph idx="1"/>
          </p:nvPr>
        </p:nvSpPr>
        <p:spPr/>
        <p:txBody>
          <a:bodyPr>
            <a:normAutofit fontScale="85000" lnSpcReduction="20000"/>
          </a:bodyPr>
          <a:lstStyle/>
          <a:p>
            <a:pPr>
              <a:lnSpc>
                <a:spcPct val="80000"/>
              </a:lnSpc>
              <a:buFont typeface="Wingdings" pitchFamily="2" charset="2"/>
              <a:buNone/>
            </a:pPr>
            <a:r>
              <a:rPr lang="en-US" sz="2400" b="1"/>
              <a:t>void pop(STACK *Sptr, int *pptr)</a:t>
            </a:r>
          </a:p>
          <a:p>
            <a:pPr>
              <a:lnSpc>
                <a:spcPct val="80000"/>
              </a:lnSpc>
              <a:buFont typeface="Wingdings" pitchFamily="2" charset="2"/>
              <a:buNone/>
            </a:pPr>
            <a:r>
              <a:rPr lang="en-US" sz="2400" b="1"/>
              <a:t>{</a:t>
            </a:r>
          </a:p>
          <a:p>
            <a:pPr>
              <a:lnSpc>
                <a:spcPct val="80000"/>
              </a:lnSpc>
              <a:buFont typeface="Wingdings" pitchFamily="2" charset="2"/>
              <a:buNone/>
            </a:pPr>
            <a:r>
              <a:rPr lang="en-US" sz="2400" b="1"/>
              <a:t>if(Sptr-&gt;top == -1){</a:t>
            </a:r>
          </a:p>
          <a:p>
            <a:pPr lvl="1">
              <a:lnSpc>
                <a:spcPct val="80000"/>
              </a:lnSpc>
              <a:buFont typeface="Wingdings" pitchFamily="2" charset="2"/>
              <a:buNone/>
            </a:pPr>
            <a:r>
              <a:rPr lang="en-US" sz="2200" b="1"/>
              <a:t>printf("Stack is empty\n");</a:t>
            </a:r>
          </a:p>
          <a:p>
            <a:pPr lvl="1">
              <a:lnSpc>
                <a:spcPct val="80000"/>
              </a:lnSpc>
              <a:buFont typeface="Wingdings" pitchFamily="2" charset="2"/>
              <a:buNone/>
            </a:pPr>
            <a:r>
              <a:rPr lang="en-US" sz="2200" b="1"/>
              <a:t>return;/*return back*/</a:t>
            </a:r>
          </a:p>
          <a:p>
            <a:pPr>
              <a:lnSpc>
                <a:spcPct val="80000"/>
              </a:lnSpc>
              <a:buFont typeface="Wingdings" pitchFamily="2" charset="2"/>
              <a:buNone/>
            </a:pPr>
            <a:r>
              <a:rPr lang="en-US" sz="2400" b="1"/>
              <a:t>}</a:t>
            </a:r>
          </a:p>
          <a:p>
            <a:pPr>
              <a:lnSpc>
                <a:spcPct val="80000"/>
              </a:lnSpc>
              <a:buFont typeface="Wingdings" pitchFamily="2" charset="2"/>
              <a:buNone/>
            </a:pPr>
            <a:r>
              <a:rPr lang="en-US" sz="2400" b="1"/>
              <a:t>else {</a:t>
            </a:r>
          </a:p>
          <a:p>
            <a:pPr lvl="1">
              <a:lnSpc>
                <a:spcPct val="80000"/>
              </a:lnSpc>
              <a:buFont typeface="Wingdings" pitchFamily="2" charset="2"/>
              <a:buNone/>
            </a:pPr>
            <a:r>
              <a:rPr lang="en-US" sz="2200" b="1"/>
              <a:t>*pptr = Sptr-&gt;items[Sptr-&gt;top];</a:t>
            </a:r>
          </a:p>
          <a:p>
            <a:pPr lvl="1">
              <a:lnSpc>
                <a:spcPct val="80000"/>
              </a:lnSpc>
              <a:buFont typeface="Wingdings" pitchFamily="2" charset="2"/>
              <a:buNone/>
            </a:pPr>
            <a:r>
              <a:rPr lang="en-US" sz="2200" b="1"/>
              <a:t>Sptr-&gt;top--;</a:t>
            </a:r>
          </a:p>
          <a:p>
            <a:pPr lvl="1">
              <a:lnSpc>
                <a:spcPct val="80000"/>
              </a:lnSpc>
              <a:buFont typeface="Wingdings" pitchFamily="2" charset="2"/>
              <a:buNone/>
            </a:pPr>
            <a:r>
              <a:rPr lang="en-US" sz="2200" b="1"/>
              <a:t>Sptr-&gt;count--;</a:t>
            </a:r>
          </a:p>
          <a:p>
            <a:pPr>
              <a:lnSpc>
                <a:spcPct val="80000"/>
              </a:lnSpc>
              <a:buFont typeface="Wingdings" pitchFamily="2" charset="2"/>
              <a:buNone/>
            </a:pPr>
            <a:r>
              <a:rPr lang="en-US" sz="2400" b="1"/>
              <a:t>}</a:t>
            </a:r>
          </a:p>
          <a:p>
            <a:pPr>
              <a:lnSpc>
                <a:spcPct val="80000"/>
              </a:lnSpc>
              <a:buFont typeface="Wingdings" pitchFamily="2" charset="2"/>
              <a:buNone/>
            </a:pPr>
            <a:r>
              <a:rPr lang="en-US" sz="2400" b="1"/>
              <a:t>}</a:t>
            </a:r>
            <a:endParaRPr lang="en-US" sz="2400"/>
          </a:p>
          <a:p>
            <a:pPr>
              <a:lnSpc>
                <a:spcPct val="80000"/>
              </a:lnSpc>
              <a:buFont typeface="Wingdings" pitchFamily="2" charset="2"/>
              <a:buNone/>
            </a:pPr>
            <a:endParaRPr lang="en-US" sz="240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 of stack</a:t>
            </a:r>
            <a:endParaRPr lang="en-US" dirty="0"/>
          </a:p>
        </p:txBody>
      </p:sp>
      <p:sp>
        <p:nvSpPr>
          <p:cNvPr id="3" name="Content Placeholder 2"/>
          <p:cNvSpPr>
            <a:spLocks noGrp="1"/>
          </p:cNvSpPr>
          <p:nvPr>
            <p:ph idx="1"/>
          </p:nvPr>
        </p:nvSpPr>
        <p:spPr/>
        <p:txBody>
          <a:bodyPr/>
          <a:lstStyle/>
          <a:p>
            <a:r>
              <a:rPr lang="en-US" b="1" dirty="0" smtClean="0"/>
              <a:t>Balancing Symbols</a:t>
            </a:r>
          </a:p>
          <a:p>
            <a:r>
              <a:rPr lang="en-US" b="1" dirty="0" smtClean="0"/>
              <a:t>Infix,postfix,prefix conversion</a:t>
            </a:r>
          </a:p>
          <a:p>
            <a:r>
              <a:rPr lang="en-US" b="1" dirty="0" smtClean="0"/>
              <a:t>Function call</a:t>
            </a:r>
          </a:p>
          <a:p>
            <a:r>
              <a:rPr lang="en-US" b="1" dirty="0" smtClean="0"/>
              <a:t>Expression Evaluation</a:t>
            </a:r>
          </a:p>
          <a:p>
            <a:r>
              <a:rPr lang="en-US" b="1" dirty="0" smtClean="0">
                <a:latin typeface="Times New Roman" pitchFamily="18" charset="0"/>
                <a:cs typeface="Times New Roman" pitchFamily="18" charset="0"/>
              </a:rPr>
              <a:t>Reversing a String</a:t>
            </a:r>
          </a:p>
          <a:p>
            <a:r>
              <a:rPr lang="en-US" b="1" dirty="0" smtClean="0">
                <a:latin typeface="Times New Roman" pitchFamily="18" charset="0"/>
                <a:cs typeface="Times New Roman" pitchFamily="18" charset="0"/>
              </a:rPr>
              <a:t>Palindrome Example</a:t>
            </a:r>
            <a:endParaRPr lang="en-US" dirty="0" smtClean="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b="0"/>
              <a:t>DEFINITION OF QUEUE</a:t>
            </a:r>
            <a:endParaRPr lang="en-US"/>
          </a:p>
        </p:txBody>
      </p:sp>
      <p:sp>
        <p:nvSpPr>
          <p:cNvPr id="3075" name="Rectangle 3"/>
          <p:cNvSpPr>
            <a:spLocks noGrp="1" noChangeArrowheads="1"/>
          </p:cNvSpPr>
          <p:nvPr>
            <p:ph idx="1"/>
          </p:nvPr>
        </p:nvSpPr>
        <p:spPr/>
        <p:txBody>
          <a:bodyPr/>
          <a:lstStyle/>
          <a:p>
            <a:r>
              <a:rPr lang="en-US" sz="2100"/>
              <a:t>A </a:t>
            </a:r>
            <a:r>
              <a:rPr lang="en-US" sz="2100" b="1"/>
              <a:t>Queue</a:t>
            </a:r>
            <a:r>
              <a:rPr lang="en-US" sz="2100"/>
              <a:t> is an ordered collection of items from which items may be deleted at one end (called the </a:t>
            </a:r>
            <a:r>
              <a:rPr lang="en-US" sz="2100" b="1" i="1"/>
              <a:t>front</a:t>
            </a:r>
            <a:r>
              <a:rPr lang="en-US" sz="2100" i="1"/>
              <a:t> </a:t>
            </a:r>
            <a:r>
              <a:rPr lang="en-US" sz="2100"/>
              <a:t>of the queue) and into which items may be inserted at the other end (the </a:t>
            </a:r>
            <a:r>
              <a:rPr lang="en-US" sz="2100" b="1" i="1"/>
              <a:t>rear </a:t>
            </a:r>
            <a:r>
              <a:rPr lang="en-US" sz="2100"/>
              <a:t>of the queue).</a:t>
            </a:r>
          </a:p>
          <a:p>
            <a:r>
              <a:rPr lang="en-US" sz="2100"/>
              <a:t>The first element inserted into the queue is the first element to be removed. For this reason a queue is sometimes called a </a:t>
            </a:r>
            <a:r>
              <a:rPr lang="en-US" sz="2100" b="1" i="1"/>
              <a:t>fifo </a:t>
            </a:r>
            <a:r>
              <a:rPr lang="en-US" sz="2100"/>
              <a:t>(first-in first-out) list as opposed to the stack, which is a </a:t>
            </a:r>
            <a:r>
              <a:rPr lang="en-US" sz="2100" b="1" i="1"/>
              <a:t>lifo </a:t>
            </a:r>
            <a:r>
              <a:rPr lang="en-US" sz="2100"/>
              <a:t>(last-in first-out).</a:t>
            </a:r>
            <a:endParaRPr lang="en-US" sz="2100" b="1"/>
          </a:p>
          <a:p>
            <a:endParaRPr lang="en-US" sz="2100" b="1"/>
          </a:p>
          <a:p>
            <a:endParaRPr lang="en-US" sz="1900" b="1"/>
          </a:p>
          <a:p>
            <a:endParaRPr lang="en-US" b="1"/>
          </a:p>
          <a:p>
            <a:endParaRPr lang="en-US" b="1"/>
          </a:p>
          <a:p>
            <a:endParaRPr lang="en-US" b="1"/>
          </a:p>
        </p:txBody>
      </p:sp>
      <p:pic>
        <p:nvPicPr>
          <p:cNvPr id="3076" name="Picture 4"/>
          <p:cNvPicPr>
            <a:picLocks noChangeAspect="1" noChangeArrowheads="1"/>
          </p:cNvPicPr>
          <p:nvPr/>
        </p:nvPicPr>
        <p:blipFill>
          <a:blip r:embed="rId3"/>
          <a:srcRect/>
          <a:stretch>
            <a:fillRect/>
          </a:stretch>
        </p:blipFill>
        <p:spPr bwMode="auto">
          <a:xfrm>
            <a:off x="3048000" y="4495800"/>
            <a:ext cx="3352800" cy="2108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304800"/>
            <a:ext cx="8229600" cy="1143000"/>
          </a:xfrm>
        </p:spPr>
        <p:txBody>
          <a:bodyPr/>
          <a:lstStyle/>
          <a:p>
            <a:r>
              <a:rPr lang="en-US"/>
              <a:t>Queue</a:t>
            </a:r>
          </a:p>
        </p:txBody>
      </p:sp>
      <p:graphicFrame>
        <p:nvGraphicFramePr>
          <p:cNvPr id="4180" name="Group 84"/>
          <p:cNvGraphicFramePr>
            <a:graphicFrameLocks noGrp="1"/>
          </p:cNvGraphicFramePr>
          <p:nvPr>
            <p:ph type="tbl" idx="1"/>
          </p:nvPr>
        </p:nvGraphicFramePr>
        <p:xfrm>
          <a:off x="1847850" y="1905000"/>
          <a:ext cx="4999038" cy="4286570"/>
        </p:xfrm>
        <a:graphic>
          <a:graphicData uri="http://schemas.openxmlformats.org/drawingml/2006/table">
            <a:tbl>
              <a:tblPr/>
              <a:tblGrid>
                <a:gridCol w="2597150"/>
                <a:gridCol w="2401888"/>
              </a:tblGrid>
              <a:tr h="62388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en-US" sz="2000" b="0" i="0" u="none" strike="noStrike" cap="none" normalizeH="0" baseline="0" smtClean="0">
                          <a:ln>
                            <a:noFill/>
                          </a:ln>
                          <a:solidFill>
                            <a:schemeClr val="tx1"/>
                          </a:solidFill>
                          <a:effectLst/>
                          <a:latin typeface="Arial" charset="0"/>
                          <a:cs typeface="Arial" charset="0"/>
                        </a:rPr>
                        <a:t>[MAXQUEUE-1]</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896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737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896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C</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578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B</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896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122" name="Text Box 26"/>
          <p:cNvSpPr txBox="1">
            <a:spLocks noChangeArrowheads="1"/>
          </p:cNvSpPr>
          <p:nvPr/>
        </p:nvSpPr>
        <p:spPr bwMode="auto">
          <a:xfrm>
            <a:off x="762000" y="5638800"/>
            <a:ext cx="2286000" cy="366713"/>
          </a:xfrm>
          <a:prstGeom prst="rect">
            <a:avLst/>
          </a:prstGeom>
          <a:noFill/>
          <a:ln w="9525">
            <a:noFill/>
            <a:miter lim="800000"/>
            <a:headEnd/>
            <a:tailEnd/>
          </a:ln>
          <a:effectLst/>
        </p:spPr>
        <p:txBody>
          <a:bodyPr>
            <a:spAutoFit/>
          </a:bodyPr>
          <a:lstStyle/>
          <a:p>
            <a:pPr>
              <a:spcBef>
                <a:spcPct val="50000"/>
              </a:spcBef>
            </a:pPr>
            <a:endParaRPr lang="en-US"/>
          </a:p>
        </p:txBody>
      </p:sp>
      <p:grpSp>
        <p:nvGrpSpPr>
          <p:cNvPr id="2" name="Group 85"/>
          <p:cNvGrpSpPr>
            <a:grpSpLocks/>
          </p:cNvGrpSpPr>
          <p:nvPr/>
        </p:nvGrpSpPr>
        <p:grpSpPr bwMode="auto">
          <a:xfrm>
            <a:off x="6858000" y="4572000"/>
            <a:ext cx="2057400" cy="1357313"/>
            <a:chOff x="4320" y="2880"/>
            <a:chExt cx="1296" cy="855"/>
          </a:xfrm>
        </p:grpSpPr>
        <p:sp>
          <p:nvSpPr>
            <p:cNvPr id="4171" name="Line 75"/>
            <p:cNvSpPr>
              <a:spLocks noChangeShapeType="1"/>
            </p:cNvSpPr>
            <p:nvPr/>
          </p:nvSpPr>
          <p:spPr bwMode="auto">
            <a:xfrm flipH="1">
              <a:off x="4368" y="3648"/>
              <a:ext cx="480" cy="0"/>
            </a:xfrm>
            <a:prstGeom prst="line">
              <a:avLst/>
            </a:prstGeom>
            <a:noFill/>
            <a:ln w="9525">
              <a:solidFill>
                <a:schemeClr val="tx1"/>
              </a:solidFill>
              <a:round/>
              <a:headEnd/>
              <a:tailEnd type="triangle" w="med" len="med"/>
            </a:ln>
            <a:effectLst/>
          </p:spPr>
          <p:txBody>
            <a:bodyPr/>
            <a:lstStyle/>
            <a:p>
              <a:endParaRPr lang="en-US"/>
            </a:p>
          </p:txBody>
        </p:sp>
        <p:sp>
          <p:nvSpPr>
            <p:cNvPr id="4172" name="Text Box 76"/>
            <p:cNvSpPr txBox="1">
              <a:spLocks noChangeArrowheads="1"/>
            </p:cNvSpPr>
            <p:nvPr/>
          </p:nvSpPr>
          <p:spPr bwMode="auto">
            <a:xfrm>
              <a:off x="4800" y="3504"/>
              <a:ext cx="816" cy="231"/>
            </a:xfrm>
            <a:prstGeom prst="rect">
              <a:avLst/>
            </a:prstGeom>
            <a:noFill/>
            <a:ln w="9525">
              <a:noFill/>
              <a:miter lim="800000"/>
              <a:headEnd/>
              <a:tailEnd/>
            </a:ln>
            <a:effectLst/>
          </p:spPr>
          <p:txBody>
            <a:bodyPr>
              <a:spAutoFit/>
            </a:bodyPr>
            <a:lstStyle/>
            <a:p>
              <a:pPr>
                <a:spcBef>
                  <a:spcPct val="50000"/>
                </a:spcBef>
              </a:pPr>
              <a:r>
                <a:rPr lang="en-US"/>
                <a:t>Front=0</a:t>
              </a:r>
            </a:p>
          </p:txBody>
        </p:sp>
        <p:sp>
          <p:nvSpPr>
            <p:cNvPr id="4173" name="Line 77"/>
            <p:cNvSpPr>
              <a:spLocks noChangeShapeType="1"/>
            </p:cNvSpPr>
            <p:nvPr/>
          </p:nvSpPr>
          <p:spPr bwMode="auto">
            <a:xfrm flipH="1">
              <a:off x="4320" y="2976"/>
              <a:ext cx="432" cy="0"/>
            </a:xfrm>
            <a:prstGeom prst="line">
              <a:avLst/>
            </a:prstGeom>
            <a:noFill/>
            <a:ln w="9525">
              <a:solidFill>
                <a:schemeClr val="tx1"/>
              </a:solidFill>
              <a:round/>
              <a:headEnd/>
              <a:tailEnd type="triangle" w="med" len="med"/>
            </a:ln>
            <a:effectLst/>
          </p:spPr>
          <p:txBody>
            <a:bodyPr/>
            <a:lstStyle/>
            <a:p>
              <a:endParaRPr lang="en-US"/>
            </a:p>
          </p:txBody>
        </p:sp>
        <p:sp>
          <p:nvSpPr>
            <p:cNvPr id="4174" name="Text Box 78"/>
            <p:cNvSpPr txBox="1">
              <a:spLocks noChangeArrowheads="1"/>
            </p:cNvSpPr>
            <p:nvPr/>
          </p:nvSpPr>
          <p:spPr bwMode="auto">
            <a:xfrm>
              <a:off x="4800" y="2880"/>
              <a:ext cx="768" cy="231"/>
            </a:xfrm>
            <a:prstGeom prst="rect">
              <a:avLst/>
            </a:prstGeom>
            <a:noFill/>
            <a:ln w="9525">
              <a:noFill/>
              <a:miter lim="800000"/>
              <a:headEnd/>
              <a:tailEnd/>
            </a:ln>
            <a:effectLst/>
          </p:spPr>
          <p:txBody>
            <a:bodyPr>
              <a:spAutoFit/>
            </a:bodyPr>
            <a:lstStyle/>
            <a:p>
              <a:pPr>
                <a:spcBef>
                  <a:spcPct val="50000"/>
                </a:spcBef>
              </a:pPr>
              <a:r>
                <a:rPr lang="en-US"/>
                <a:t>Rear=2</a:t>
              </a:r>
            </a:p>
          </p:txBody>
        </p:sp>
      </p:gr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t>Declaration of a Queue</a:t>
            </a:r>
          </a:p>
        </p:txBody>
      </p:sp>
      <p:sp>
        <p:nvSpPr>
          <p:cNvPr id="14339" name="Rectangle 3"/>
          <p:cNvSpPr>
            <a:spLocks noGrp="1" noChangeArrowheads="1"/>
          </p:cNvSpPr>
          <p:nvPr>
            <p:ph idx="1"/>
          </p:nvPr>
        </p:nvSpPr>
        <p:spPr/>
        <p:txBody>
          <a:bodyPr/>
          <a:lstStyle/>
          <a:p>
            <a:pPr>
              <a:buFont typeface="Wingdings" pitchFamily="2" charset="2"/>
              <a:buNone/>
            </a:pPr>
            <a:r>
              <a:rPr lang="en-US"/>
              <a:t># define MAXQUEUE 50 /* size of the queue items*/</a:t>
            </a:r>
          </a:p>
          <a:p>
            <a:pPr>
              <a:buFont typeface="Wingdings" pitchFamily="2" charset="2"/>
              <a:buNone/>
            </a:pPr>
            <a:r>
              <a:rPr lang="en-US"/>
              <a:t>typedef struct {</a:t>
            </a:r>
          </a:p>
          <a:p>
            <a:pPr>
              <a:buFont typeface="Wingdings" pitchFamily="2" charset="2"/>
              <a:buNone/>
            </a:pPr>
            <a:r>
              <a:rPr lang="en-US"/>
              <a:t>	int front; </a:t>
            </a:r>
          </a:p>
          <a:p>
            <a:pPr>
              <a:buFont typeface="Wingdings" pitchFamily="2" charset="2"/>
              <a:buNone/>
            </a:pPr>
            <a:r>
              <a:rPr lang="en-US"/>
              <a:t>	int rear;</a:t>
            </a:r>
          </a:p>
          <a:p>
            <a:pPr>
              <a:buFont typeface="Wingdings" pitchFamily="2" charset="2"/>
              <a:buNone/>
            </a:pPr>
            <a:r>
              <a:rPr lang="en-US"/>
              <a:t>	int items[MAXQUEUE];</a:t>
            </a:r>
          </a:p>
          <a:p>
            <a:pPr>
              <a:buFont typeface="Wingdings" pitchFamily="2" charset="2"/>
              <a:buNone/>
            </a:pPr>
            <a:r>
              <a:rPr lang="en-US"/>
              <a:t>}QUEUE;</a:t>
            </a:r>
          </a:p>
          <a:p>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b="0"/>
              <a:t>QUEUE OPERATIONS</a:t>
            </a:r>
            <a:endParaRPr lang="en-US"/>
          </a:p>
        </p:txBody>
      </p:sp>
      <p:sp>
        <p:nvSpPr>
          <p:cNvPr id="7171" name="Rectangle 3"/>
          <p:cNvSpPr>
            <a:spLocks noGrp="1" noChangeArrowheads="1"/>
          </p:cNvSpPr>
          <p:nvPr>
            <p:ph idx="1"/>
          </p:nvPr>
        </p:nvSpPr>
        <p:spPr/>
        <p:txBody>
          <a:bodyPr/>
          <a:lstStyle/>
          <a:p>
            <a:r>
              <a:rPr lang="en-US" b="1" i="1"/>
              <a:t>Initialize</a:t>
            </a:r>
            <a:r>
              <a:rPr lang="en-US" b="1"/>
              <a:t> the queue</a:t>
            </a:r>
          </a:p>
          <a:p>
            <a:r>
              <a:rPr lang="en-US" b="1" i="1"/>
              <a:t>Insert </a:t>
            </a:r>
            <a:r>
              <a:rPr lang="en-US" b="1"/>
              <a:t>to the rear of the queue</a:t>
            </a:r>
          </a:p>
          <a:p>
            <a:r>
              <a:rPr lang="en-US" b="1" i="1"/>
              <a:t>Remove </a:t>
            </a:r>
            <a:r>
              <a:rPr lang="en-US" b="1"/>
              <a:t>(Delete) from the front of the queue</a:t>
            </a:r>
          </a:p>
          <a:p>
            <a:r>
              <a:rPr lang="en-US" b="1"/>
              <a:t>Is the Queue Empty</a:t>
            </a:r>
          </a:p>
          <a:p>
            <a:r>
              <a:rPr lang="en-US" b="1"/>
              <a:t>Is the Queue Full</a:t>
            </a:r>
          </a:p>
          <a:p>
            <a:r>
              <a:rPr lang="en-US" b="1"/>
              <a:t>What is the size of the Queue</a:t>
            </a:r>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b="0"/>
              <a:t>INITIALIZE THE QUEUE</a:t>
            </a:r>
            <a:endParaRPr lang="en-US"/>
          </a:p>
        </p:txBody>
      </p:sp>
      <p:graphicFrame>
        <p:nvGraphicFramePr>
          <p:cNvPr id="36941" name="Group 77"/>
          <p:cNvGraphicFramePr>
            <a:graphicFrameLocks noGrp="1"/>
          </p:cNvGraphicFramePr>
          <p:nvPr>
            <p:ph type="tbl" idx="1"/>
          </p:nvPr>
        </p:nvGraphicFramePr>
        <p:xfrm>
          <a:off x="762000" y="2895600"/>
          <a:ext cx="7924800" cy="3692843"/>
        </p:xfrm>
        <a:graphic>
          <a:graphicData uri="http://schemas.openxmlformats.org/drawingml/2006/table">
            <a:tbl>
              <a:tblPr/>
              <a:tblGrid>
                <a:gridCol w="3382963"/>
                <a:gridCol w="1900237"/>
                <a:gridCol w="2641600"/>
              </a:tblGrid>
              <a:tr h="6175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en-US" sz="2000" b="0" i="0" u="none" strike="noStrike" cap="none" normalizeH="0" baseline="0" smtClean="0">
                          <a:ln>
                            <a:noFill/>
                          </a:ln>
                          <a:solidFill>
                            <a:schemeClr val="tx1"/>
                          </a:solidFill>
                          <a:effectLst/>
                          <a:latin typeface="Arial" charset="0"/>
                          <a:cs typeface="Arial" charset="0"/>
                        </a:rPr>
                        <a:t>[MAXQUEUE-1]</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41751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600" b="0" i="0" u="none" strike="noStrike" cap="none" normalizeH="0" baseline="0" smtClean="0">
                          <a:ln>
                            <a:noFill/>
                          </a:ln>
                          <a:solidFill>
                            <a:schemeClr val="tx1"/>
                          </a:solidFill>
                          <a:effectLst/>
                          <a:latin typeface="Arial" charset="0"/>
                          <a:cs typeface="Arial" charset="0"/>
                        </a:rPr>
                        <a:t>.</a:t>
                      </a: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600" b="0" i="0" u="none" strike="noStrike" cap="none" normalizeH="0" baseline="0" smtClean="0">
                          <a:ln>
                            <a:noFill/>
                          </a:ln>
                          <a:solidFill>
                            <a:schemeClr val="tx1"/>
                          </a:solidFill>
                          <a:effectLst/>
                          <a:latin typeface="Arial" charset="0"/>
                          <a:cs typeface="Arial" charset="0"/>
                        </a:rPr>
                        <a:t>.</a:t>
                      </a: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front=0</a:t>
                      </a: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cap="flat">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bg2"/>
                        </a:solidFill>
                        <a:effectLst/>
                        <a:latin typeface="Arial" charset="0"/>
                        <a:cs typeface="Arial" charset="0"/>
                      </a:endParaRPr>
                    </a:p>
                  </a:txBody>
                  <a:tcPr horzOverflow="overflow">
                    <a:lnL>
                      <a:noFill/>
                    </a:lnL>
                    <a:lnR>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5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rear=-1</a:t>
                      </a:r>
                    </a:p>
                  </a:txBody>
                  <a:tcPr horzOverflow="overflow">
                    <a:lnL>
                      <a:noFill/>
                    </a:lnL>
                    <a:lnR cap="flat">
                      <a:noFill/>
                    </a:lnR>
                    <a:lnT>
                      <a:noFill/>
                    </a:lnT>
                    <a:lnB cap="flat">
                      <a:noFill/>
                    </a:lnB>
                    <a:lnTlToBr>
                      <a:noFill/>
                    </a:lnTlToBr>
                    <a:lnBlToTr>
                      <a:noFill/>
                    </a:lnBlToTr>
                    <a:noFill/>
                  </a:tcPr>
                </a:tc>
              </a:tr>
            </a:tbl>
          </a:graphicData>
        </a:graphic>
      </p:graphicFrame>
      <p:sp>
        <p:nvSpPr>
          <p:cNvPr id="36925" name="Text Box 61"/>
          <p:cNvSpPr txBox="1">
            <a:spLocks noChangeArrowheads="1"/>
          </p:cNvSpPr>
          <p:nvPr/>
        </p:nvSpPr>
        <p:spPr bwMode="auto">
          <a:xfrm>
            <a:off x="685800" y="1447800"/>
            <a:ext cx="8077200" cy="915988"/>
          </a:xfrm>
          <a:prstGeom prst="rect">
            <a:avLst/>
          </a:prstGeom>
          <a:noFill/>
          <a:ln w="9525">
            <a:noFill/>
            <a:miter lim="800000"/>
            <a:headEnd/>
            <a:tailEnd/>
          </a:ln>
          <a:effectLst/>
        </p:spPr>
        <p:txBody>
          <a:bodyPr>
            <a:spAutoFit/>
          </a:bodyPr>
          <a:lstStyle/>
          <a:p>
            <a:pPr>
              <a:spcBef>
                <a:spcPct val="20000"/>
              </a:spcBef>
              <a:buFontTx/>
              <a:buChar char="•"/>
            </a:pPr>
            <a:r>
              <a:rPr lang="en-US" b="1"/>
              <a:t>The queue is initialized by having the </a:t>
            </a:r>
            <a:r>
              <a:rPr lang="en-US" b="1" i="1"/>
              <a:t>rear </a:t>
            </a:r>
            <a:r>
              <a:rPr lang="en-US" b="1"/>
              <a:t>set to </a:t>
            </a:r>
            <a:r>
              <a:rPr lang="en-US" b="1" i="1"/>
              <a:t>-1</a:t>
            </a:r>
            <a:r>
              <a:rPr lang="en-US" b="1"/>
              <a:t>, and </a:t>
            </a:r>
            <a:r>
              <a:rPr lang="en-US" b="1" i="1"/>
              <a:t>front </a:t>
            </a:r>
            <a:r>
              <a:rPr lang="en-US" b="1"/>
              <a:t>set to </a:t>
            </a:r>
            <a:r>
              <a:rPr lang="en-US" b="1" i="1"/>
              <a:t>0</a:t>
            </a:r>
            <a:r>
              <a:rPr lang="en-US" b="1"/>
              <a:t>. Let us assume that maximum number of the element we have in a queue is MAXQUEUE elements as shown below.</a:t>
            </a:r>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tr-TR"/>
              <a:t>insert(&amp;</a:t>
            </a:r>
            <a:r>
              <a:rPr lang="en-US"/>
              <a:t>Queue</a:t>
            </a:r>
            <a:r>
              <a:rPr lang="tr-TR"/>
              <a:t>, ‘A’)</a:t>
            </a:r>
            <a:endParaRPr lang="en-US"/>
          </a:p>
        </p:txBody>
      </p:sp>
      <p:sp>
        <p:nvSpPr>
          <p:cNvPr id="80899" name="Rectangle 3"/>
          <p:cNvSpPr>
            <a:spLocks noGrp="1" noChangeArrowheads="1"/>
          </p:cNvSpPr>
          <p:nvPr>
            <p:ph type="body" sz="half" idx="1"/>
          </p:nvPr>
        </p:nvSpPr>
        <p:spPr>
          <a:xfrm>
            <a:off x="533400" y="1371600"/>
            <a:ext cx="8153400" cy="1524000"/>
          </a:xfrm>
        </p:spPr>
        <p:txBody>
          <a:bodyPr/>
          <a:lstStyle/>
          <a:p>
            <a:r>
              <a:rPr lang="en-US" sz="2600" b="1"/>
              <a:t>a</a:t>
            </a:r>
            <a:r>
              <a:rPr lang="tr-TR" sz="2600" b="1"/>
              <a:t>n</a:t>
            </a:r>
            <a:r>
              <a:rPr lang="en-US" sz="2600" b="1"/>
              <a:t> item (</a:t>
            </a:r>
            <a:r>
              <a:rPr lang="tr-TR" sz="2600" b="1" i="1"/>
              <a:t>A</a:t>
            </a:r>
            <a:r>
              <a:rPr lang="en-US" sz="2600" b="1"/>
              <a:t>) is </a:t>
            </a:r>
            <a:r>
              <a:rPr lang="en-US" sz="2600" b="1" i="1"/>
              <a:t>inserted </a:t>
            </a:r>
            <a:r>
              <a:rPr lang="en-US" sz="2600" b="1"/>
              <a:t>at the </a:t>
            </a:r>
            <a:r>
              <a:rPr lang="en-US" sz="2600" b="1" i="1"/>
              <a:t>Rear </a:t>
            </a:r>
            <a:r>
              <a:rPr lang="en-US" sz="2600" b="1"/>
              <a:t>of the queue</a:t>
            </a:r>
            <a:r>
              <a:rPr lang="en-US" sz="2600"/>
              <a:t/>
            </a:r>
            <a:br>
              <a:rPr lang="en-US" sz="2600"/>
            </a:br>
            <a:endParaRPr lang="en-US" sz="2600"/>
          </a:p>
        </p:txBody>
      </p:sp>
      <p:graphicFrame>
        <p:nvGraphicFramePr>
          <p:cNvPr id="80960" name="Group 64"/>
          <p:cNvGraphicFramePr>
            <a:graphicFrameLocks noGrp="1"/>
          </p:cNvGraphicFramePr>
          <p:nvPr>
            <p:ph sz="half" idx="2"/>
          </p:nvPr>
        </p:nvGraphicFramePr>
        <p:xfrm>
          <a:off x="2108200" y="2598738"/>
          <a:ext cx="5972175" cy="3931920"/>
        </p:xfrm>
        <a:graphic>
          <a:graphicData uri="http://schemas.openxmlformats.org/drawingml/2006/table">
            <a:tbl>
              <a:tblPr/>
              <a:tblGrid>
                <a:gridCol w="2532063"/>
                <a:gridCol w="1536700"/>
                <a:gridCol w="1903412"/>
              </a:tblGrid>
              <a:tr h="56356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en-US" sz="2000" b="0" i="0" u="none" strike="noStrike" cap="none" normalizeH="0" baseline="0" smtClean="0">
                          <a:ln>
                            <a:noFill/>
                          </a:ln>
                          <a:solidFill>
                            <a:schemeClr val="tx1"/>
                          </a:solidFill>
                          <a:effectLst/>
                          <a:latin typeface="Arial" charset="0"/>
                          <a:cs typeface="Arial" charset="0"/>
                        </a:rPr>
                        <a:t>[MAXQUEUE-1]</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47148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7148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699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items[3]</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699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699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7148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rgbClr val="FF0000"/>
                          </a:solidFill>
                          <a:effectLst/>
                          <a:latin typeface="Arial" charset="0"/>
                          <a:cs typeface="Arial" charset="0"/>
                        </a:rPr>
                        <a:t>A</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Front=0</a:t>
                      </a:r>
                      <a:r>
                        <a:rPr kumimoji="0" lang="tr-TR" sz="2000" b="0" i="0" u="none" strike="noStrike" cap="none" normalizeH="0" baseline="0" smtClean="0">
                          <a:ln>
                            <a:noFill/>
                          </a:ln>
                          <a:solidFill>
                            <a:schemeClr val="tx1"/>
                          </a:solidFill>
                          <a:effectLst/>
                          <a:latin typeface="Arial" charset="0"/>
                          <a:cs typeface="Arial" charset="0"/>
                        </a:rPr>
                        <a:t>, Rear=</a:t>
                      </a:r>
                      <a:r>
                        <a:rPr kumimoji="0" lang="tr-TR" sz="2000" b="0" i="0" u="none" strike="noStrike" cap="none" normalizeH="0" baseline="0" smtClean="0">
                          <a:ln>
                            <a:noFill/>
                          </a:ln>
                          <a:solidFill>
                            <a:srgbClr val="FF0000"/>
                          </a:solidFill>
                          <a:effectLst/>
                          <a:latin typeface="Arial" charset="0"/>
                          <a:cs typeface="Arial" charset="0"/>
                        </a:rPr>
                        <a:t>0</a:t>
                      </a:r>
                      <a:endParaRPr kumimoji="0" lang="en-US" sz="20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
        <p:nvSpPr>
          <p:cNvPr id="80950" name="Line 54"/>
          <p:cNvSpPr>
            <a:spLocks noChangeShapeType="1"/>
          </p:cNvSpPr>
          <p:nvPr/>
        </p:nvSpPr>
        <p:spPr bwMode="auto">
          <a:xfrm flipH="1">
            <a:off x="6324600" y="6172200"/>
            <a:ext cx="304800" cy="0"/>
          </a:xfrm>
          <a:prstGeom prst="line">
            <a:avLst/>
          </a:prstGeom>
          <a:noFill/>
          <a:ln w="9525">
            <a:solidFill>
              <a:schemeClr val="tx1"/>
            </a:solidFill>
            <a:round/>
            <a:headEnd/>
            <a:tailEnd type="triangle" w="med" len="med"/>
          </a:ln>
          <a:effectLst/>
        </p:spPr>
        <p:txBody>
          <a:bodyPr/>
          <a:lstStyle/>
          <a:p>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tr-TR"/>
              <a:t>insert(&amp;</a:t>
            </a:r>
            <a:r>
              <a:rPr lang="en-US"/>
              <a:t>Queue</a:t>
            </a:r>
            <a:r>
              <a:rPr lang="tr-TR"/>
              <a:t>, ‘B’)</a:t>
            </a:r>
            <a:endParaRPr lang="en-US"/>
          </a:p>
        </p:txBody>
      </p:sp>
      <p:sp>
        <p:nvSpPr>
          <p:cNvPr id="83971" name="Rectangle 3"/>
          <p:cNvSpPr>
            <a:spLocks noGrp="1" noChangeArrowheads="1"/>
          </p:cNvSpPr>
          <p:nvPr>
            <p:ph type="body" sz="half" idx="1"/>
          </p:nvPr>
        </p:nvSpPr>
        <p:spPr>
          <a:xfrm>
            <a:off x="533400" y="1371600"/>
            <a:ext cx="8153400" cy="1524000"/>
          </a:xfrm>
        </p:spPr>
        <p:txBody>
          <a:bodyPr/>
          <a:lstStyle/>
          <a:p>
            <a:r>
              <a:rPr lang="en-US" sz="2600" b="1"/>
              <a:t>A</a:t>
            </a:r>
            <a:r>
              <a:rPr lang="tr-TR" sz="2600" b="1"/>
              <a:t> new</a:t>
            </a:r>
            <a:r>
              <a:rPr lang="en-US" sz="2600" b="1"/>
              <a:t> item (</a:t>
            </a:r>
            <a:r>
              <a:rPr lang="tr-TR" sz="2600" b="1" i="1"/>
              <a:t>B</a:t>
            </a:r>
            <a:r>
              <a:rPr lang="en-US" sz="2600" b="1"/>
              <a:t>) is </a:t>
            </a:r>
            <a:r>
              <a:rPr lang="en-US" sz="2600" b="1" i="1"/>
              <a:t>inserted </a:t>
            </a:r>
            <a:r>
              <a:rPr lang="en-US" sz="2600" b="1"/>
              <a:t>at the </a:t>
            </a:r>
            <a:r>
              <a:rPr lang="en-US" sz="2600" b="1" i="1"/>
              <a:t>Rear </a:t>
            </a:r>
            <a:r>
              <a:rPr lang="en-US" sz="2600" b="1"/>
              <a:t>of the queue</a:t>
            </a:r>
            <a:r>
              <a:rPr lang="en-US" sz="2600"/>
              <a:t/>
            </a:r>
            <a:br>
              <a:rPr lang="en-US" sz="2600"/>
            </a:br>
            <a:endParaRPr lang="en-US" sz="2600"/>
          </a:p>
        </p:txBody>
      </p:sp>
      <p:graphicFrame>
        <p:nvGraphicFramePr>
          <p:cNvPr id="84033" name="Group 65"/>
          <p:cNvGraphicFramePr>
            <a:graphicFrameLocks noGrp="1"/>
          </p:cNvGraphicFramePr>
          <p:nvPr>
            <p:ph sz="half" idx="2"/>
          </p:nvPr>
        </p:nvGraphicFramePr>
        <p:xfrm>
          <a:off x="2108200" y="2598738"/>
          <a:ext cx="5972175" cy="3718560"/>
        </p:xfrm>
        <a:graphic>
          <a:graphicData uri="http://schemas.openxmlformats.org/drawingml/2006/table">
            <a:tbl>
              <a:tblPr/>
              <a:tblGrid>
                <a:gridCol w="2532063"/>
                <a:gridCol w="1536700"/>
                <a:gridCol w="1903412"/>
              </a:tblGrid>
              <a:tr h="56356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en-US" sz="2000" b="0" i="0" u="none" strike="noStrike" cap="none" normalizeH="0" baseline="0" smtClean="0">
                          <a:ln>
                            <a:noFill/>
                          </a:ln>
                          <a:solidFill>
                            <a:schemeClr val="tx1"/>
                          </a:solidFill>
                          <a:effectLst/>
                          <a:latin typeface="Arial" charset="0"/>
                          <a:cs typeface="Arial" charset="0"/>
                        </a:rPr>
                        <a:t>[MAXQUEUE-1]</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47148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7148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699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items[3]</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699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699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600" b="0" i="0" u="none" strike="noStrike" cap="none" normalizeH="0" baseline="0" smtClean="0">
                          <a:ln>
                            <a:noFill/>
                          </a:ln>
                          <a:solidFill>
                            <a:srgbClr val="FF0000"/>
                          </a:solidFill>
                          <a:effectLst/>
                          <a:latin typeface="Arial" charset="0"/>
                          <a:cs typeface="Arial" charset="0"/>
                        </a:rPr>
                        <a:t>B</a:t>
                      </a:r>
                      <a:endParaRPr kumimoji="0" lang="en-US" sz="26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000" b="0" i="0" u="none" strike="noStrike" cap="none" normalizeH="0" baseline="0" smtClean="0">
                          <a:ln>
                            <a:noFill/>
                          </a:ln>
                          <a:solidFill>
                            <a:schemeClr val="tx1"/>
                          </a:solidFill>
                          <a:effectLst/>
                          <a:latin typeface="Arial" charset="0"/>
                          <a:cs typeface="Arial" charset="0"/>
                        </a:rPr>
                        <a:t>Rear=</a:t>
                      </a:r>
                      <a:r>
                        <a:rPr kumimoji="0" lang="tr-TR" sz="2000" b="0" i="0" u="none" strike="noStrike" cap="none" normalizeH="0" baseline="0" smtClean="0">
                          <a:ln>
                            <a:noFill/>
                          </a:ln>
                          <a:solidFill>
                            <a:srgbClr val="FF0000"/>
                          </a:solidFill>
                          <a:effectLst/>
                          <a:latin typeface="Arial" charset="0"/>
                          <a:cs typeface="Arial" charset="0"/>
                        </a:rPr>
                        <a:t>1</a:t>
                      </a:r>
                      <a:endParaRPr kumimoji="0" lang="en-US" sz="26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7148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Front=0</a:t>
                      </a:r>
                    </a:p>
                  </a:txBody>
                  <a:tcPr horzOverflow="overflow">
                    <a:lnL w="28575"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
        <p:nvSpPr>
          <p:cNvPr id="84022" name="Line 54"/>
          <p:cNvSpPr>
            <a:spLocks noChangeShapeType="1"/>
          </p:cNvSpPr>
          <p:nvPr/>
        </p:nvSpPr>
        <p:spPr bwMode="auto">
          <a:xfrm flipH="1">
            <a:off x="6248400" y="6019800"/>
            <a:ext cx="304800" cy="0"/>
          </a:xfrm>
          <a:prstGeom prst="line">
            <a:avLst/>
          </a:prstGeom>
          <a:noFill/>
          <a:ln w="9525">
            <a:solidFill>
              <a:schemeClr val="tx1"/>
            </a:solidFill>
            <a:round/>
            <a:headEnd/>
            <a:tailEnd type="triangle" w="med" len="med"/>
          </a:ln>
          <a:effectLst/>
        </p:spPr>
        <p:txBody>
          <a:bodyPr/>
          <a:lstStyle/>
          <a:p>
            <a:endParaRPr lang="en-US"/>
          </a:p>
        </p:txBody>
      </p:sp>
      <p:sp>
        <p:nvSpPr>
          <p:cNvPr id="84023" name="Line 55"/>
          <p:cNvSpPr>
            <a:spLocks noChangeShapeType="1"/>
          </p:cNvSpPr>
          <p:nvPr/>
        </p:nvSpPr>
        <p:spPr bwMode="auto">
          <a:xfrm flipH="1">
            <a:off x="6248400" y="5562600"/>
            <a:ext cx="381000" cy="0"/>
          </a:xfrm>
          <a:prstGeom prst="line">
            <a:avLst/>
          </a:prstGeom>
          <a:noFill/>
          <a:ln w="9525">
            <a:solidFill>
              <a:schemeClr val="tx1"/>
            </a:solidFill>
            <a:round/>
            <a:headEnd/>
            <a:tailEnd type="triangle" w="med" len="med"/>
          </a:ln>
          <a:effectLst/>
        </p:spPr>
        <p:txBody>
          <a:bodyPr/>
          <a:lstStyle/>
          <a:p>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tr-TR"/>
              <a:t>insert(&amp;</a:t>
            </a:r>
            <a:r>
              <a:rPr lang="en-US"/>
              <a:t>Queue</a:t>
            </a:r>
            <a:r>
              <a:rPr lang="tr-TR"/>
              <a:t>, ‘C’)</a:t>
            </a:r>
            <a:endParaRPr lang="en-US"/>
          </a:p>
        </p:txBody>
      </p:sp>
      <p:sp>
        <p:nvSpPr>
          <p:cNvPr id="86019" name="Rectangle 3"/>
          <p:cNvSpPr>
            <a:spLocks noGrp="1" noChangeArrowheads="1"/>
          </p:cNvSpPr>
          <p:nvPr>
            <p:ph type="body" sz="half" idx="1"/>
          </p:nvPr>
        </p:nvSpPr>
        <p:spPr>
          <a:xfrm>
            <a:off x="533400" y="1371600"/>
            <a:ext cx="8153400" cy="1524000"/>
          </a:xfrm>
        </p:spPr>
        <p:txBody>
          <a:bodyPr/>
          <a:lstStyle/>
          <a:p>
            <a:r>
              <a:rPr lang="en-US" sz="2600" b="1"/>
              <a:t>A</a:t>
            </a:r>
            <a:r>
              <a:rPr lang="tr-TR" sz="2600" b="1"/>
              <a:t> new</a:t>
            </a:r>
            <a:r>
              <a:rPr lang="en-US" sz="2600" b="1"/>
              <a:t> item (</a:t>
            </a:r>
            <a:r>
              <a:rPr lang="tr-TR" sz="2600" b="1" i="1"/>
              <a:t>C</a:t>
            </a:r>
            <a:r>
              <a:rPr lang="en-US" sz="2600" b="1"/>
              <a:t>) is </a:t>
            </a:r>
            <a:r>
              <a:rPr lang="en-US" sz="2600" b="1" i="1"/>
              <a:t>inserted </a:t>
            </a:r>
            <a:r>
              <a:rPr lang="en-US" sz="2600" b="1"/>
              <a:t>at the </a:t>
            </a:r>
            <a:r>
              <a:rPr lang="en-US" sz="2600" b="1" i="1"/>
              <a:t>Rear </a:t>
            </a:r>
            <a:r>
              <a:rPr lang="en-US" sz="2600" b="1"/>
              <a:t>of the queue</a:t>
            </a:r>
            <a:r>
              <a:rPr lang="en-US" sz="2600"/>
              <a:t/>
            </a:r>
            <a:br>
              <a:rPr lang="en-US" sz="2600"/>
            </a:br>
            <a:endParaRPr lang="en-US" sz="2600"/>
          </a:p>
        </p:txBody>
      </p:sp>
      <p:graphicFrame>
        <p:nvGraphicFramePr>
          <p:cNvPr id="86080" name="Group 64"/>
          <p:cNvGraphicFramePr>
            <a:graphicFrameLocks noGrp="1"/>
          </p:cNvGraphicFramePr>
          <p:nvPr>
            <p:ph sz="half" idx="2"/>
          </p:nvPr>
        </p:nvGraphicFramePr>
        <p:xfrm>
          <a:off x="2108200" y="2598738"/>
          <a:ext cx="5972175" cy="3718560"/>
        </p:xfrm>
        <a:graphic>
          <a:graphicData uri="http://schemas.openxmlformats.org/drawingml/2006/table">
            <a:tbl>
              <a:tblPr/>
              <a:tblGrid>
                <a:gridCol w="2532063"/>
                <a:gridCol w="1536700"/>
                <a:gridCol w="1903412"/>
              </a:tblGrid>
              <a:tr h="56356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en-US" sz="2000" b="0" i="0" u="none" strike="noStrike" cap="none" normalizeH="0" baseline="0" smtClean="0">
                          <a:ln>
                            <a:noFill/>
                          </a:ln>
                          <a:solidFill>
                            <a:schemeClr val="tx1"/>
                          </a:solidFill>
                          <a:effectLst/>
                          <a:latin typeface="Arial" charset="0"/>
                          <a:cs typeface="Arial" charset="0"/>
                        </a:rPr>
                        <a:t>[MAXQUEUE-1]</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47148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7148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699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items[3]</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699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600" b="0" i="0" u="none" strike="noStrike" cap="none" normalizeH="0" baseline="0" smtClean="0">
                          <a:ln>
                            <a:noFill/>
                          </a:ln>
                          <a:solidFill>
                            <a:srgbClr val="FF0000"/>
                          </a:solidFill>
                          <a:effectLst/>
                          <a:latin typeface="Arial" charset="0"/>
                          <a:cs typeface="Arial" charset="0"/>
                        </a:rPr>
                        <a:t>C</a:t>
                      </a:r>
                      <a:endParaRPr kumimoji="0" lang="en-US" sz="26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000" b="0" i="0" u="none" strike="noStrike" cap="none" normalizeH="0" baseline="0" smtClean="0">
                          <a:ln>
                            <a:noFill/>
                          </a:ln>
                          <a:solidFill>
                            <a:schemeClr val="tx1"/>
                          </a:solidFill>
                          <a:effectLst/>
                          <a:latin typeface="Arial" charset="0"/>
                          <a:cs typeface="Arial" charset="0"/>
                        </a:rPr>
                        <a:t>Rear=</a:t>
                      </a:r>
                      <a:r>
                        <a:rPr kumimoji="0" lang="tr-TR" sz="2000" b="0" i="0" u="none" strike="noStrike" cap="none" normalizeH="0" baseline="0" smtClean="0">
                          <a:ln>
                            <a:noFill/>
                          </a:ln>
                          <a:solidFill>
                            <a:srgbClr val="FF0000"/>
                          </a:solidFill>
                          <a:effectLst/>
                          <a:latin typeface="Arial" charset="0"/>
                          <a:cs typeface="Arial" charset="0"/>
                        </a:rPr>
                        <a:t>2</a:t>
                      </a:r>
                      <a:endParaRPr kumimoji="0" lang="en-US" sz="26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699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600" b="0" i="0" u="none" strike="noStrike" cap="none" normalizeH="0" baseline="0" smtClean="0">
                          <a:ln>
                            <a:noFill/>
                          </a:ln>
                          <a:solidFill>
                            <a:schemeClr val="tx1"/>
                          </a:solidFill>
                          <a:effectLst/>
                          <a:latin typeface="Arial" charset="0"/>
                          <a:cs typeface="Arial" charset="0"/>
                        </a:rPr>
                        <a:t>B</a:t>
                      </a: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7148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Front=0</a:t>
                      </a:r>
                    </a:p>
                  </a:txBody>
                  <a:tcPr horzOverflow="overflow">
                    <a:lnL w="28575"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
        <p:nvSpPr>
          <p:cNvPr id="86070" name="Line 54"/>
          <p:cNvSpPr>
            <a:spLocks noChangeShapeType="1"/>
          </p:cNvSpPr>
          <p:nvPr/>
        </p:nvSpPr>
        <p:spPr bwMode="auto">
          <a:xfrm flipH="1">
            <a:off x="6248400" y="6019800"/>
            <a:ext cx="304800" cy="0"/>
          </a:xfrm>
          <a:prstGeom prst="line">
            <a:avLst/>
          </a:prstGeom>
          <a:noFill/>
          <a:ln w="9525">
            <a:solidFill>
              <a:schemeClr val="tx1"/>
            </a:solidFill>
            <a:round/>
            <a:headEnd/>
            <a:tailEnd type="triangle" w="med" len="med"/>
          </a:ln>
          <a:effectLst/>
        </p:spPr>
        <p:txBody>
          <a:bodyPr/>
          <a:lstStyle/>
          <a:p>
            <a:endParaRPr lang="en-US"/>
          </a:p>
        </p:txBody>
      </p:sp>
      <p:sp>
        <p:nvSpPr>
          <p:cNvPr id="86071" name="Line 55"/>
          <p:cNvSpPr>
            <a:spLocks noChangeShapeType="1"/>
          </p:cNvSpPr>
          <p:nvPr/>
        </p:nvSpPr>
        <p:spPr bwMode="auto">
          <a:xfrm flipH="1">
            <a:off x="6248400" y="5029200"/>
            <a:ext cx="381000" cy="0"/>
          </a:xfrm>
          <a:prstGeom prst="line">
            <a:avLst/>
          </a:prstGeom>
          <a:noFill/>
          <a:ln w="9525">
            <a:solidFill>
              <a:schemeClr val="tx1"/>
            </a:solidFill>
            <a:round/>
            <a:headEnd/>
            <a:tailEnd type="triangle" w="med" len="med"/>
          </a:ln>
          <a:effectLst/>
        </p:spPr>
        <p:txBody>
          <a:bodyPr/>
          <a:lstStyle/>
          <a:p>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tr-TR"/>
              <a:t>insert(&amp;</a:t>
            </a:r>
            <a:r>
              <a:rPr lang="en-US"/>
              <a:t>Queue</a:t>
            </a:r>
            <a:r>
              <a:rPr lang="tr-TR"/>
              <a:t>, ‘D’)</a:t>
            </a:r>
            <a:endParaRPr lang="en-US"/>
          </a:p>
        </p:txBody>
      </p:sp>
      <p:sp>
        <p:nvSpPr>
          <p:cNvPr id="88067" name="Rectangle 3"/>
          <p:cNvSpPr>
            <a:spLocks noGrp="1" noChangeArrowheads="1"/>
          </p:cNvSpPr>
          <p:nvPr>
            <p:ph type="body" sz="half" idx="1"/>
          </p:nvPr>
        </p:nvSpPr>
        <p:spPr>
          <a:xfrm>
            <a:off x="533400" y="1371600"/>
            <a:ext cx="8153400" cy="1524000"/>
          </a:xfrm>
        </p:spPr>
        <p:txBody>
          <a:bodyPr/>
          <a:lstStyle/>
          <a:p>
            <a:r>
              <a:rPr lang="en-US" sz="2600" b="1"/>
              <a:t>A</a:t>
            </a:r>
            <a:r>
              <a:rPr lang="tr-TR" sz="2600" b="1"/>
              <a:t> new</a:t>
            </a:r>
            <a:r>
              <a:rPr lang="en-US" sz="2600" b="1"/>
              <a:t> item (</a:t>
            </a:r>
            <a:r>
              <a:rPr lang="tr-TR" sz="2600" b="1" i="1"/>
              <a:t>D</a:t>
            </a:r>
            <a:r>
              <a:rPr lang="en-US" sz="2600" b="1"/>
              <a:t>) is </a:t>
            </a:r>
            <a:r>
              <a:rPr lang="en-US" sz="2600" b="1" i="1"/>
              <a:t>inserted </a:t>
            </a:r>
            <a:r>
              <a:rPr lang="en-US" sz="2600" b="1"/>
              <a:t>at the </a:t>
            </a:r>
            <a:r>
              <a:rPr lang="en-US" sz="2600" b="1" i="1"/>
              <a:t>Rear </a:t>
            </a:r>
            <a:r>
              <a:rPr lang="en-US" sz="2600" b="1"/>
              <a:t>of the queue</a:t>
            </a:r>
            <a:r>
              <a:rPr lang="en-US" sz="2600"/>
              <a:t/>
            </a:r>
            <a:br>
              <a:rPr lang="en-US" sz="2600"/>
            </a:br>
            <a:endParaRPr lang="en-US" sz="2600"/>
          </a:p>
        </p:txBody>
      </p:sp>
      <p:graphicFrame>
        <p:nvGraphicFramePr>
          <p:cNvPr id="88130" name="Group 66"/>
          <p:cNvGraphicFramePr>
            <a:graphicFrameLocks noGrp="1"/>
          </p:cNvGraphicFramePr>
          <p:nvPr>
            <p:ph sz="half" idx="2"/>
          </p:nvPr>
        </p:nvGraphicFramePr>
        <p:xfrm>
          <a:off x="1447800" y="2598738"/>
          <a:ext cx="6632575" cy="3490913"/>
        </p:xfrm>
        <a:graphic>
          <a:graphicData uri="http://schemas.openxmlformats.org/drawingml/2006/table">
            <a:tbl>
              <a:tblPr/>
              <a:tblGrid>
                <a:gridCol w="2811463"/>
                <a:gridCol w="1706562"/>
                <a:gridCol w="2114550"/>
              </a:tblGrid>
              <a:tr h="56356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en-US" sz="2000" b="0" i="0" u="none" strike="noStrike" cap="none" normalizeH="0" baseline="0" smtClean="0">
                          <a:ln>
                            <a:noFill/>
                          </a:ln>
                          <a:solidFill>
                            <a:schemeClr val="tx1"/>
                          </a:solidFill>
                          <a:effectLst/>
                          <a:latin typeface="Arial" charset="0"/>
                          <a:cs typeface="Arial" charset="0"/>
                        </a:rPr>
                        <a:t>[MAXQUEUE-1]</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47148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699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7148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items[3]</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600" b="0" i="0" u="none" strike="noStrike" cap="none" normalizeH="0" baseline="0" smtClean="0">
                          <a:ln>
                            <a:noFill/>
                          </a:ln>
                          <a:solidFill>
                            <a:srgbClr val="FF0000"/>
                          </a:solidFill>
                          <a:effectLst/>
                          <a:latin typeface="Arial" charset="0"/>
                          <a:cs typeface="Arial" charset="0"/>
                        </a:rPr>
                        <a:t>D</a:t>
                      </a:r>
                      <a:endParaRPr kumimoji="0" lang="en-US" sz="26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000" b="0" i="0" u="none" strike="noStrike" cap="none" normalizeH="0" baseline="0" smtClean="0">
                          <a:ln>
                            <a:noFill/>
                          </a:ln>
                          <a:solidFill>
                            <a:schemeClr val="tx1"/>
                          </a:solidFill>
                          <a:effectLst/>
                          <a:latin typeface="Arial" charset="0"/>
                          <a:cs typeface="Arial" charset="0"/>
                        </a:rPr>
                        <a:t>Rear=</a:t>
                      </a:r>
                      <a:r>
                        <a:rPr kumimoji="0" lang="tr-TR" sz="2000" b="0" i="0" u="none" strike="noStrike" cap="none" normalizeH="0" baseline="0" smtClean="0">
                          <a:ln>
                            <a:noFill/>
                          </a:ln>
                          <a:solidFill>
                            <a:srgbClr val="FF0000"/>
                          </a:solidFill>
                          <a:effectLst/>
                          <a:latin typeface="Arial" charset="0"/>
                          <a:cs typeface="Arial" charset="0"/>
                        </a:rPr>
                        <a:t>3</a:t>
                      </a:r>
                      <a:endParaRPr kumimoji="0" lang="en-US" sz="26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889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600" b="0" i="0" u="none" strike="noStrike" cap="none" normalizeH="0" baseline="0" smtClean="0">
                          <a:ln>
                            <a:noFill/>
                          </a:ln>
                          <a:solidFill>
                            <a:schemeClr val="tx1"/>
                          </a:solidFill>
                          <a:effectLst/>
                          <a:latin typeface="Arial" charset="0"/>
                          <a:cs typeface="Arial" charset="0"/>
                        </a:rPr>
                        <a:t>C</a:t>
                      </a: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699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600" b="0" i="0" u="none" strike="noStrike" cap="none" normalizeH="0" baseline="0" smtClean="0">
                          <a:ln>
                            <a:noFill/>
                          </a:ln>
                          <a:solidFill>
                            <a:schemeClr val="tx1"/>
                          </a:solidFill>
                          <a:effectLst/>
                          <a:latin typeface="Arial" charset="0"/>
                          <a:cs typeface="Arial" charset="0"/>
                        </a:rPr>
                        <a:t>B</a:t>
                      </a: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7148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Front=0</a:t>
                      </a:r>
                    </a:p>
                  </a:txBody>
                  <a:tcPr horzOverflow="overflow">
                    <a:lnL w="28575"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
        <p:nvSpPr>
          <p:cNvPr id="88118" name="Line 54"/>
          <p:cNvSpPr>
            <a:spLocks noChangeShapeType="1"/>
          </p:cNvSpPr>
          <p:nvPr/>
        </p:nvSpPr>
        <p:spPr bwMode="auto">
          <a:xfrm flipH="1">
            <a:off x="6172200" y="5791200"/>
            <a:ext cx="304800" cy="0"/>
          </a:xfrm>
          <a:prstGeom prst="line">
            <a:avLst/>
          </a:prstGeom>
          <a:noFill/>
          <a:ln w="9525">
            <a:solidFill>
              <a:schemeClr val="tx1"/>
            </a:solidFill>
            <a:round/>
            <a:headEnd/>
            <a:tailEnd type="triangle" w="med" len="med"/>
          </a:ln>
          <a:effectLst/>
        </p:spPr>
        <p:txBody>
          <a:bodyPr/>
          <a:lstStyle/>
          <a:p>
            <a:endParaRPr lang="en-US"/>
          </a:p>
        </p:txBody>
      </p:sp>
      <p:sp>
        <p:nvSpPr>
          <p:cNvPr id="88119" name="Line 55"/>
          <p:cNvSpPr>
            <a:spLocks noChangeShapeType="1"/>
          </p:cNvSpPr>
          <p:nvPr/>
        </p:nvSpPr>
        <p:spPr bwMode="auto">
          <a:xfrm flipH="1">
            <a:off x="6096000" y="4343400"/>
            <a:ext cx="381000" cy="0"/>
          </a:xfrm>
          <a:prstGeom prst="line">
            <a:avLst/>
          </a:prstGeom>
          <a:noFill/>
          <a:ln w="9525">
            <a:solidFill>
              <a:schemeClr val="tx1"/>
            </a:solidFill>
            <a:round/>
            <a:headEnd/>
            <a:tailEnd type="triangle" w="med" len="med"/>
          </a:ln>
          <a:effectLst/>
        </p:spPr>
        <p:txBody>
          <a:bodyPr/>
          <a:lstStyle/>
          <a:p>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b="0" i="1"/>
              <a:t>Insert </a:t>
            </a:r>
            <a:r>
              <a:rPr lang="en-US" b="0"/>
              <a:t>Operation</a:t>
            </a:r>
            <a:endParaRPr lang="en-US"/>
          </a:p>
        </p:txBody>
      </p:sp>
      <p:sp>
        <p:nvSpPr>
          <p:cNvPr id="29699" name="Rectangle 3"/>
          <p:cNvSpPr>
            <a:spLocks noGrp="1" noChangeArrowheads="1"/>
          </p:cNvSpPr>
          <p:nvPr>
            <p:ph idx="1"/>
          </p:nvPr>
        </p:nvSpPr>
        <p:spPr>
          <a:solidFill>
            <a:srgbClr val="99CCFF"/>
          </a:solidFill>
        </p:spPr>
        <p:txBody>
          <a:bodyPr>
            <a:normAutofit fontScale="70000" lnSpcReduction="20000"/>
          </a:bodyPr>
          <a:lstStyle/>
          <a:p>
            <a:pPr lvl="1">
              <a:lnSpc>
                <a:spcPct val="90000"/>
              </a:lnSpc>
              <a:buFont typeface="Wingdings" pitchFamily="2" charset="2"/>
              <a:buNone/>
            </a:pPr>
            <a:r>
              <a:rPr lang="en-US" sz="2000"/>
              <a:t>void insert(QUEUE *qptr, </a:t>
            </a:r>
            <a:r>
              <a:rPr lang="tr-TR" sz="2000"/>
              <a:t>char</a:t>
            </a:r>
            <a:r>
              <a:rPr lang="en-US" sz="2000"/>
              <a:t> x)</a:t>
            </a:r>
          </a:p>
          <a:p>
            <a:pPr lvl="1">
              <a:lnSpc>
                <a:spcPct val="90000"/>
              </a:lnSpc>
              <a:buFont typeface="Wingdings" pitchFamily="2" charset="2"/>
              <a:buNone/>
            </a:pPr>
            <a:r>
              <a:rPr lang="en-US" sz="2000"/>
              <a:t>{</a:t>
            </a:r>
          </a:p>
          <a:p>
            <a:pPr lvl="2">
              <a:lnSpc>
                <a:spcPct val="90000"/>
              </a:lnSpc>
              <a:buFont typeface="Wingdings" pitchFamily="2" charset="2"/>
              <a:buNone/>
            </a:pPr>
            <a:r>
              <a:rPr lang="en-US" sz="2000"/>
              <a:t>if(qptr-&gt;rear == MAXQUEUE-1)</a:t>
            </a:r>
          </a:p>
          <a:p>
            <a:pPr lvl="2">
              <a:lnSpc>
                <a:spcPct val="90000"/>
              </a:lnSpc>
              <a:buFont typeface="Wingdings" pitchFamily="2" charset="2"/>
              <a:buNone/>
            </a:pPr>
            <a:r>
              <a:rPr lang="en-US" sz="2000"/>
              <a:t>{</a:t>
            </a:r>
          </a:p>
          <a:p>
            <a:pPr lvl="2">
              <a:lnSpc>
                <a:spcPct val="90000"/>
              </a:lnSpc>
              <a:buFont typeface="Wingdings" pitchFamily="2" charset="2"/>
              <a:buNone/>
            </a:pPr>
            <a:r>
              <a:rPr lang="en-US" sz="2000"/>
              <a:t>	printf("Queue is full!");</a:t>
            </a:r>
          </a:p>
          <a:p>
            <a:pPr lvl="2">
              <a:lnSpc>
                <a:spcPct val="90000"/>
              </a:lnSpc>
              <a:buFont typeface="Wingdings" pitchFamily="2" charset="2"/>
              <a:buNone/>
            </a:pPr>
            <a:r>
              <a:rPr lang="en-US" sz="2000"/>
              <a:t>	exit(1);</a:t>
            </a:r>
          </a:p>
          <a:p>
            <a:pPr lvl="2">
              <a:lnSpc>
                <a:spcPct val="90000"/>
              </a:lnSpc>
              <a:buFont typeface="Wingdings" pitchFamily="2" charset="2"/>
              <a:buNone/>
            </a:pPr>
            <a:r>
              <a:rPr lang="en-US" sz="2000"/>
              <a:t>}</a:t>
            </a:r>
          </a:p>
          <a:p>
            <a:pPr lvl="2">
              <a:lnSpc>
                <a:spcPct val="90000"/>
              </a:lnSpc>
              <a:buFont typeface="Wingdings" pitchFamily="2" charset="2"/>
              <a:buNone/>
            </a:pPr>
            <a:r>
              <a:rPr lang="en-US" sz="2000"/>
              <a:t>else</a:t>
            </a:r>
          </a:p>
          <a:p>
            <a:pPr lvl="2">
              <a:lnSpc>
                <a:spcPct val="90000"/>
              </a:lnSpc>
              <a:buFont typeface="Wingdings" pitchFamily="2" charset="2"/>
              <a:buNone/>
            </a:pPr>
            <a:r>
              <a:rPr lang="en-US" sz="2000"/>
              <a:t>{</a:t>
            </a:r>
          </a:p>
          <a:p>
            <a:pPr lvl="2">
              <a:lnSpc>
                <a:spcPct val="90000"/>
              </a:lnSpc>
              <a:buFont typeface="Wingdings" pitchFamily="2" charset="2"/>
              <a:buNone/>
            </a:pPr>
            <a:r>
              <a:rPr lang="en-US" sz="2000"/>
              <a:t>qptr-&gt;rear++;</a:t>
            </a:r>
          </a:p>
          <a:p>
            <a:pPr lvl="2">
              <a:lnSpc>
                <a:spcPct val="90000"/>
              </a:lnSpc>
              <a:buFont typeface="Wingdings" pitchFamily="2" charset="2"/>
              <a:buNone/>
            </a:pPr>
            <a:r>
              <a:rPr lang="en-US" sz="2000"/>
              <a:t>qptr-&gt;items[qptr-&gt;rear]=x;</a:t>
            </a:r>
          </a:p>
          <a:p>
            <a:pPr lvl="2">
              <a:lnSpc>
                <a:spcPct val="90000"/>
              </a:lnSpc>
              <a:buFont typeface="Wingdings" pitchFamily="2" charset="2"/>
              <a:buNone/>
            </a:pPr>
            <a:r>
              <a:rPr lang="en-US" sz="2000"/>
              <a:t>}</a:t>
            </a:r>
          </a:p>
          <a:p>
            <a:pPr>
              <a:lnSpc>
                <a:spcPct val="90000"/>
              </a:lnSpc>
              <a:buFont typeface="Wingdings" pitchFamily="2" charset="2"/>
              <a:buNone/>
            </a:pPr>
            <a:r>
              <a:rPr lang="en-US" sz="2100"/>
              <a:t>    }</a:t>
            </a:r>
          </a:p>
          <a:p>
            <a:pPr>
              <a:lnSpc>
                <a:spcPct val="90000"/>
              </a:lnSpc>
              <a:buFont typeface="Wingdings" pitchFamily="2" charset="2"/>
              <a:buNone/>
            </a:pPr>
            <a:endParaRPr lang="en-US" sz="210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tr-TR"/>
              <a:t>char remove(&amp;Queue)</a:t>
            </a:r>
            <a:endParaRPr lang="en-US"/>
          </a:p>
        </p:txBody>
      </p:sp>
      <p:sp>
        <p:nvSpPr>
          <p:cNvPr id="6147" name="Rectangle 3"/>
          <p:cNvSpPr>
            <a:spLocks noGrp="1" noChangeArrowheads="1"/>
          </p:cNvSpPr>
          <p:nvPr>
            <p:ph type="body" sz="half" idx="1"/>
          </p:nvPr>
        </p:nvSpPr>
        <p:spPr>
          <a:xfrm>
            <a:off x="533400" y="1295400"/>
            <a:ext cx="7620000" cy="1905000"/>
          </a:xfrm>
        </p:spPr>
        <p:txBody>
          <a:bodyPr/>
          <a:lstStyle/>
          <a:p>
            <a:r>
              <a:rPr lang="en-US" sz="2600" b="1"/>
              <a:t>an item (</a:t>
            </a:r>
            <a:r>
              <a:rPr lang="en-US" sz="2600" b="1" i="1"/>
              <a:t>A</a:t>
            </a:r>
            <a:r>
              <a:rPr lang="en-US" sz="2600" b="1"/>
              <a:t>) is removed (deleted) from the </a:t>
            </a:r>
            <a:r>
              <a:rPr lang="en-US" sz="2600" b="1" i="1"/>
              <a:t>Front </a:t>
            </a:r>
            <a:r>
              <a:rPr lang="en-US" sz="2600" b="1"/>
              <a:t>of the queue</a:t>
            </a:r>
            <a:endParaRPr lang="en-US" sz="2600"/>
          </a:p>
          <a:p>
            <a:endParaRPr lang="en-US" sz="2600"/>
          </a:p>
        </p:txBody>
      </p:sp>
      <p:graphicFrame>
        <p:nvGraphicFramePr>
          <p:cNvPr id="6223" name="Group 79"/>
          <p:cNvGraphicFramePr>
            <a:graphicFrameLocks noGrp="1"/>
          </p:cNvGraphicFramePr>
          <p:nvPr>
            <p:ph sz="half" idx="2"/>
          </p:nvPr>
        </p:nvGraphicFramePr>
        <p:xfrm>
          <a:off x="838200" y="2667000"/>
          <a:ext cx="6705600" cy="3692843"/>
        </p:xfrm>
        <a:graphic>
          <a:graphicData uri="http://schemas.openxmlformats.org/drawingml/2006/table">
            <a:tbl>
              <a:tblPr/>
              <a:tblGrid>
                <a:gridCol w="3124200"/>
                <a:gridCol w="1498600"/>
                <a:gridCol w="2082800"/>
              </a:tblGrid>
              <a:tr h="6175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en-US" sz="2000" b="0" i="0" u="none" strike="noStrike" cap="none" normalizeH="0" baseline="0" smtClean="0">
                          <a:ln>
                            <a:noFill/>
                          </a:ln>
                          <a:solidFill>
                            <a:schemeClr val="tx1"/>
                          </a:solidFill>
                          <a:effectLst/>
                          <a:latin typeface="Arial" charset="0"/>
                          <a:cs typeface="Arial" charset="0"/>
                        </a:rPr>
                        <a:t>[MAXQUEUE-1]</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41751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items[3]</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Rear=3</a:t>
                      </a: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C</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B</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Front=</a:t>
                      </a:r>
                      <a:r>
                        <a:rPr kumimoji="0" lang="en-US" sz="2600" b="0" i="0" u="none" strike="noStrike" cap="none" normalizeH="0" baseline="0" smtClean="0">
                          <a:ln>
                            <a:noFill/>
                          </a:ln>
                          <a:solidFill>
                            <a:srgbClr val="FF0000"/>
                          </a:solidFill>
                          <a:effectLst/>
                          <a:latin typeface="Arial" charset="0"/>
                          <a:cs typeface="Arial" charset="0"/>
                        </a:rPr>
                        <a:t>1</a:t>
                      </a:r>
                      <a:endParaRPr kumimoji="0" lang="en-US" sz="20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bg2"/>
                          </a:solidFill>
                          <a:effectLst/>
                          <a:latin typeface="Arial" charset="0"/>
                          <a:cs typeface="Arial" charset="0"/>
                        </a:rPr>
                        <a:t>A</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tr-TR" sz="3500"/>
              <a:t>char remove(&amp;Queue)</a:t>
            </a:r>
            <a:endParaRPr lang="en-US" sz="3500"/>
          </a:p>
        </p:txBody>
      </p:sp>
      <p:sp>
        <p:nvSpPr>
          <p:cNvPr id="90115" name="Rectangle 3"/>
          <p:cNvSpPr>
            <a:spLocks noGrp="1" noChangeArrowheads="1"/>
          </p:cNvSpPr>
          <p:nvPr>
            <p:ph idx="1"/>
          </p:nvPr>
        </p:nvSpPr>
        <p:spPr/>
        <p:txBody>
          <a:bodyPr/>
          <a:lstStyle/>
          <a:p>
            <a:r>
              <a:rPr lang="en-US" sz="2600" b="1" i="1"/>
              <a:t>Remove </a:t>
            </a:r>
            <a:r>
              <a:rPr lang="en-US" sz="2600" b="1"/>
              <a:t>two items from the front of the queue.</a:t>
            </a:r>
          </a:p>
          <a:p>
            <a:endParaRPr lang="en-US" sz="2600" b="1"/>
          </a:p>
        </p:txBody>
      </p:sp>
      <p:graphicFrame>
        <p:nvGraphicFramePr>
          <p:cNvPr id="90172" name="Group 60"/>
          <p:cNvGraphicFramePr>
            <a:graphicFrameLocks noGrp="1"/>
          </p:cNvGraphicFramePr>
          <p:nvPr/>
        </p:nvGraphicFramePr>
        <p:xfrm>
          <a:off x="1143000" y="2743200"/>
          <a:ext cx="7162800" cy="3723641"/>
        </p:xfrm>
        <a:graphic>
          <a:graphicData uri="http://schemas.openxmlformats.org/drawingml/2006/table">
            <a:tbl>
              <a:tblPr/>
              <a:tblGrid>
                <a:gridCol w="3048000"/>
                <a:gridCol w="1498600"/>
                <a:gridCol w="2616200"/>
              </a:tblGrid>
              <a:tr h="6175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en-US" sz="2000" b="0" i="0" u="none" strike="noStrike" cap="none" normalizeH="0" baseline="0" smtClean="0">
                          <a:ln>
                            <a:noFill/>
                          </a:ln>
                          <a:solidFill>
                            <a:schemeClr val="tx1"/>
                          </a:solidFill>
                          <a:effectLst/>
                          <a:latin typeface="Arial" charset="0"/>
                          <a:cs typeface="Arial" charset="0"/>
                        </a:rPr>
                        <a:t>[MAXQUEUE-1]</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41751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0801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items[3]</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Rear=3</a:t>
                      </a: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3889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C</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600" b="0" i="0" u="none" strike="noStrike" cap="none" normalizeH="0" baseline="0" smtClean="0">
                          <a:ln>
                            <a:noFill/>
                          </a:ln>
                          <a:solidFill>
                            <a:schemeClr val="tx1"/>
                          </a:solidFill>
                          <a:effectLst/>
                          <a:latin typeface="Arial" charset="0"/>
                          <a:cs typeface="Arial" charset="0"/>
                        </a:rPr>
                        <a:t>Front=</a:t>
                      </a:r>
                      <a:r>
                        <a:rPr kumimoji="0" lang="tr-TR" sz="2600" b="0" i="0" u="none" strike="noStrike" cap="none" normalizeH="0" baseline="0" smtClean="0">
                          <a:ln>
                            <a:noFill/>
                          </a:ln>
                          <a:solidFill>
                            <a:srgbClr val="FF0000"/>
                          </a:solidFill>
                          <a:effectLst/>
                          <a:latin typeface="Arial" charset="0"/>
                          <a:cs typeface="Arial" charset="0"/>
                        </a:rPr>
                        <a:t>2</a:t>
                      </a:r>
                      <a:endParaRPr kumimoji="0" lang="en-US" sz="26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5561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rgbClr val="DDDDDD"/>
                          </a:solidFill>
                          <a:effectLst/>
                          <a:latin typeface="Arial" charset="0"/>
                          <a:cs typeface="Arial" charset="0"/>
                        </a:rPr>
                        <a:t>B</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rgbClr val="DDDDDD"/>
                          </a:solidFill>
                          <a:effectLst/>
                          <a:latin typeface="Arial" charset="0"/>
                          <a:cs typeface="Arial" charset="0"/>
                        </a:rPr>
                        <a:t>A</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tr-TR" sz="3500"/>
              <a:t>char remove(&amp;Queue)</a:t>
            </a:r>
            <a:endParaRPr lang="en-US" sz="3500"/>
          </a:p>
        </p:txBody>
      </p:sp>
      <p:sp>
        <p:nvSpPr>
          <p:cNvPr id="10243" name="Rectangle 3"/>
          <p:cNvSpPr>
            <a:spLocks noGrp="1" noChangeArrowheads="1"/>
          </p:cNvSpPr>
          <p:nvPr>
            <p:ph idx="1"/>
          </p:nvPr>
        </p:nvSpPr>
        <p:spPr/>
        <p:txBody>
          <a:bodyPr/>
          <a:lstStyle/>
          <a:p>
            <a:r>
              <a:rPr lang="en-US" sz="2600" b="1" i="1"/>
              <a:t>Remove </a:t>
            </a:r>
            <a:r>
              <a:rPr lang="en-US" sz="2600" b="1"/>
              <a:t>two items from the front of the queue.</a:t>
            </a:r>
          </a:p>
          <a:p>
            <a:endParaRPr lang="en-US" sz="2600" b="1"/>
          </a:p>
        </p:txBody>
      </p:sp>
      <p:graphicFrame>
        <p:nvGraphicFramePr>
          <p:cNvPr id="10521" name="Group 281"/>
          <p:cNvGraphicFramePr>
            <a:graphicFrameLocks noGrp="1"/>
          </p:cNvGraphicFramePr>
          <p:nvPr/>
        </p:nvGraphicFramePr>
        <p:xfrm>
          <a:off x="1143000" y="2743200"/>
          <a:ext cx="7162800" cy="3723641"/>
        </p:xfrm>
        <a:graphic>
          <a:graphicData uri="http://schemas.openxmlformats.org/drawingml/2006/table">
            <a:tbl>
              <a:tblPr/>
              <a:tblGrid>
                <a:gridCol w="3048000"/>
                <a:gridCol w="1498600"/>
                <a:gridCol w="2616200"/>
              </a:tblGrid>
              <a:tr h="6175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en-US" sz="2000" b="0" i="0" u="none" strike="noStrike" cap="none" normalizeH="0" baseline="0" smtClean="0">
                          <a:ln>
                            <a:noFill/>
                          </a:ln>
                          <a:solidFill>
                            <a:schemeClr val="tx1"/>
                          </a:solidFill>
                          <a:effectLst/>
                          <a:latin typeface="Arial" charset="0"/>
                          <a:cs typeface="Arial" charset="0"/>
                        </a:rPr>
                        <a:t>[MAXQUEUE-1]</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41751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0801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items[3]</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Front=Rear=</a:t>
                      </a:r>
                      <a:r>
                        <a:rPr kumimoji="0" lang="en-US" sz="2600" b="0" i="0" u="none" strike="noStrike" cap="none" normalizeH="0" baseline="0" smtClean="0">
                          <a:ln>
                            <a:noFill/>
                          </a:ln>
                          <a:solidFill>
                            <a:srgbClr val="FF0000"/>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3889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rgbClr val="DDDDDD"/>
                          </a:solidFill>
                          <a:effectLst/>
                          <a:latin typeface="Arial" charset="0"/>
                          <a:cs typeface="Arial" charset="0"/>
                        </a:rPr>
                        <a:t>C</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5561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rgbClr val="DDDDDD"/>
                          </a:solidFill>
                          <a:effectLst/>
                          <a:latin typeface="Arial" charset="0"/>
                          <a:cs typeface="Arial" charset="0"/>
                        </a:rPr>
                        <a:t>B</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rgbClr val="DDDDDD"/>
                          </a:solidFill>
                          <a:effectLst/>
                          <a:latin typeface="Arial" charset="0"/>
                          <a:cs typeface="Arial" charset="0"/>
                        </a:rPr>
                        <a:t>A</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tr-TR" sz="3500"/>
              <a:t>char remove(&amp;Queue)</a:t>
            </a:r>
            <a:endParaRPr lang="en-US" sz="3500"/>
          </a:p>
        </p:txBody>
      </p:sp>
      <p:sp>
        <p:nvSpPr>
          <p:cNvPr id="112643" name="Rectangle 3"/>
          <p:cNvSpPr>
            <a:spLocks noGrp="1" noChangeArrowheads="1"/>
          </p:cNvSpPr>
          <p:nvPr>
            <p:ph idx="1"/>
          </p:nvPr>
        </p:nvSpPr>
        <p:spPr/>
        <p:txBody>
          <a:bodyPr/>
          <a:lstStyle/>
          <a:p>
            <a:r>
              <a:rPr lang="en-US" sz="2600" b="1" i="1"/>
              <a:t>Remove </a:t>
            </a:r>
            <a:r>
              <a:rPr lang="tr-TR" sz="2600" b="1"/>
              <a:t>one more</a:t>
            </a:r>
            <a:r>
              <a:rPr lang="en-US" sz="2600" b="1"/>
              <a:t> item from the front of the queue.</a:t>
            </a:r>
          </a:p>
          <a:p>
            <a:endParaRPr lang="en-US" sz="2600" b="1"/>
          </a:p>
        </p:txBody>
      </p:sp>
      <p:graphicFrame>
        <p:nvGraphicFramePr>
          <p:cNvPr id="112702" name="Group 62"/>
          <p:cNvGraphicFramePr>
            <a:graphicFrameLocks noGrp="1"/>
          </p:cNvGraphicFramePr>
          <p:nvPr/>
        </p:nvGraphicFramePr>
        <p:xfrm>
          <a:off x="1143000" y="2743200"/>
          <a:ext cx="7162800" cy="3723641"/>
        </p:xfrm>
        <a:graphic>
          <a:graphicData uri="http://schemas.openxmlformats.org/drawingml/2006/table">
            <a:tbl>
              <a:tblPr/>
              <a:tblGrid>
                <a:gridCol w="3048000"/>
                <a:gridCol w="1498600"/>
                <a:gridCol w="2616200"/>
              </a:tblGrid>
              <a:tr h="6175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en-US" sz="2000" b="0" i="0" u="none" strike="noStrike" cap="none" normalizeH="0" baseline="0" smtClean="0">
                          <a:ln>
                            <a:noFill/>
                          </a:ln>
                          <a:solidFill>
                            <a:schemeClr val="tx1"/>
                          </a:solidFill>
                          <a:effectLst/>
                          <a:latin typeface="Arial" charset="0"/>
                          <a:cs typeface="Arial" charset="0"/>
                        </a:rPr>
                        <a:t>[MAXQUEUE-1]</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41751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tr-TR" sz="2600" b="0" i="0" u="none" strike="noStrike" cap="none" normalizeH="0" baseline="0" smtClean="0">
                          <a:ln>
                            <a:noFill/>
                          </a:ln>
                          <a:solidFill>
                            <a:schemeClr val="tx1"/>
                          </a:solidFill>
                          <a:effectLst/>
                          <a:latin typeface="Arial" charset="0"/>
                          <a:cs typeface="Arial" charset="0"/>
                        </a:rPr>
                        <a:t>4</a:t>
                      </a: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600" b="0" i="0" u="none" strike="noStrike" cap="none" normalizeH="0" baseline="0" smtClean="0">
                          <a:ln>
                            <a:noFill/>
                          </a:ln>
                          <a:solidFill>
                            <a:schemeClr val="tx1"/>
                          </a:solidFill>
                          <a:effectLst/>
                          <a:latin typeface="Arial" charset="0"/>
                          <a:cs typeface="Arial" charset="0"/>
                        </a:rPr>
                        <a:t>Front=</a:t>
                      </a:r>
                      <a:r>
                        <a:rPr kumimoji="0" lang="tr-TR" sz="2600" b="0" i="0" u="none" strike="noStrike" cap="none" normalizeH="0" baseline="0" smtClean="0">
                          <a:ln>
                            <a:noFill/>
                          </a:ln>
                          <a:solidFill>
                            <a:srgbClr val="CC0000"/>
                          </a:solidFill>
                          <a:effectLst/>
                          <a:latin typeface="Arial" charset="0"/>
                          <a:cs typeface="Arial" charset="0"/>
                        </a:rPr>
                        <a:t>4</a:t>
                      </a:r>
                      <a:endParaRPr kumimoji="0" lang="en-US" sz="2600" b="0" i="0" u="none" strike="noStrike" cap="none" normalizeH="0" baseline="0" smtClean="0">
                        <a:ln>
                          <a:noFill/>
                        </a:ln>
                        <a:solidFill>
                          <a:srgbClr val="CC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0801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items[3]</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rgbClr val="DDDDDD"/>
                          </a:solidFill>
                          <a:effectLst/>
                          <a:latin typeface="Arial" charset="0"/>
                          <a:cs typeface="Arial" charset="0"/>
                        </a:rPr>
                        <a:t>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Rear=3</a:t>
                      </a: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3889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rgbClr val="DDDDDD"/>
                          </a:solidFill>
                          <a:effectLst/>
                          <a:latin typeface="Arial" charset="0"/>
                          <a:cs typeface="Arial" charset="0"/>
                        </a:rPr>
                        <a:t>C</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5561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rgbClr val="DDDDDD"/>
                          </a:solidFill>
                          <a:effectLst/>
                          <a:latin typeface="Arial" charset="0"/>
                          <a:cs typeface="Arial" charset="0"/>
                        </a:rPr>
                        <a:t>B</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rgbClr val="DDDDDD"/>
                          </a:solidFill>
                          <a:effectLst/>
                          <a:latin typeface="Arial" charset="0"/>
                          <a:cs typeface="Arial" charset="0"/>
                        </a:rPr>
                        <a:t>A</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228600" y="0"/>
            <a:ext cx="8229600" cy="1219200"/>
          </a:xfrm>
        </p:spPr>
        <p:txBody>
          <a:bodyPr/>
          <a:lstStyle/>
          <a:p>
            <a:r>
              <a:rPr lang="en-US" b="0" i="1" dirty="0"/>
              <a:t>Remove </a:t>
            </a:r>
            <a:r>
              <a:rPr lang="en-US" b="0" dirty="0"/>
              <a:t>Operation</a:t>
            </a:r>
            <a:endParaRPr lang="en-US" dirty="0"/>
          </a:p>
        </p:txBody>
      </p:sp>
      <p:sp>
        <p:nvSpPr>
          <p:cNvPr id="34819" name="Rectangle 3"/>
          <p:cNvSpPr>
            <a:spLocks noGrp="1" noChangeArrowheads="1"/>
          </p:cNvSpPr>
          <p:nvPr>
            <p:ph idx="1"/>
          </p:nvPr>
        </p:nvSpPr>
        <p:spPr>
          <a:xfrm>
            <a:off x="457200" y="1447800"/>
            <a:ext cx="8229600" cy="4953000"/>
          </a:xfrm>
          <a:solidFill>
            <a:srgbClr val="99CCFF"/>
          </a:solidFill>
        </p:spPr>
        <p:txBody>
          <a:bodyPr>
            <a:normAutofit lnSpcReduction="10000"/>
          </a:bodyPr>
          <a:lstStyle/>
          <a:p>
            <a:pPr lvl="1">
              <a:lnSpc>
                <a:spcPct val="80000"/>
              </a:lnSpc>
              <a:buFont typeface="Wingdings" pitchFamily="2" charset="2"/>
              <a:buNone/>
            </a:pPr>
            <a:r>
              <a:rPr lang="tr-TR" sz="2200"/>
              <a:t>char</a:t>
            </a:r>
            <a:r>
              <a:rPr lang="en-US" sz="2200"/>
              <a:t> remove(struct queue *qptr)</a:t>
            </a:r>
          </a:p>
          <a:p>
            <a:pPr lvl="1">
              <a:lnSpc>
                <a:spcPct val="80000"/>
              </a:lnSpc>
              <a:buFont typeface="Wingdings" pitchFamily="2" charset="2"/>
              <a:buNone/>
            </a:pPr>
            <a:r>
              <a:rPr lang="en-US" sz="2200"/>
              <a:t>{ </a:t>
            </a:r>
          </a:p>
          <a:p>
            <a:pPr lvl="1">
              <a:lnSpc>
                <a:spcPct val="80000"/>
              </a:lnSpc>
              <a:buFont typeface="Wingdings" pitchFamily="2" charset="2"/>
              <a:buNone/>
            </a:pPr>
            <a:r>
              <a:rPr lang="tr-TR" sz="2200"/>
              <a:t>char</a:t>
            </a:r>
            <a:r>
              <a:rPr lang="en-US" sz="2200"/>
              <a:t> p;</a:t>
            </a:r>
          </a:p>
          <a:p>
            <a:pPr lvl="1">
              <a:lnSpc>
                <a:spcPct val="80000"/>
              </a:lnSpc>
              <a:buFont typeface="Wingdings" pitchFamily="2" charset="2"/>
              <a:buNone/>
            </a:pPr>
            <a:r>
              <a:rPr lang="en-US" sz="2200"/>
              <a:t>if(qptr-&gt;front &gt; qptr-&gt;rear){</a:t>
            </a:r>
          </a:p>
          <a:p>
            <a:pPr lvl="1">
              <a:lnSpc>
                <a:spcPct val="80000"/>
              </a:lnSpc>
              <a:buFont typeface="Wingdings" pitchFamily="2" charset="2"/>
              <a:buNone/>
            </a:pPr>
            <a:r>
              <a:rPr lang="en-US" sz="2200"/>
              <a:t>printf("Queue is empty");</a:t>
            </a:r>
          </a:p>
          <a:p>
            <a:pPr lvl="1">
              <a:lnSpc>
                <a:spcPct val="80000"/>
              </a:lnSpc>
              <a:buFont typeface="Wingdings" pitchFamily="2" charset="2"/>
              <a:buNone/>
            </a:pPr>
            <a:r>
              <a:rPr lang="en-US" sz="2200"/>
              <a:t>exit(1);</a:t>
            </a:r>
          </a:p>
          <a:p>
            <a:pPr lvl="1">
              <a:lnSpc>
                <a:spcPct val="80000"/>
              </a:lnSpc>
              <a:buFont typeface="Wingdings" pitchFamily="2" charset="2"/>
              <a:buNone/>
            </a:pPr>
            <a:r>
              <a:rPr lang="en-US" sz="2200"/>
              <a:t>}</a:t>
            </a:r>
          </a:p>
          <a:p>
            <a:pPr lvl="1">
              <a:lnSpc>
                <a:spcPct val="80000"/>
              </a:lnSpc>
              <a:buFont typeface="Wingdings" pitchFamily="2" charset="2"/>
              <a:buNone/>
            </a:pPr>
            <a:r>
              <a:rPr lang="en-US" sz="2200"/>
              <a:t>else</a:t>
            </a:r>
          </a:p>
          <a:p>
            <a:pPr lvl="1">
              <a:lnSpc>
                <a:spcPct val="80000"/>
              </a:lnSpc>
              <a:buFont typeface="Wingdings" pitchFamily="2" charset="2"/>
              <a:buNone/>
            </a:pPr>
            <a:r>
              <a:rPr lang="en-US" sz="2200"/>
              <a:t>{p=qptr-&gt;items[qptr-&gt;front];</a:t>
            </a:r>
          </a:p>
          <a:p>
            <a:pPr lvl="1">
              <a:lnSpc>
                <a:spcPct val="80000"/>
              </a:lnSpc>
              <a:buFont typeface="Wingdings" pitchFamily="2" charset="2"/>
              <a:buNone/>
            </a:pPr>
            <a:r>
              <a:rPr lang="en-US" sz="2200"/>
              <a:t>qptr-&gt;front++;</a:t>
            </a:r>
          </a:p>
          <a:p>
            <a:pPr lvl="1">
              <a:lnSpc>
                <a:spcPct val="80000"/>
              </a:lnSpc>
              <a:buFont typeface="Wingdings" pitchFamily="2" charset="2"/>
              <a:buNone/>
            </a:pPr>
            <a:r>
              <a:rPr lang="en-US" sz="2200"/>
              <a:t>return p;</a:t>
            </a:r>
          </a:p>
          <a:p>
            <a:pPr lvl="1">
              <a:lnSpc>
                <a:spcPct val="80000"/>
              </a:lnSpc>
              <a:buFont typeface="Wingdings" pitchFamily="2" charset="2"/>
              <a:buNone/>
            </a:pPr>
            <a:r>
              <a:rPr lang="en-US" sz="2200"/>
              <a:t>}</a:t>
            </a:r>
          </a:p>
          <a:p>
            <a:pPr>
              <a:lnSpc>
                <a:spcPct val="80000"/>
              </a:lnSpc>
              <a:buFont typeface="Wingdings" pitchFamily="2" charset="2"/>
              <a:buNone/>
            </a:pPr>
            <a:r>
              <a:rPr lang="en-US" sz="2600"/>
              <a:t>	}</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28600"/>
            <a:ext cx="8229600" cy="838200"/>
          </a:xfrm>
        </p:spPr>
        <p:txBody>
          <a:bodyPr>
            <a:normAutofit/>
          </a:bodyPr>
          <a:lstStyle/>
          <a:p>
            <a:r>
              <a:rPr lang="en-US" b="0" dirty="0"/>
              <a:t>INSERT / REMOVE ITEMS</a:t>
            </a:r>
          </a:p>
        </p:txBody>
      </p:sp>
      <p:sp>
        <p:nvSpPr>
          <p:cNvPr id="11267" name="Rectangle 3"/>
          <p:cNvSpPr>
            <a:spLocks noGrp="1" noChangeArrowheads="1"/>
          </p:cNvSpPr>
          <p:nvPr>
            <p:ph idx="1"/>
          </p:nvPr>
        </p:nvSpPr>
        <p:spPr>
          <a:xfrm>
            <a:off x="457200" y="1295400"/>
            <a:ext cx="8229600" cy="4525963"/>
          </a:xfrm>
        </p:spPr>
        <p:txBody>
          <a:bodyPr/>
          <a:lstStyle/>
          <a:p>
            <a:r>
              <a:rPr lang="tr-TR" b="1" i="1"/>
              <a:t>Assume that</a:t>
            </a:r>
            <a:r>
              <a:rPr lang="en-US" b="1"/>
              <a:t> the</a:t>
            </a:r>
            <a:r>
              <a:rPr lang="en-US" b="1" i="1"/>
              <a:t> rear</a:t>
            </a:r>
            <a:r>
              <a:rPr lang="en-US" b="1"/>
              <a:t>= MAXQUEUE-1</a:t>
            </a:r>
            <a:endParaRPr lang="en-US"/>
          </a:p>
          <a:p>
            <a:pPr>
              <a:buFont typeface="Wingdings" pitchFamily="2" charset="2"/>
              <a:buNone/>
            </a:pPr>
            <a:endParaRPr lang="en-US"/>
          </a:p>
        </p:txBody>
      </p:sp>
      <p:sp>
        <p:nvSpPr>
          <p:cNvPr id="11269" name="Rectangle 5"/>
          <p:cNvSpPr>
            <a:spLocks noChangeArrowheads="1"/>
          </p:cNvSpPr>
          <p:nvPr/>
        </p:nvSpPr>
        <p:spPr bwMode="auto">
          <a:xfrm>
            <a:off x="838200" y="5181600"/>
            <a:ext cx="7924800" cy="1373188"/>
          </a:xfrm>
          <a:prstGeom prst="rect">
            <a:avLst/>
          </a:prstGeom>
          <a:noFill/>
          <a:ln w="9525">
            <a:noFill/>
            <a:miter lim="800000"/>
            <a:headEnd/>
            <a:tailEnd/>
          </a:ln>
          <a:effectLst/>
        </p:spPr>
        <p:txBody>
          <a:bodyPr>
            <a:spAutoFit/>
          </a:bodyPr>
          <a:lstStyle/>
          <a:p>
            <a:pPr>
              <a:buFontTx/>
              <a:buChar char="•"/>
            </a:pPr>
            <a:r>
              <a:rPr lang="en-US" sz="2800" b="1"/>
              <a:t>What happens if we want to insert a new item into the queue?</a:t>
            </a:r>
          </a:p>
          <a:p>
            <a:endParaRPr lang="en-US" sz="2800" b="1"/>
          </a:p>
        </p:txBody>
      </p:sp>
      <p:graphicFrame>
        <p:nvGraphicFramePr>
          <p:cNvPr id="11450" name="Group 186"/>
          <p:cNvGraphicFramePr>
            <a:graphicFrameLocks noGrp="1"/>
          </p:cNvGraphicFramePr>
          <p:nvPr/>
        </p:nvGraphicFramePr>
        <p:xfrm>
          <a:off x="1600200" y="1905000"/>
          <a:ext cx="6096000" cy="3007996"/>
        </p:xfrm>
        <a:graphic>
          <a:graphicData uri="http://schemas.openxmlformats.org/drawingml/2006/table">
            <a:tbl>
              <a:tblPr/>
              <a:tblGrid>
                <a:gridCol w="2519363"/>
                <a:gridCol w="1189037"/>
                <a:gridCol w="2387600"/>
              </a:tblGrid>
              <a:tr h="4794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items[MAXQUEUE-1]</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X</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rear=MAXQUEUE-1</a:t>
                      </a: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28098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5878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572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items[3]</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front=3</a:t>
                      </a: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37306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rgbClr val="DDDDDD"/>
                          </a:solidFill>
                          <a:effectLst/>
                          <a:latin typeface="Arial" charset="0"/>
                          <a:cs typeface="Arial" charset="0"/>
                        </a:rPr>
                        <a:t>C</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37147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rgbClr val="DDDDDD"/>
                          </a:solidFill>
                          <a:effectLst/>
                          <a:latin typeface="Arial" charset="0"/>
                          <a:cs typeface="Arial" charset="0"/>
                        </a:rPr>
                        <a:t>B</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rgbClr val="DDDDDD"/>
                          </a:solidFill>
                          <a:effectLst/>
                          <a:latin typeface="Arial" charset="0"/>
                          <a:cs typeface="Arial" charset="0"/>
                        </a:rPr>
                        <a:t>A</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b="0"/>
              <a:t>INSERT / REMOVE ITEMS</a:t>
            </a:r>
          </a:p>
        </p:txBody>
      </p:sp>
      <p:sp>
        <p:nvSpPr>
          <p:cNvPr id="12291" name="Rectangle 3"/>
          <p:cNvSpPr>
            <a:spLocks noGrp="1" noChangeArrowheads="1"/>
          </p:cNvSpPr>
          <p:nvPr>
            <p:ph idx="1"/>
          </p:nvPr>
        </p:nvSpPr>
        <p:spPr/>
        <p:txBody>
          <a:bodyPr/>
          <a:lstStyle/>
          <a:p>
            <a:r>
              <a:rPr lang="en-US" b="1"/>
              <a:t>What happens if we want to insert a new item F into the queue?</a:t>
            </a:r>
          </a:p>
          <a:p>
            <a:r>
              <a:rPr lang="en-US" b="1"/>
              <a:t>Although there is some empty space, the queue is full. </a:t>
            </a:r>
          </a:p>
          <a:p>
            <a:r>
              <a:rPr lang="en-US" b="1"/>
              <a:t>One of the methods to overcome this problem is to shift all the items to occupy the location of deleted item.</a:t>
            </a:r>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24" name="Rectangle 112"/>
          <p:cNvSpPr>
            <a:spLocks noGrp="1" noChangeArrowheads="1"/>
          </p:cNvSpPr>
          <p:nvPr>
            <p:ph type="title"/>
          </p:nvPr>
        </p:nvSpPr>
        <p:spPr>
          <a:xfrm>
            <a:off x="457200" y="228600"/>
            <a:ext cx="8229600" cy="838200"/>
          </a:xfrm>
        </p:spPr>
        <p:txBody>
          <a:bodyPr>
            <a:normAutofit/>
          </a:bodyPr>
          <a:lstStyle/>
          <a:p>
            <a:r>
              <a:rPr lang="en-US" b="0" dirty="0"/>
              <a:t>REMOVE ITEM</a:t>
            </a:r>
          </a:p>
        </p:txBody>
      </p:sp>
      <p:graphicFrame>
        <p:nvGraphicFramePr>
          <p:cNvPr id="13440" name="Group 128"/>
          <p:cNvGraphicFramePr>
            <a:graphicFrameLocks noGrp="1"/>
          </p:cNvGraphicFramePr>
          <p:nvPr>
            <p:ph sz="half" idx="1"/>
          </p:nvPr>
        </p:nvGraphicFramePr>
        <p:xfrm>
          <a:off x="457200" y="1719263"/>
          <a:ext cx="4038600" cy="4403728"/>
        </p:xfrm>
        <a:graphic>
          <a:graphicData uri="http://schemas.openxmlformats.org/drawingml/2006/table">
            <a:tbl>
              <a:tblPr/>
              <a:tblGrid>
                <a:gridCol w="2157413"/>
                <a:gridCol w="736600"/>
                <a:gridCol w="1144587"/>
              </a:tblGrid>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0" i="0" u="none" strike="noStrike" cap="none" normalizeH="0" baseline="0" smtClean="0">
                          <a:ln>
                            <a:noFill/>
                          </a:ln>
                          <a:solidFill>
                            <a:schemeClr val="tx1"/>
                          </a:solidFill>
                          <a:effectLst/>
                          <a:latin typeface="Arial" charset="0"/>
                          <a:cs typeface="Arial" charset="0"/>
                        </a:rPr>
                        <a:t>items[MAXQUEUE-1]</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6223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chemeClr val="bg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items[3]</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Rear=3</a:t>
                      </a: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C</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B</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1700" b="0" i="0" u="none" strike="noStrike" cap="none" normalizeH="0" baseline="0" smtClean="0">
                          <a:ln>
                            <a:noFill/>
                          </a:ln>
                          <a:solidFill>
                            <a:schemeClr val="tx1"/>
                          </a:solidFill>
                          <a:effectLst/>
                          <a:latin typeface="Arial" charset="0"/>
                          <a:cs typeface="Arial" charset="0"/>
                        </a:rPr>
                        <a:t>Front=1</a:t>
                      </a: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rgbClr val="DDDDDD"/>
                          </a:solidFill>
                          <a:effectLst/>
                          <a:latin typeface="Arial" charset="0"/>
                          <a:cs typeface="Arial" charset="0"/>
                        </a:rPr>
                        <a:t>A</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57200" y="304800"/>
            <a:ext cx="8229600" cy="838200"/>
          </a:xfrm>
        </p:spPr>
        <p:txBody>
          <a:bodyPr>
            <a:normAutofit/>
          </a:bodyPr>
          <a:lstStyle/>
          <a:p>
            <a:r>
              <a:rPr lang="en-US" b="0" dirty="0"/>
              <a:t>REMOVE ITEM</a:t>
            </a:r>
          </a:p>
        </p:txBody>
      </p:sp>
      <p:graphicFrame>
        <p:nvGraphicFramePr>
          <p:cNvPr id="92269" name="Group 109"/>
          <p:cNvGraphicFramePr>
            <a:graphicFrameLocks noGrp="1"/>
          </p:cNvGraphicFramePr>
          <p:nvPr>
            <p:ph sz="half" idx="1"/>
          </p:nvPr>
        </p:nvGraphicFramePr>
        <p:xfrm>
          <a:off x="457200" y="1719263"/>
          <a:ext cx="4038600" cy="4403728"/>
        </p:xfrm>
        <a:graphic>
          <a:graphicData uri="http://schemas.openxmlformats.org/drawingml/2006/table">
            <a:tbl>
              <a:tblPr/>
              <a:tblGrid>
                <a:gridCol w="2157413"/>
                <a:gridCol w="736600"/>
                <a:gridCol w="1144587"/>
              </a:tblGrid>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0" i="0" u="none" strike="noStrike" cap="none" normalizeH="0" baseline="0" dirty="0" smtClean="0">
                          <a:ln>
                            <a:noFill/>
                          </a:ln>
                          <a:solidFill>
                            <a:schemeClr val="tx1"/>
                          </a:solidFill>
                          <a:effectLst/>
                          <a:latin typeface="Arial" charset="0"/>
                          <a:cs typeface="Arial" charset="0"/>
                        </a:rPr>
                        <a:t>items[MAXQUEUE-1]</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6223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chemeClr val="bg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items[3]</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Rear=3</a:t>
                      </a: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C</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B</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1700" b="0" i="0" u="none" strike="noStrike" cap="none" normalizeH="0" baseline="0" smtClean="0">
                          <a:ln>
                            <a:noFill/>
                          </a:ln>
                          <a:solidFill>
                            <a:schemeClr val="tx1"/>
                          </a:solidFill>
                          <a:effectLst/>
                          <a:latin typeface="Arial" charset="0"/>
                          <a:cs typeface="Arial" charset="0"/>
                        </a:rPr>
                        <a:t>Front=1</a:t>
                      </a: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dirty="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1700" b="0" i="0" u="none" strike="noStrike" cap="none" normalizeH="0" baseline="0" smtClean="0">
                          <a:ln>
                            <a:noFill/>
                          </a:ln>
                          <a:solidFill>
                            <a:schemeClr val="tx1"/>
                          </a:solidFill>
                          <a:effectLst/>
                          <a:latin typeface="Arial" charset="0"/>
                          <a:cs typeface="Arial" charset="0"/>
                        </a:rPr>
                        <a:t>B</a:t>
                      </a: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457200" y="304800"/>
            <a:ext cx="8229600" cy="990600"/>
          </a:xfrm>
        </p:spPr>
        <p:txBody>
          <a:bodyPr>
            <a:normAutofit/>
          </a:bodyPr>
          <a:lstStyle/>
          <a:p>
            <a:r>
              <a:rPr lang="en-US" b="0" dirty="0"/>
              <a:t>REMOVE ITEM</a:t>
            </a:r>
          </a:p>
        </p:txBody>
      </p:sp>
      <p:graphicFrame>
        <p:nvGraphicFramePr>
          <p:cNvPr id="94265" name="Group 57"/>
          <p:cNvGraphicFramePr>
            <a:graphicFrameLocks noGrp="1"/>
          </p:cNvGraphicFramePr>
          <p:nvPr>
            <p:ph sz="half" idx="1"/>
          </p:nvPr>
        </p:nvGraphicFramePr>
        <p:xfrm>
          <a:off x="457200" y="1719263"/>
          <a:ext cx="4038600" cy="4403728"/>
        </p:xfrm>
        <a:graphic>
          <a:graphicData uri="http://schemas.openxmlformats.org/drawingml/2006/table">
            <a:tbl>
              <a:tblPr/>
              <a:tblGrid>
                <a:gridCol w="2157413"/>
                <a:gridCol w="736600"/>
                <a:gridCol w="1144587"/>
              </a:tblGrid>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0" i="0" u="none" strike="noStrike" cap="none" normalizeH="0" baseline="0" smtClean="0">
                          <a:ln>
                            <a:noFill/>
                          </a:ln>
                          <a:solidFill>
                            <a:schemeClr val="tx1"/>
                          </a:solidFill>
                          <a:effectLst/>
                          <a:latin typeface="Arial" charset="0"/>
                          <a:cs typeface="Arial" charset="0"/>
                        </a:rPr>
                        <a:t>items[MAXQUEUE-1]</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6223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chemeClr val="bg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items[3]</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Rear=3</a:t>
                      </a: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C</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1700" b="0" i="0" u="none" strike="noStrike" cap="none" normalizeH="0" baseline="0" smtClean="0">
                          <a:ln>
                            <a:noFill/>
                          </a:ln>
                          <a:solidFill>
                            <a:schemeClr val="tx1"/>
                          </a:solidFill>
                          <a:effectLst/>
                          <a:latin typeface="Arial" charset="0"/>
                          <a:cs typeface="Arial" charset="0"/>
                        </a:rPr>
                        <a:t>C</a:t>
                      </a: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1700" b="0" i="0" u="none" strike="noStrike" cap="none" normalizeH="0" baseline="0" smtClean="0">
                          <a:ln>
                            <a:noFill/>
                          </a:ln>
                          <a:solidFill>
                            <a:schemeClr val="tx1"/>
                          </a:solidFill>
                          <a:effectLst/>
                          <a:latin typeface="Arial" charset="0"/>
                          <a:cs typeface="Arial" charset="0"/>
                        </a:rPr>
                        <a:t>B</a:t>
                      </a: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57200" y="381000"/>
            <a:ext cx="8229600" cy="990600"/>
          </a:xfrm>
        </p:spPr>
        <p:txBody>
          <a:bodyPr>
            <a:normAutofit/>
          </a:bodyPr>
          <a:lstStyle/>
          <a:p>
            <a:r>
              <a:rPr lang="en-US" b="0" dirty="0"/>
              <a:t>REMOVE ITEM</a:t>
            </a:r>
          </a:p>
        </p:txBody>
      </p:sp>
      <p:graphicFrame>
        <p:nvGraphicFramePr>
          <p:cNvPr id="96313" name="Group 57"/>
          <p:cNvGraphicFramePr>
            <a:graphicFrameLocks noGrp="1"/>
          </p:cNvGraphicFramePr>
          <p:nvPr>
            <p:ph sz="half" idx="1"/>
          </p:nvPr>
        </p:nvGraphicFramePr>
        <p:xfrm>
          <a:off x="457200" y="1719263"/>
          <a:ext cx="4038600" cy="4403728"/>
        </p:xfrm>
        <a:graphic>
          <a:graphicData uri="http://schemas.openxmlformats.org/drawingml/2006/table">
            <a:tbl>
              <a:tblPr/>
              <a:tblGrid>
                <a:gridCol w="2157413"/>
                <a:gridCol w="736600"/>
                <a:gridCol w="1144587"/>
              </a:tblGrid>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0" i="0" u="none" strike="noStrike" cap="none" normalizeH="0" baseline="0" dirty="0" smtClean="0">
                          <a:ln>
                            <a:noFill/>
                          </a:ln>
                          <a:solidFill>
                            <a:schemeClr val="tx1"/>
                          </a:solidFill>
                          <a:effectLst/>
                          <a:latin typeface="Arial" charset="0"/>
                          <a:cs typeface="Arial" charset="0"/>
                        </a:rPr>
                        <a:t>items[MAXQUEUE-1]</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6223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chemeClr val="bg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items[3]</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Rear=3</a:t>
                      </a: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1700" b="0" i="0" u="none" strike="noStrike" cap="none" normalizeH="0" baseline="0" smtClean="0">
                          <a:ln>
                            <a:noFill/>
                          </a:ln>
                          <a:solidFill>
                            <a:schemeClr val="tx1"/>
                          </a:solidFill>
                          <a:effectLst/>
                          <a:latin typeface="Arial" charset="0"/>
                          <a:cs typeface="Arial" charset="0"/>
                        </a:rPr>
                        <a:t>D</a:t>
                      </a: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1700" b="0" i="0" u="none" strike="noStrike" cap="none" normalizeH="0" baseline="0" smtClean="0">
                          <a:ln>
                            <a:noFill/>
                          </a:ln>
                          <a:solidFill>
                            <a:schemeClr val="tx1"/>
                          </a:solidFill>
                          <a:effectLst/>
                          <a:latin typeface="Arial" charset="0"/>
                          <a:cs typeface="Arial" charset="0"/>
                        </a:rPr>
                        <a:t>C</a:t>
                      </a: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dirty="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1700" b="0" i="0" u="none" strike="noStrike" cap="none" normalizeH="0" baseline="0" smtClean="0">
                          <a:ln>
                            <a:noFill/>
                          </a:ln>
                          <a:solidFill>
                            <a:schemeClr val="tx1"/>
                          </a:solidFill>
                          <a:effectLst/>
                          <a:latin typeface="Arial" charset="0"/>
                          <a:cs typeface="Arial" charset="0"/>
                        </a:rPr>
                        <a:t>B</a:t>
                      </a: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57200" y="457200"/>
            <a:ext cx="8229600" cy="990600"/>
          </a:xfrm>
        </p:spPr>
        <p:txBody>
          <a:bodyPr>
            <a:normAutofit/>
          </a:bodyPr>
          <a:lstStyle/>
          <a:p>
            <a:r>
              <a:rPr lang="en-US" b="0" dirty="0"/>
              <a:t>REMOVE ITEM</a:t>
            </a:r>
          </a:p>
        </p:txBody>
      </p:sp>
      <p:graphicFrame>
        <p:nvGraphicFramePr>
          <p:cNvPr id="98364" name="Group 60"/>
          <p:cNvGraphicFramePr>
            <a:graphicFrameLocks noGrp="1"/>
          </p:cNvGraphicFramePr>
          <p:nvPr>
            <p:ph sz="half" idx="1"/>
          </p:nvPr>
        </p:nvGraphicFramePr>
        <p:xfrm>
          <a:off x="457200" y="1719263"/>
          <a:ext cx="4038600" cy="4403728"/>
        </p:xfrm>
        <a:graphic>
          <a:graphicData uri="http://schemas.openxmlformats.org/drawingml/2006/table">
            <a:tbl>
              <a:tblPr/>
              <a:tblGrid>
                <a:gridCol w="2157413"/>
                <a:gridCol w="736600"/>
                <a:gridCol w="1144587"/>
              </a:tblGrid>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0" i="0" u="none" strike="noStrike" cap="none" normalizeH="0" baseline="0" smtClean="0">
                          <a:ln>
                            <a:noFill/>
                          </a:ln>
                          <a:solidFill>
                            <a:schemeClr val="tx1"/>
                          </a:solidFill>
                          <a:effectLst/>
                          <a:latin typeface="Arial" charset="0"/>
                          <a:cs typeface="Arial" charset="0"/>
                        </a:rPr>
                        <a:t>items[MAXQUEUE-1]</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6223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chemeClr val="bg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items[3]</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rgbClr val="DDDDDD"/>
                          </a:solidFill>
                          <a:effectLst/>
                          <a:latin typeface="Arial" charset="0"/>
                          <a:cs typeface="Arial" charset="0"/>
                        </a:rPr>
                        <a:t>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1700" b="0" i="0" u="none" strike="noStrike" cap="none" normalizeH="0" baseline="0" smtClean="0">
                          <a:ln>
                            <a:noFill/>
                          </a:ln>
                          <a:solidFill>
                            <a:schemeClr val="tx1"/>
                          </a:solidFill>
                          <a:effectLst/>
                          <a:latin typeface="Arial" charset="0"/>
                          <a:cs typeface="Arial" charset="0"/>
                        </a:rPr>
                        <a:t>D</a:t>
                      </a: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Rear=</a:t>
                      </a:r>
                      <a:r>
                        <a:rPr kumimoji="0" lang="tr-TR" sz="1700" b="0" i="0" u="none" strike="noStrike" cap="none" normalizeH="0" baseline="0" smtClean="0">
                          <a:ln>
                            <a:noFill/>
                          </a:ln>
                          <a:solidFill>
                            <a:srgbClr val="FF0000"/>
                          </a:solidFill>
                          <a:effectLst/>
                          <a:latin typeface="Arial" charset="0"/>
                          <a:cs typeface="Arial" charset="0"/>
                        </a:rPr>
                        <a:t>2</a:t>
                      </a: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1700" b="0" i="0" u="none" strike="noStrike" cap="none" normalizeH="0" baseline="0" smtClean="0">
                          <a:ln>
                            <a:noFill/>
                          </a:ln>
                          <a:solidFill>
                            <a:schemeClr val="tx1"/>
                          </a:solidFill>
                          <a:effectLst/>
                          <a:latin typeface="Arial" charset="0"/>
                          <a:cs typeface="Arial" charset="0"/>
                        </a:rPr>
                        <a:t>C</a:t>
                      </a: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1700" b="0" i="0" u="none" strike="noStrike" cap="none" normalizeH="0" baseline="0" smtClean="0">
                          <a:ln>
                            <a:noFill/>
                          </a:ln>
                          <a:solidFill>
                            <a:schemeClr val="tx1"/>
                          </a:solidFill>
                          <a:effectLst/>
                          <a:latin typeface="Arial" charset="0"/>
                          <a:cs typeface="Arial" charset="0"/>
                        </a:rPr>
                        <a:t>B</a:t>
                      </a: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7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304800"/>
            <a:ext cx="8229600" cy="1143000"/>
          </a:xfrm>
        </p:spPr>
        <p:txBody>
          <a:bodyPr>
            <a:normAutofit/>
          </a:bodyPr>
          <a:lstStyle/>
          <a:p>
            <a:r>
              <a:rPr lang="en-US" dirty="0"/>
              <a:t>Modified </a:t>
            </a:r>
            <a:r>
              <a:rPr lang="en-US" i="1" dirty="0"/>
              <a:t>Remove</a:t>
            </a:r>
            <a:r>
              <a:rPr lang="en-US" dirty="0"/>
              <a:t> Operation</a:t>
            </a:r>
          </a:p>
        </p:txBody>
      </p:sp>
      <p:sp>
        <p:nvSpPr>
          <p:cNvPr id="41987" name="Rectangle 3"/>
          <p:cNvSpPr>
            <a:spLocks noGrp="1" noChangeArrowheads="1"/>
          </p:cNvSpPr>
          <p:nvPr>
            <p:ph idx="1"/>
          </p:nvPr>
        </p:nvSpPr>
        <p:spPr>
          <a:xfrm>
            <a:off x="457200" y="1676400"/>
            <a:ext cx="8229600" cy="4953000"/>
          </a:xfrm>
          <a:solidFill>
            <a:srgbClr val="99CCFF">
              <a:alpha val="70000"/>
            </a:srgbClr>
          </a:solidFill>
        </p:spPr>
        <p:txBody>
          <a:bodyPr>
            <a:normAutofit fontScale="92500" lnSpcReduction="20000"/>
          </a:bodyPr>
          <a:lstStyle/>
          <a:p>
            <a:pPr lvl="1">
              <a:lnSpc>
                <a:spcPct val="80000"/>
              </a:lnSpc>
              <a:buFont typeface="Wingdings" pitchFamily="2" charset="2"/>
              <a:buNone/>
            </a:pPr>
            <a:r>
              <a:rPr lang="tr-TR" sz="2000" b="1"/>
              <a:t>char</a:t>
            </a:r>
            <a:r>
              <a:rPr lang="en-US" sz="2000" b="1"/>
              <a:t> remove(struct queue *qptr)</a:t>
            </a:r>
          </a:p>
          <a:p>
            <a:pPr lvl="1">
              <a:lnSpc>
                <a:spcPct val="80000"/>
              </a:lnSpc>
              <a:buFont typeface="Wingdings" pitchFamily="2" charset="2"/>
              <a:buNone/>
            </a:pPr>
            <a:r>
              <a:rPr lang="en-US" sz="2000" b="1"/>
              <a:t>{ </a:t>
            </a:r>
          </a:p>
          <a:p>
            <a:pPr lvl="1">
              <a:lnSpc>
                <a:spcPct val="80000"/>
              </a:lnSpc>
              <a:buFont typeface="Wingdings" pitchFamily="2" charset="2"/>
              <a:buNone/>
            </a:pPr>
            <a:r>
              <a:rPr lang="tr-TR" sz="2000" b="1"/>
              <a:t>char p;</a:t>
            </a:r>
          </a:p>
          <a:p>
            <a:pPr lvl="1">
              <a:lnSpc>
                <a:spcPct val="80000"/>
              </a:lnSpc>
              <a:buFont typeface="Wingdings" pitchFamily="2" charset="2"/>
              <a:buNone/>
            </a:pPr>
            <a:r>
              <a:rPr lang="en-US" sz="2000" b="1"/>
              <a:t>int i;</a:t>
            </a:r>
          </a:p>
          <a:p>
            <a:pPr lvl="1">
              <a:lnSpc>
                <a:spcPct val="80000"/>
              </a:lnSpc>
              <a:buFont typeface="Wingdings" pitchFamily="2" charset="2"/>
              <a:buNone/>
            </a:pPr>
            <a:r>
              <a:rPr lang="en-US" sz="2000" b="1"/>
              <a:t>if(qptr-&gt;front &gt; qptr-&gt;rear){</a:t>
            </a:r>
          </a:p>
          <a:p>
            <a:pPr lvl="1">
              <a:lnSpc>
                <a:spcPct val="80000"/>
              </a:lnSpc>
              <a:buFont typeface="Wingdings" pitchFamily="2" charset="2"/>
              <a:buNone/>
            </a:pPr>
            <a:r>
              <a:rPr lang="en-US" sz="2000" b="1"/>
              <a:t>printf("Queue is empty");</a:t>
            </a:r>
          </a:p>
          <a:p>
            <a:pPr lvl="1">
              <a:lnSpc>
                <a:spcPct val="80000"/>
              </a:lnSpc>
              <a:buFont typeface="Wingdings" pitchFamily="2" charset="2"/>
              <a:buNone/>
            </a:pPr>
            <a:r>
              <a:rPr lang="en-US" sz="2000" b="1"/>
              <a:t>exit(1);</a:t>
            </a:r>
          </a:p>
          <a:p>
            <a:pPr lvl="1">
              <a:lnSpc>
                <a:spcPct val="80000"/>
              </a:lnSpc>
              <a:buFont typeface="Wingdings" pitchFamily="2" charset="2"/>
              <a:buNone/>
            </a:pPr>
            <a:r>
              <a:rPr lang="en-US" sz="2000" b="1"/>
              <a:t>}</a:t>
            </a:r>
          </a:p>
          <a:p>
            <a:pPr lvl="1">
              <a:lnSpc>
                <a:spcPct val="80000"/>
              </a:lnSpc>
              <a:buFont typeface="Wingdings" pitchFamily="2" charset="2"/>
              <a:buNone/>
            </a:pPr>
            <a:r>
              <a:rPr lang="en-US" sz="2000" b="1"/>
              <a:t>else</a:t>
            </a:r>
          </a:p>
          <a:p>
            <a:pPr lvl="1">
              <a:lnSpc>
                <a:spcPct val="80000"/>
              </a:lnSpc>
              <a:buFont typeface="Wingdings" pitchFamily="2" charset="2"/>
              <a:buNone/>
            </a:pPr>
            <a:r>
              <a:rPr lang="en-US" sz="2000" b="1"/>
              <a:t>{p=qptr-&gt;items[qptr-&gt;front];</a:t>
            </a:r>
          </a:p>
          <a:p>
            <a:pPr lvl="1">
              <a:lnSpc>
                <a:spcPct val="80000"/>
              </a:lnSpc>
              <a:buFont typeface="Wingdings" pitchFamily="2" charset="2"/>
              <a:buNone/>
            </a:pPr>
            <a:r>
              <a:rPr lang="en-US" sz="2000" b="1">
                <a:solidFill>
                  <a:srgbClr val="CC0000"/>
                </a:solidFill>
              </a:rPr>
              <a:t>for(i=1;i&lt;=qptr-&gt;rear;i++)</a:t>
            </a:r>
          </a:p>
          <a:p>
            <a:pPr lvl="1">
              <a:lnSpc>
                <a:spcPct val="80000"/>
              </a:lnSpc>
              <a:buFont typeface="Wingdings" pitchFamily="2" charset="2"/>
              <a:buNone/>
            </a:pPr>
            <a:r>
              <a:rPr lang="en-US" sz="2000" b="1">
                <a:solidFill>
                  <a:srgbClr val="CC0000"/>
                </a:solidFill>
              </a:rPr>
              <a:t>qptr-&gt;items[i-1]=qptr-&gt;items[i];</a:t>
            </a:r>
          </a:p>
          <a:p>
            <a:pPr lvl="1">
              <a:lnSpc>
                <a:spcPct val="80000"/>
              </a:lnSpc>
              <a:buFont typeface="Wingdings" pitchFamily="2" charset="2"/>
              <a:buNone/>
            </a:pPr>
            <a:r>
              <a:rPr lang="en-US" sz="2000" b="1"/>
              <a:t>qptr-&gt;rear--</a:t>
            </a:r>
          </a:p>
          <a:p>
            <a:pPr lvl="1">
              <a:lnSpc>
                <a:spcPct val="80000"/>
              </a:lnSpc>
              <a:buFont typeface="Wingdings" pitchFamily="2" charset="2"/>
              <a:buNone/>
            </a:pPr>
            <a:r>
              <a:rPr lang="en-US" sz="2000" b="1"/>
              <a:t>return p;</a:t>
            </a:r>
          </a:p>
          <a:p>
            <a:pPr lvl="1">
              <a:lnSpc>
                <a:spcPct val="80000"/>
              </a:lnSpc>
              <a:buFont typeface="Wingdings" pitchFamily="2" charset="2"/>
              <a:buNone/>
            </a:pPr>
            <a:r>
              <a:rPr lang="en-US" sz="2000" b="1"/>
              <a:t>}</a:t>
            </a:r>
          </a:p>
          <a:p>
            <a:pPr>
              <a:lnSpc>
                <a:spcPct val="80000"/>
              </a:lnSpc>
              <a:buFont typeface="Wingdings" pitchFamily="2" charset="2"/>
              <a:buNone/>
            </a:pPr>
            <a:r>
              <a:rPr lang="en-US" sz="2000" b="1"/>
              <a:t>	 }</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704088"/>
            <a:ext cx="8229600" cy="896112"/>
          </a:xfrm>
        </p:spPr>
        <p:txBody>
          <a:bodyPr/>
          <a:lstStyle/>
          <a:p>
            <a:r>
              <a:rPr lang="en-US" b="0" dirty="0"/>
              <a:t>INSERT / REMOVE ITEMS</a:t>
            </a:r>
          </a:p>
        </p:txBody>
      </p:sp>
      <p:sp>
        <p:nvSpPr>
          <p:cNvPr id="44035" name="Rectangle 3"/>
          <p:cNvSpPr>
            <a:spLocks noGrp="1" noChangeArrowheads="1"/>
          </p:cNvSpPr>
          <p:nvPr>
            <p:ph idx="1"/>
          </p:nvPr>
        </p:nvSpPr>
        <p:spPr/>
        <p:txBody>
          <a:bodyPr/>
          <a:lstStyle/>
          <a:p>
            <a:r>
              <a:rPr lang="en-US"/>
              <a:t>Since all the items in the queue are required to shift when an item is deleted, this method is not preferred.</a:t>
            </a:r>
          </a:p>
          <a:p>
            <a:r>
              <a:rPr lang="en-US"/>
              <a:t>The other method is </a:t>
            </a:r>
            <a:r>
              <a:rPr lang="en-US" b="1" i="1"/>
              <a:t>circular queue.</a:t>
            </a:r>
          </a:p>
          <a:p>
            <a:r>
              <a:rPr lang="en-US"/>
              <a:t>When rear = MAXQUEUE-1, the next element is entered at items[0] in case that spot is free.</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b="0" i="1"/>
              <a:t>Initialize </a:t>
            </a:r>
            <a:r>
              <a:rPr lang="en-US" b="0"/>
              <a:t>the queue.</a:t>
            </a:r>
            <a:endParaRPr lang="en-US"/>
          </a:p>
        </p:txBody>
      </p:sp>
      <p:graphicFrame>
        <p:nvGraphicFramePr>
          <p:cNvPr id="45125" name="Group 69"/>
          <p:cNvGraphicFramePr>
            <a:graphicFrameLocks noGrp="1"/>
          </p:cNvGraphicFramePr>
          <p:nvPr>
            <p:ph type="tbl" idx="1"/>
          </p:nvPr>
        </p:nvGraphicFramePr>
        <p:xfrm>
          <a:off x="457200" y="1719263"/>
          <a:ext cx="8229600" cy="4411666"/>
        </p:xfrm>
        <a:graphic>
          <a:graphicData uri="http://schemas.openxmlformats.org/drawingml/2006/table">
            <a:tbl>
              <a:tblPr/>
              <a:tblGrid>
                <a:gridCol w="3503613"/>
                <a:gridCol w="1720850"/>
                <a:gridCol w="3005137"/>
              </a:tblGrid>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en-US" sz="2000" b="0" i="0" u="none" strike="noStrike" cap="none" normalizeH="0" baseline="0" smtClean="0">
                          <a:ln>
                            <a:noFill/>
                          </a:ln>
                          <a:solidFill>
                            <a:schemeClr val="tx1"/>
                          </a:solidFill>
                          <a:effectLst/>
                          <a:latin typeface="Arial" charset="0"/>
                          <a:cs typeface="Arial" charset="0"/>
                        </a:rPr>
                        <a:t>[</a:t>
                      </a:r>
                      <a:r>
                        <a:rPr kumimoji="0" lang="tr-TR" sz="2000" b="0" i="0" u="none" strike="noStrike" cap="none" normalizeH="0" baseline="0" smtClean="0">
                          <a:ln>
                            <a:noFill/>
                          </a:ln>
                          <a:solidFill>
                            <a:schemeClr val="tx1"/>
                          </a:solidFill>
                          <a:effectLst/>
                          <a:latin typeface="Arial" charset="0"/>
                          <a:cs typeface="Arial" charset="0"/>
                        </a:rPr>
                        <a:t>6</a:t>
                      </a:r>
                      <a:r>
                        <a:rPr kumimoji="0" lang="en-US" sz="20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front=rear=</a:t>
                      </a:r>
                      <a:r>
                        <a:rPr kumimoji="0" lang="tr-TR" sz="2000" b="0" i="0" u="none" strike="noStrike" cap="none" normalizeH="0" baseline="0" smtClean="0">
                          <a:ln>
                            <a:noFill/>
                          </a:ln>
                          <a:solidFill>
                            <a:schemeClr val="tx1"/>
                          </a:solidFill>
                          <a:effectLst/>
                          <a:latin typeface="Arial" charset="0"/>
                          <a:cs typeface="Arial" charset="0"/>
                        </a:rPr>
                        <a:t>6</a:t>
                      </a: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tr-TR" sz="2600" b="0" i="0" u="none" strike="noStrike" cap="none" normalizeH="0" baseline="0" smtClean="0">
                          <a:ln>
                            <a:noFill/>
                          </a:ln>
                          <a:solidFill>
                            <a:schemeClr val="tx1"/>
                          </a:solidFill>
                          <a:effectLst/>
                          <a:latin typeface="Arial" charset="0"/>
                          <a:cs typeface="Arial" charset="0"/>
                        </a:rPr>
                        <a:t>5</a:t>
                      </a: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tr-TR" sz="2600" b="0" i="0" u="none" strike="noStrike" cap="none" normalizeH="0" baseline="0" smtClean="0">
                          <a:ln>
                            <a:noFill/>
                          </a:ln>
                          <a:solidFill>
                            <a:schemeClr val="tx1"/>
                          </a:solidFill>
                          <a:effectLst/>
                          <a:latin typeface="Arial" charset="0"/>
                          <a:cs typeface="Arial" charset="0"/>
                        </a:rPr>
                        <a:t>4</a:t>
                      </a: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items[3]</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rgbClr val="DDDDDD"/>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rgbClr val="DDDDDD"/>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rgbClr val="DDDDDD"/>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normAutofit/>
          </a:bodyPr>
          <a:lstStyle/>
          <a:p>
            <a:r>
              <a:rPr lang="en-US"/>
              <a:t>Insert items into circular queue</a:t>
            </a:r>
            <a:endParaRPr lang="en-US" b="0"/>
          </a:p>
        </p:txBody>
      </p:sp>
      <p:graphicFrame>
        <p:nvGraphicFramePr>
          <p:cNvPr id="100407" name="Group 55"/>
          <p:cNvGraphicFramePr>
            <a:graphicFrameLocks noGrp="1"/>
          </p:cNvGraphicFramePr>
          <p:nvPr>
            <p:ph type="tbl" idx="1"/>
          </p:nvPr>
        </p:nvGraphicFramePr>
        <p:xfrm>
          <a:off x="1524000" y="2789238"/>
          <a:ext cx="7010400" cy="3413760"/>
        </p:xfrm>
        <a:graphic>
          <a:graphicData uri="http://schemas.openxmlformats.org/drawingml/2006/table">
            <a:tbl>
              <a:tblPr/>
              <a:tblGrid>
                <a:gridCol w="2984500"/>
                <a:gridCol w="1465263"/>
                <a:gridCol w="2560637"/>
              </a:tblGrid>
              <a:tr h="46196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en-US" sz="2000" b="0" i="0" u="none" strike="noStrike" cap="none" normalizeH="0" baseline="0" smtClean="0">
                          <a:ln>
                            <a:noFill/>
                          </a:ln>
                          <a:solidFill>
                            <a:schemeClr val="tx1"/>
                          </a:solidFill>
                          <a:effectLst/>
                          <a:latin typeface="Arial" charset="0"/>
                          <a:cs typeface="Arial" charset="0"/>
                        </a:rPr>
                        <a:t>[</a:t>
                      </a:r>
                      <a:r>
                        <a:rPr kumimoji="0" lang="tr-TR" sz="2000" b="0" i="0" u="none" strike="noStrike" cap="none" normalizeH="0" baseline="0" smtClean="0">
                          <a:ln>
                            <a:noFill/>
                          </a:ln>
                          <a:solidFill>
                            <a:schemeClr val="tx1"/>
                          </a:solidFill>
                          <a:effectLst/>
                          <a:latin typeface="Arial" charset="0"/>
                          <a:cs typeface="Arial" charset="0"/>
                        </a:rPr>
                        <a:t>6</a:t>
                      </a:r>
                      <a:r>
                        <a:rPr kumimoji="0" lang="en-US" sz="20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front=</a:t>
                      </a:r>
                      <a:r>
                        <a:rPr kumimoji="0" lang="tr-TR" sz="2000" b="0" i="0" u="none" strike="noStrike" cap="none" normalizeH="0" baseline="0" smtClean="0">
                          <a:ln>
                            <a:noFill/>
                          </a:ln>
                          <a:solidFill>
                            <a:schemeClr val="tx1"/>
                          </a:solidFill>
                          <a:effectLst/>
                          <a:latin typeface="Arial" charset="0"/>
                          <a:cs typeface="Arial" charset="0"/>
                        </a:rPr>
                        <a:t>6</a:t>
                      </a: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46037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tr-TR" sz="2600" b="0" i="0" u="none" strike="noStrike" cap="none" normalizeH="0" baseline="0" smtClean="0">
                          <a:ln>
                            <a:noFill/>
                          </a:ln>
                          <a:solidFill>
                            <a:schemeClr val="tx1"/>
                          </a:solidFill>
                          <a:effectLst/>
                          <a:latin typeface="Arial" charset="0"/>
                          <a:cs typeface="Arial" charset="0"/>
                        </a:rPr>
                        <a:t>5</a:t>
                      </a: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6196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tr-TR" sz="2600" b="0" i="0" u="none" strike="noStrike" cap="none" normalizeH="0" baseline="0" smtClean="0">
                          <a:ln>
                            <a:noFill/>
                          </a:ln>
                          <a:solidFill>
                            <a:schemeClr val="tx1"/>
                          </a:solidFill>
                          <a:effectLst/>
                          <a:latin typeface="Arial" charset="0"/>
                          <a:cs typeface="Arial" charset="0"/>
                        </a:rPr>
                        <a:t>4</a:t>
                      </a: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6196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items[3]</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6196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rgbClr val="DDDDDD"/>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6037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rgbClr val="DDDDDD"/>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6196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600" b="0" i="0" u="none" strike="noStrike" cap="none" normalizeH="0" baseline="0" smtClean="0">
                          <a:ln>
                            <a:noFill/>
                          </a:ln>
                          <a:solidFill>
                            <a:srgbClr val="FF0000"/>
                          </a:solidFill>
                          <a:effectLst/>
                          <a:latin typeface="Arial" charset="0"/>
                          <a:cs typeface="Arial" charset="0"/>
                        </a:rPr>
                        <a:t>A</a:t>
                      </a:r>
                      <a:endParaRPr kumimoji="0" lang="en-US" sz="26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rear=</a:t>
                      </a:r>
                      <a:r>
                        <a:rPr kumimoji="0" lang="tr-TR" sz="2000" b="0" i="0" u="none" strike="noStrike" cap="none" normalizeH="0" baseline="0" smtClean="0">
                          <a:ln>
                            <a:noFill/>
                          </a:ln>
                          <a:solidFill>
                            <a:srgbClr val="FF0000"/>
                          </a:solidFill>
                          <a:effectLst/>
                          <a:latin typeface="Arial" charset="0"/>
                          <a:cs typeface="Arial" charset="0"/>
                        </a:rPr>
                        <a:t>0</a:t>
                      </a:r>
                      <a:endParaRPr kumimoji="0" lang="en-US" sz="20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
        <p:nvSpPr>
          <p:cNvPr id="100405" name="Rectangle 53"/>
          <p:cNvSpPr>
            <a:spLocks noChangeArrowheads="1"/>
          </p:cNvSpPr>
          <p:nvPr/>
        </p:nvSpPr>
        <p:spPr bwMode="auto">
          <a:xfrm>
            <a:off x="457200" y="1600200"/>
            <a:ext cx="8229600" cy="3540125"/>
          </a:xfrm>
          <a:prstGeom prst="rect">
            <a:avLst/>
          </a:prstGeom>
          <a:noFill/>
          <a:ln w="9525">
            <a:noFill/>
            <a:miter lim="800000"/>
            <a:headEnd/>
            <a:tailEnd/>
          </a:ln>
          <a:effectLst/>
        </p:spPr>
        <p:txBody>
          <a:bodyPr/>
          <a:lstStyle/>
          <a:p>
            <a:pPr marL="342900" indent="-342900">
              <a:spcBef>
                <a:spcPct val="20000"/>
              </a:spcBef>
              <a:buClr>
                <a:schemeClr val="tx2"/>
              </a:buClr>
              <a:buSzPct val="70000"/>
              <a:buFont typeface="Wingdings" pitchFamily="2" charset="2"/>
              <a:buChar char="l"/>
            </a:pPr>
            <a:r>
              <a:rPr lang="en-US" sz="3000" b="1" i="1"/>
              <a:t>Insert </a:t>
            </a:r>
            <a:r>
              <a:rPr lang="en-US" sz="3000" b="1"/>
              <a:t>A,B,C to the rear of the queue.</a:t>
            </a:r>
          </a:p>
          <a:p>
            <a:pPr marL="342900" indent="-342900">
              <a:spcBef>
                <a:spcPct val="20000"/>
              </a:spcBef>
              <a:buClr>
                <a:schemeClr val="tx2"/>
              </a:buClr>
              <a:buSzPct val="70000"/>
              <a:buFont typeface="Wingdings" pitchFamily="2" charset="2"/>
              <a:buChar char="l"/>
            </a:pPr>
            <a:endParaRPr lang="en-US" sz="3000" b="1"/>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normAutofit/>
          </a:bodyPr>
          <a:lstStyle/>
          <a:p>
            <a:r>
              <a:rPr lang="en-US"/>
              <a:t>Insert items into circular queue</a:t>
            </a:r>
            <a:endParaRPr lang="en-US" b="0"/>
          </a:p>
        </p:txBody>
      </p:sp>
      <p:graphicFrame>
        <p:nvGraphicFramePr>
          <p:cNvPr id="102457" name="Group 57"/>
          <p:cNvGraphicFramePr>
            <a:graphicFrameLocks noGrp="1"/>
          </p:cNvGraphicFramePr>
          <p:nvPr>
            <p:ph type="tbl" idx="1"/>
          </p:nvPr>
        </p:nvGraphicFramePr>
        <p:xfrm>
          <a:off x="1524000" y="2789238"/>
          <a:ext cx="7010400" cy="3413760"/>
        </p:xfrm>
        <a:graphic>
          <a:graphicData uri="http://schemas.openxmlformats.org/drawingml/2006/table">
            <a:tbl>
              <a:tblPr/>
              <a:tblGrid>
                <a:gridCol w="2984500"/>
                <a:gridCol w="1465263"/>
                <a:gridCol w="2560637"/>
              </a:tblGrid>
              <a:tr h="46196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en-US" sz="2000" b="0" i="0" u="none" strike="noStrike" cap="none" normalizeH="0" baseline="0" smtClean="0">
                          <a:ln>
                            <a:noFill/>
                          </a:ln>
                          <a:solidFill>
                            <a:schemeClr val="tx1"/>
                          </a:solidFill>
                          <a:effectLst/>
                          <a:latin typeface="Arial" charset="0"/>
                          <a:cs typeface="Arial" charset="0"/>
                        </a:rPr>
                        <a:t>[</a:t>
                      </a:r>
                      <a:r>
                        <a:rPr kumimoji="0" lang="tr-TR" sz="2000" b="0" i="0" u="none" strike="noStrike" cap="none" normalizeH="0" baseline="0" smtClean="0">
                          <a:ln>
                            <a:noFill/>
                          </a:ln>
                          <a:solidFill>
                            <a:schemeClr val="tx1"/>
                          </a:solidFill>
                          <a:effectLst/>
                          <a:latin typeface="Arial" charset="0"/>
                          <a:cs typeface="Arial" charset="0"/>
                        </a:rPr>
                        <a:t>6</a:t>
                      </a:r>
                      <a:r>
                        <a:rPr kumimoji="0" lang="en-US" sz="20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front=</a:t>
                      </a:r>
                      <a:r>
                        <a:rPr kumimoji="0" lang="tr-TR" sz="2000" b="0" i="0" u="none" strike="noStrike" cap="none" normalizeH="0" baseline="0" smtClean="0">
                          <a:ln>
                            <a:noFill/>
                          </a:ln>
                          <a:solidFill>
                            <a:schemeClr val="tx1"/>
                          </a:solidFill>
                          <a:effectLst/>
                          <a:latin typeface="Arial" charset="0"/>
                          <a:cs typeface="Arial" charset="0"/>
                        </a:rPr>
                        <a:t>6</a:t>
                      </a: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46037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tr-TR" sz="2600" b="0" i="0" u="none" strike="noStrike" cap="none" normalizeH="0" baseline="0" smtClean="0">
                          <a:ln>
                            <a:noFill/>
                          </a:ln>
                          <a:solidFill>
                            <a:schemeClr val="tx1"/>
                          </a:solidFill>
                          <a:effectLst/>
                          <a:latin typeface="Arial" charset="0"/>
                          <a:cs typeface="Arial" charset="0"/>
                        </a:rPr>
                        <a:t>5</a:t>
                      </a: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6196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tr-TR" sz="2600" b="0" i="0" u="none" strike="noStrike" cap="none" normalizeH="0" baseline="0" smtClean="0">
                          <a:ln>
                            <a:noFill/>
                          </a:ln>
                          <a:solidFill>
                            <a:schemeClr val="tx1"/>
                          </a:solidFill>
                          <a:effectLst/>
                          <a:latin typeface="Arial" charset="0"/>
                          <a:cs typeface="Arial" charset="0"/>
                        </a:rPr>
                        <a:t>4</a:t>
                      </a: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6196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items[3]</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6196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rgbClr val="DDDDDD"/>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6037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600" b="0" i="0" u="none" strike="noStrike" cap="none" normalizeH="0" baseline="0" smtClean="0">
                          <a:ln>
                            <a:noFill/>
                          </a:ln>
                          <a:solidFill>
                            <a:srgbClr val="FF0000"/>
                          </a:solidFill>
                          <a:effectLst/>
                          <a:latin typeface="Arial" charset="0"/>
                          <a:cs typeface="Arial" charset="0"/>
                        </a:rPr>
                        <a:t>B</a:t>
                      </a:r>
                      <a:endParaRPr kumimoji="0" lang="en-US" sz="26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rear=</a:t>
                      </a:r>
                      <a:r>
                        <a:rPr kumimoji="0" lang="tr-TR" sz="2000" b="0" i="0" u="none" strike="noStrike" cap="none" normalizeH="0" baseline="0" smtClean="0">
                          <a:ln>
                            <a:noFill/>
                          </a:ln>
                          <a:solidFill>
                            <a:srgbClr val="FF0000"/>
                          </a:solidFill>
                          <a:effectLst/>
                          <a:latin typeface="Arial" charset="0"/>
                          <a:cs typeface="Arial" charset="0"/>
                        </a:rPr>
                        <a:t>1</a:t>
                      </a:r>
                      <a:endParaRPr kumimoji="0" lang="en-US" sz="20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6196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600" b="0" i="0" u="none" strike="noStrike" cap="none" normalizeH="0" baseline="0" smtClean="0">
                          <a:ln>
                            <a:noFill/>
                          </a:ln>
                          <a:solidFill>
                            <a:schemeClr val="tx1"/>
                          </a:solidFill>
                          <a:effectLst/>
                          <a:latin typeface="Arial" charset="0"/>
                          <a:cs typeface="Arial" charset="0"/>
                        </a:rPr>
                        <a:t>A</a:t>
                      </a: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
        <p:nvSpPr>
          <p:cNvPr id="102453" name="Rectangle 53"/>
          <p:cNvSpPr>
            <a:spLocks noChangeArrowheads="1"/>
          </p:cNvSpPr>
          <p:nvPr/>
        </p:nvSpPr>
        <p:spPr bwMode="auto">
          <a:xfrm>
            <a:off x="457200" y="1600200"/>
            <a:ext cx="8229600" cy="3540125"/>
          </a:xfrm>
          <a:prstGeom prst="rect">
            <a:avLst/>
          </a:prstGeom>
          <a:noFill/>
          <a:ln w="9525">
            <a:noFill/>
            <a:miter lim="800000"/>
            <a:headEnd/>
            <a:tailEnd/>
          </a:ln>
          <a:effectLst/>
        </p:spPr>
        <p:txBody>
          <a:bodyPr/>
          <a:lstStyle/>
          <a:p>
            <a:pPr marL="342900" indent="-342900">
              <a:spcBef>
                <a:spcPct val="20000"/>
              </a:spcBef>
              <a:buClr>
                <a:schemeClr val="tx2"/>
              </a:buClr>
              <a:buSzPct val="70000"/>
              <a:buFont typeface="Wingdings" pitchFamily="2" charset="2"/>
              <a:buChar char="l"/>
            </a:pPr>
            <a:r>
              <a:rPr lang="en-US" sz="3000" b="1" i="1"/>
              <a:t>Insert </a:t>
            </a:r>
            <a:r>
              <a:rPr lang="en-US" sz="3000" b="1"/>
              <a:t>A,B,C to the rear of the queue.</a:t>
            </a:r>
          </a:p>
          <a:p>
            <a:pPr marL="342900" indent="-342900">
              <a:spcBef>
                <a:spcPct val="20000"/>
              </a:spcBef>
              <a:buClr>
                <a:schemeClr val="tx2"/>
              </a:buClr>
              <a:buSzPct val="70000"/>
              <a:buFont typeface="Wingdings" pitchFamily="2" charset="2"/>
              <a:buChar char="l"/>
            </a:pPr>
            <a:endParaRPr lang="en-US" sz="3000" b="1"/>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t>Insert items into circular queue</a:t>
            </a:r>
          </a:p>
        </p:txBody>
      </p:sp>
      <p:sp>
        <p:nvSpPr>
          <p:cNvPr id="47107" name="Rectangle 3"/>
          <p:cNvSpPr>
            <a:spLocks noGrp="1" noChangeArrowheads="1"/>
          </p:cNvSpPr>
          <p:nvPr>
            <p:ph idx="1"/>
          </p:nvPr>
        </p:nvSpPr>
        <p:spPr/>
        <p:txBody>
          <a:bodyPr/>
          <a:lstStyle/>
          <a:p>
            <a:r>
              <a:rPr lang="en-US" b="1" i="1"/>
              <a:t>Insert </a:t>
            </a:r>
            <a:r>
              <a:rPr lang="en-US" b="1"/>
              <a:t>A,B,C to the rear of the queue.</a:t>
            </a:r>
          </a:p>
          <a:p>
            <a:endParaRPr lang="en-US" b="1"/>
          </a:p>
        </p:txBody>
      </p:sp>
      <p:graphicFrame>
        <p:nvGraphicFramePr>
          <p:cNvPr id="47265" name="Group 161"/>
          <p:cNvGraphicFramePr>
            <a:graphicFrameLocks noGrp="1"/>
          </p:cNvGraphicFramePr>
          <p:nvPr/>
        </p:nvGraphicFramePr>
        <p:xfrm>
          <a:off x="914400" y="2438400"/>
          <a:ext cx="7467600" cy="3836990"/>
        </p:xfrm>
        <a:graphic>
          <a:graphicData uri="http://schemas.openxmlformats.org/drawingml/2006/table">
            <a:tbl>
              <a:tblPr/>
              <a:tblGrid>
                <a:gridCol w="3179763"/>
                <a:gridCol w="1562100"/>
                <a:gridCol w="2725737"/>
              </a:tblGrid>
              <a:tr h="6175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en-US" sz="2000" b="0" i="0" u="none" strike="noStrike" cap="none" normalizeH="0" baseline="0" smtClean="0">
                          <a:ln>
                            <a:noFill/>
                          </a:ln>
                          <a:solidFill>
                            <a:schemeClr val="tx1"/>
                          </a:solidFill>
                          <a:effectLst/>
                          <a:latin typeface="Arial" charset="0"/>
                          <a:cs typeface="Arial" charset="0"/>
                        </a:rPr>
                        <a:t>[</a:t>
                      </a:r>
                      <a:r>
                        <a:rPr kumimoji="0" lang="tr-TR" sz="2000" b="0" i="0" u="none" strike="noStrike" cap="none" normalizeH="0" baseline="0" smtClean="0">
                          <a:ln>
                            <a:noFill/>
                          </a:ln>
                          <a:solidFill>
                            <a:schemeClr val="tx1"/>
                          </a:solidFill>
                          <a:effectLst/>
                          <a:latin typeface="Arial" charset="0"/>
                          <a:cs typeface="Arial" charset="0"/>
                        </a:rPr>
                        <a:t>6</a:t>
                      </a:r>
                      <a:r>
                        <a:rPr kumimoji="0" lang="en-US" sz="20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front=</a:t>
                      </a:r>
                      <a:r>
                        <a:rPr kumimoji="0" lang="tr-TR" sz="2000" b="0" i="0" u="none" strike="noStrike" cap="none" normalizeH="0" baseline="0" smtClean="0">
                          <a:ln>
                            <a:noFill/>
                          </a:ln>
                          <a:solidFill>
                            <a:schemeClr val="tx1"/>
                          </a:solidFill>
                          <a:effectLst/>
                          <a:latin typeface="Arial" charset="0"/>
                          <a:cs typeface="Arial" charset="0"/>
                        </a:rPr>
                        <a:t>6</a:t>
                      </a: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52546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tr-TR" sz="2600" b="0" i="0" u="none" strike="noStrike" cap="none" normalizeH="0" baseline="0" smtClean="0">
                          <a:ln>
                            <a:noFill/>
                          </a:ln>
                          <a:solidFill>
                            <a:schemeClr val="tx1"/>
                          </a:solidFill>
                          <a:effectLst/>
                          <a:latin typeface="Arial" charset="0"/>
                          <a:cs typeface="Arial" charset="0"/>
                        </a:rPr>
                        <a:t>5</a:t>
                      </a: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4451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tr-TR" sz="2600" b="0" i="0" u="none" strike="noStrike" cap="none" normalizeH="0" baseline="0" smtClean="0">
                          <a:ln>
                            <a:noFill/>
                          </a:ln>
                          <a:solidFill>
                            <a:schemeClr val="tx1"/>
                          </a:solidFill>
                          <a:effectLst/>
                          <a:latin typeface="Arial" charset="0"/>
                          <a:cs typeface="Arial" charset="0"/>
                        </a:rPr>
                        <a:t>4</a:t>
                      </a: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429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items[3]</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rgbClr val="FF0000"/>
                          </a:solidFill>
                          <a:effectLst/>
                          <a:latin typeface="Arial" charset="0"/>
                          <a:cs typeface="Arial" charset="0"/>
                        </a:rPr>
                        <a:t>C</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chemeClr val="tx1"/>
                          </a:solidFill>
                          <a:effectLst/>
                          <a:latin typeface="Arial" charset="0"/>
                          <a:cs typeface="Arial" charset="0"/>
                        </a:rPr>
                        <a:t>rear=</a:t>
                      </a:r>
                      <a:r>
                        <a:rPr kumimoji="0" lang="en-US" sz="2200" b="0" i="0" u="none" strike="noStrike" cap="none" normalizeH="0" baseline="0" smtClean="0">
                          <a:ln>
                            <a:noFill/>
                          </a:ln>
                          <a:solidFill>
                            <a:srgbClr val="FF0000"/>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4451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B</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4451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A</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sz="3500" i="1"/>
              <a:t>Remove</a:t>
            </a:r>
            <a:r>
              <a:rPr lang="en-US" sz="3500"/>
              <a:t> items from circular queue</a:t>
            </a:r>
          </a:p>
        </p:txBody>
      </p:sp>
      <p:sp>
        <p:nvSpPr>
          <p:cNvPr id="48131" name="Rectangle 3"/>
          <p:cNvSpPr>
            <a:spLocks noGrp="1" noChangeArrowheads="1"/>
          </p:cNvSpPr>
          <p:nvPr>
            <p:ph type="body" sz="half" idx="1"/>
          </p:nvPr>
        </p:nvSpPr>
        <p:spPr>
          <a:xfrm>
            <a:off x="457200" y="1719263"/>
            <a:ext cx="7923213" cy="4411662"/>
          </a:xfrm>
        </p:spPr>
        <p:txBody>
          <a:bodyPr/>
          <a:lstStyle/>
          <a:p>
            <a:r>
              <a:rPr lang="en-US" sz="2600" b="1" i="1"/>
              <a:t>Remove </a:t>
            </a:r>
            <a:r>
              <a:rPr lang="en-US" sz="2600" b="1"/>
              <a:t>two items from the queue.</a:t>
            </a:r>
            <a:endParaRPr lang="en-US" sz="2600"/>
          </a:p>
          <a:p>
            <a:pPr>
              <a:buFont typeface="Wingdings" pitchFamily="2" charset="2"/>
              <a:buNone/>
            </a:pPr>
            <a:endParaRPr lang="en-US" sz="2600"/>
          </a:p>
        </p:txBody>
      </p:sp>
      <p:graphicFrame>
        <p:nvGraphicFramePr>
          <p:cNvPr id="48198" name="Group 70"/>
          <p:cNvGraphicFramePr>
            <a:graphicFrameLocks noGrp="1"/>
          </p:cNvGraphicFramePr>
          <p:nvPr>
            <p:ph sz="half" idx="2"/>
          </p:nvPr>
        </p:nvGraphicFramePr>
        <p:xfrm>
          <a:off x="533400" y="2590800"/>
          <a:ext cx="7467600" cy="3924619"/>
        </p:xfrm>
        <a:graphic>
          <a:graphicData uri="http://schemas.openxmlformats.org/drawingml/2006/table">
            <a:tbl>
              <a:tblPr/>
              <a:tblGrid>
                <a:gridCol w="3395663"/>
                <a:gridCol w="1481137"/>
                <a:gridCol w="2590800"/>
              </a:tblGrid>
              <a:tr h="6175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en-US" sz="2000" b="0" i="0" u="none" strike="noStrike" cap="none" normalizeH="0" baseline="0" smtClean="0">
                          <a:ln>
                            <a:noFill/>
                          </a:ln>
                          <a:solidFill>
                            <a:schemeClr val="tx1"/>
                          </a:solidFill>
                          <a:effectLst/>
                          <a:latin typeface="Arial" charset="0"/>
                          <a:cs typeface="Arial" charset="0"/>
                        </a:rPr>
                        <a:t>[</a:t>
                      </a:r>
                      <a:r>
                        <a:rPr kumimoji="0" lang="tr-TR" sz="2000" b="0" i="0" u="none" strike="noStrike" cap="none" normalizeH="0" baseline="0" smtClean="0">
                          <a:ln>
                            <a:noFill/>
                          </a:ln>
                          <a:solidFill>
                            <a:schemeClr val="tx1"/>
                          </a:solidFill>
                          <a:effectLst/>
                          <a:latin typeface="Arial" charset="0"/>
                          <a:cs typeface="Arial" charset="0"/>
                        </a:rPr>
                        <a:t>6</a:t>
                      </a:r>
                      <a:r>
                        <a:rPr kumimoji="0" lang="en-US" sz="20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5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41751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tr-TR" sz="2600" b="0" i="0" u="none" strike="noStrike" cap="none" normalizeH="0" baseline="0" smtClean="0">
                          <a:ln>
                            <a:noFill/>
                          </a:ln>
                          <a:solidFill>
                            <a:schemeClr val="tx1"/>
                          </a:solidFill>
                          <a:effectLst/>
                          <a:latin typeface="Arial" charset="0"/>
                          <a:cs typeface="Arial" charset="0"/>
                        </a:rPr>
                        <a:t>5</a:t>
                      </a: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2387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tr-TR" sz="2600" b="0" i="0" u="none" strike="noStrike" cap="none" normalizeH="0" baseline="0" smtClean="0">
                          <a:ln>
                            <a:noFill/>
                          </a:ln>
                          <a:solidFill>
                            <a:schemeClr val="tx1"/>
                          </a:solidFill>
                          <a:effectLst/>
                          <a:latin typeface="Arial" charset="0"/>
                          <a:cs typeface="Arial" charset="0"/>
                        </a:rPr>
                        <a:t>4</a:t>
                      </a: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794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items[3]</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524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chemeClr val="tx1"/>
                          </a:solidFill>
                          <a:effectLst/>
                          <a:latin typeface="Arial" charset="0"/>
                          <a:cs typeface="Arial" charset="0"/>
                        </a:rPr>
                        <a:t>C</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chemeClr val="tx1"/>
                          </a:solidFill>
                          <a:effectLst/>
                          <a:latin typeface="Arial" charset="0"/>
                          <a:cs typeface="Arial" charset="0"/>
                        </a:rPr>
                        <a:t>rear=2</a:t>
                      </a: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8261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chemeClr val="tx1"/>
                          </a:solidFill>
                          <a:effectLst/>
                          <a:latin typeface="Arial" charset="0"/>
                          <a:cs typeface="Arial" charset="0"/>
                        </a:rPr>
                        <a:t>B</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2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810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rgbClr val="DDDDDD"/>
                          </a:solidFill>
                          <a:effectLst/>
                          <a:latin typeface="Arial" charset="0"/>
                          <a:cs typeface="Arial" charset="0"/>
                        </a:rPr>
                        <a:t>A</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chemeClr val="tx1"/>
                          </a:solidFill>
                          <a:effectLst/>
                          <a:latin typeface="Arial" charset="0"/>
                          <a:cs typeface="Arial" charset="0"/>
                        </a:rPr>
                        <a:t>front=</a:t>
                      </a:r>
                      <a:r>
                        <a:rPr kumimoji="0" lang="tr-TR" sz="2200" b="0" i="0" u="none" strike="noStrike" cap="none" normalizeH="0" baseline="0" smtClean="0">
                          <a:ln>
                            <a:noFill/>
                          </a:ln>
                          <a:solidFill>
                            <a:srgbClr val="FF0000"/>
                          </a:solidFill>
                          <a:effectLst/>
                          <a:latin typeface="Arial" charset="0"/>
                          <a:cs typeface="Arial" charset="0"/>
                        </a:rPr>
                        <a:t>0</a:t>
                      </a:r>
                      <a:endParaRPr kumimoji="0" lang="en-US" sz="26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US" sz="3500" i="1"/>
              <a:t>Remove</a:t>
            </a:r>
            <a:r>
              <a:rPr lang="en-US" sz="3500"/>
              <a:t> items from circular queue</a:t>
            </a:r>
          </a:p>
        </p:txBody>
      </p:sp>
      <p:sp>
        <p:nvSpPr>
          <p:cNvPr id="104451" name="Rectangle 3"/>
          <p:cNvSpPr>
            <a:spLocks noGrp="1" noChangeArrowheads="1"/>
          </p:cNvSpPr>
          <p:nvPr>
            <p:ph type="body" sz="half" idx="1"/>
          </p:nvPr>
        </p:nvSpPr>
        <p:spPr>
          <a:xfrm>
            <a:off x="457200" y="1719263"/>
            <a:ext cx="7923213" cy="4411662"/>
          </a:xfrm>
        </p:spPr>
        <p:txBody>
          <a:bodyPr/>
          <a:lstStyle/>
          <a:p>
            <a:r>
              <a:rPr lang="en-US" sz="2600" b="1" i="1"/>
              <a:t>Remove </a:t>
            </a:r>
            <a:r>
              <a:rPr lang="en-US" sz="2600" b="1"/>
              <a:t>two items from the queue.</a:t>
            </a:r>
            <a:endParaRPr lang="en-US" sz="2600"/>
          </a:p>
          <a:p>
            <a:pPr>
              <a:buFont typeface="Wingdings" pitchFamily="2" charset="2"/>
              <a:buNone/>
            </a:pPr>
            <a:endParaRPr lang="en-US" sz="2600"/>
          </a:p>
        </p:txBody>
      </p:sp>
      <p:graphicFrame>
        <p:nvGraphicFramePr>
          <p:cNvPr id="104505" name="Group 57"/>
          <p:cNvGraphicFramePr>
            <a:graphicFrameLocks noGrp="1"/>
          </p:cNvGraphicFramePr>
          <p:nvPr>
            <p:ph sz="half" idx="2"/>
          </p:nvPr>
        </p:nvGraphicFramePr>
        <p:xfrm>
          <a:off x="533400" y="2590800"/>
          <a:ext cx="7467600" cy="3924619"/>
        </p:xfrm>
        <a:graphic>
          <a:graphicData uri="http://schemas.openxmlformats.org/drawingml/2006/table">
            <a:tbl>
              <a:tblPr/>
              <a:tblGrid>
                <a:gridCol w="3395663"/>
                <a:gridCol w="1404937"/>
                <a:gridCol w="2667000"/>
              </a:tblGrid>
              <a:tr h="6175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en-US" sz="2000" b="0" i="0" u="none" strike="noStrike" cap="none" normalizeH="0" baseline="0" smtClean="0">
                          <a:ln>
                            <a:noFill/>
                          </a:ln>
                          <a:solidFill>
                            <a:schemeClr val="tx1"/>
                          </a:solidFill>
                          <a:effectLst/>
                          <a:latin typeface="Arial" charset="0"/>
                          <a:cs typeface="Arial" charset="0"/>
                        </a:rPr>
                        <a:t>[</a:t>
                      </a:r>
                      <a:r>
                        <a:rPr kumimoji="0" lang="tr-TR" sz="2000" b="0" i="0" u="none" strike="noStrike" cap="none" normalizeH="0" baseline="0" smtClean="0">
                          <a:ln>
                            <a:noFill/>
                          </a:ln>
                          <a:solidFill>
                            <a:schemeClr val="tx1"/>
                          </a:solidFill>
                          <a:effectLst/>
                          <a:latin typeface="Arial" charset="0"/>
                          <a:cs typeface="Arial" charset="0"/>
                        </a:rPr>
                        <a:t>6</a:t>
                      </a:r>
                      <a:r>
                        <a:rPr kumimoji="0" lang="en-US" sz="20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5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41751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tr-TR" sz="2600" b="0" i="0" u="none" strike="noStrike" cap="none" normalizeH="0" baseline="0" smtClean="0">
                          <a:ln>
                            <a:noFill/>
                          </a:ln>
                          <a:solidFill>
                            <a:schemeClr val="tx1"/>
                          </a:solidFill>
                          <a:effectLst/>
                          <a:latin typeface="Arial" charset="0"/>
                          <a:cs typeface="Arial" charset="0"/>
                        </a:rPr>
                        <a:t>5</a:t>
                      </a: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2387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tr-TR" sz="2600" b="0" i="0" u="none" strike="noStrike" cap="none" normalizeH="0" baseline="0" smtClean="0">
                          <a:ln>
                            <a:noFill/>
                          </a:ln>
                          <a:solidFill>
                            <a:schemeClr val="tx1"/>
                          </a:solidFill>
                          <a:effectLst/>
                          <a:latin typeface="Arial" charset="0"/>
                          <a:cs typeface="Arial" charset="0"/>
                        </a:rPr>
                        <a:t>4</a:t>
                      </a: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794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items[3]</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524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chemeClr val="tx1"/>
                          </a:solidFill>
                          <a:effectLst/>
                          <a:latin typeface="Arial" charset="0"/>
                          <a:cs typeface="Arial" charset="0"/>
                        </a:rPr>
                        <a:t>C</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chemeClr val="tx1"/>
                          </a:solidFill>
                          <a:effectLst/>
                          <a:latin typeface="Arial" charset="0"/>
                          <a:cs typeface="Arial" charset="0"/>
                        </a:rPr>
                        <a:t>rear=2</a:t>
                      </a: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8261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rgbClr val="DDDDDD"/>
                          </a:solidFill>
                          <a:effectLst/>
                          <a:latin typeface="Arial" charset="0"/>
                          <a:cs typeface="Arial" charset="0"/>
                        </a:rPr>
                        <a:t>B</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chemeClr val="tx1"/>
                          </a:solidFill>
                          <a:effectLst/>
                          <a:latin typeface="Arial" charset="0"/>
                          <a:cs typeface="Arial" charset="0"/>
                        </a:rPr>
                        <a:t>front=</a:t>
                      </a:r>
                      <a:r>
                        <a:rPr kumimoji="0" lang="tr-TR" sz="2200" b="0" i="0" u="none" strike="noStrike" cap="none" normalizeH="0" baseline="0" smtClean="0">
                          <a:ln>
                            <a:noFill/>
                          </a:ln>
                          <a:solidFill>
                            <a:srgbClr val="FF0000"/>
                          </a:solidFill>
                          <a:effectLst/>
                          <a:latin typeface="Arial" charset="0"/>
                          <a:cs typeface="Arial" charset="0"/>
                        </a:rPr>
                        <a:t>1</a:t>
                      </a:r>
                      <a:endParaRPr kumimoji="0" lang="en-US" sz="22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810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rgbClr val="DDDDDD"/>
                          </a:solidFill>
                          <a:effectLst/>
                          <a:latin typeface="Arial" charset="0"/>
                          <a:cs typeface="Arial" charset="0"/>
                        </a:rPr>
                        <a:t>A</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sz="3500" i="1"/>
              <a:t>Remove</a:t>
            </a:r>
            <a:r>
              <a:rPr lang="en-US" sz="3500"/>
              <a:t> items from circular queue</a:t>
            </a:r>
          </a:p>
        </p:txBody>
      </p:sp>
      <p:sp>
        <p:nvSpPr>
          <p:cNvPr id="114691" name="Rectangle 3"/>
          <p:cNvSpPr>
            <a:spLocks noGrp="1" noChangeArrowheads="1"/>
          </p:cNvSpPr>
          <p:nvPr>
            <p:ph type="body" sz="half" idx="1"/>
          </p:nvPr>
        </p:nvSpPr>
        <p:spPr>
          <a:xfrm>
            <a:off x="457200" y="1719263"/>
            <a:ext cx="7923213" cy="4411662"/>
          </a:xfrm>
        </p:spPr>
        <p:txBody>
          <a:bodyPr/>
          <a:lstStyle/>
          <a:p>
            <a:r>
              <a:rPr lang="en-US" sz="2600" b="1" i="1"/>
              <a:t>Remove </a:t>
            </a:r>
            <a:r>
              <a:rPr lang="tr-TR" sz="2600" b="1"/>
              <a:t>one more</a:t>
            </a:r>
            <a:r>
              <a:rPr lang="en-US" sz="2600" b="1"/>
              <a:t> item from the queue.</a:t>
            </a:r>
            <a:endParaRPr lang="en-US" sz="2600"/>
          </a:p>
          <a:p>
            <a:pPr>
              <a:buFont typeface="Wingdings" pitchFamily="2" charset="2"/>
              <a:buNone/>
            </a:pPr>
            <a:endParaRPr lang="en-US" sz="2600"/>
          </a:p>
        </p:txBody>
      </p:sp>
      <p:graphicFrame>
        <p:nvGraphicFramePr>
          <p:cNvPr id="114742" name="Group 54"/>
          <p:cNvGraphicFramePr>
            <a:graphicFrameLocks noGrp="1"/>
          </p:cNvGraphicFramePr>
          <p:nvPr>
            <p:ph sz="half" idx="2"/>
          </p:nvPr>
        </p:nvGraphicFramePr>
        <p:xfrm>
          <a:off x="533400" y="2590800"/>
          <a:ext cx="7467600" cy="3924619"/>
        </p:xfrm>
        <a:graphic>
          <a:graphicData uri="http://schemas.openxmlformats.org/drawingml/2006/table">
            <a:tbl>
              <a:tblPr/>
              <a:tblGrid>
                <a:gridCol w="3395663"/>
                <a:gridCol w="1404937"/>
                <a:gridCol w="2667000"/>
              </a:tblGrid>
              <a:tr h="6175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en-US" sz="2000" b="0" i="0" u="none" strike="noStrike" cap="none" normalizeH="0" baseline="0" smtClean="0">
                          <a:ln>
                            <a:noFill/>
                          </a:ln>
                          <a:solidFill>
                            <a:schemeClr val="tx1"/>
                          </a:solidFill>
                          <a:effectLst/>
                          <a:latin typeface="Arial" charset="0"/>
                          <a:cs typeface="Arial" charset="0"/>
                        </a:rPr>
                        <a:t>[</a:t>
                      </a:r>
                      <a:r>
                        <a:rPr kumimoji="0" lang="tr-TR" sz="2000" b="0" i="0" u="none" strike="noStrike" cap="none" normalizeH="0" baseline="0" smtClean="0">
                          <a:ln>
                            <a:noFill/>
                          </a:ln>
                          <a:solidFill>
                            <a:schemeClr val="tx1"/>
                          </a:solidFill>
                          <a:effectLst/>
                          <a:latin typeface="Arial" charset="0"/>
                          <a:cs typeface="Arial" charset="0"/>
                        </a:rPr>
                        <a:t>6</a:t>
                      </a:r>
                      <a:r>
                        <a:rPr kumimoji="0" lang="en-US" sz="20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5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41751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tr-TR" sz="2600" b="0" i="0" u="none" strike="noStrike" cap="none" normalizeH="0" baseline="0" smtClean="0">
                          <a:ln>
                            <a:noFill/>
                          </a:ln>
                          <a:solidFill>
                            <a:schemeClr val="tx1"/>
                          </a:solidFill>
                          <a:effectLst/>
                          <a:latin typeface="Arial" charset="0"/>
                          <a:cs typeface="Arial" charset="0"/>
                        </a:rPr>
                        <a:t>5</a:t>
                      </a: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2387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tr-TR" sz="2600" b="0" i="0" u="none" strike="noStrike" cap="none" normalizeH="0" baseline="0" smtClean="0">
                          <a:ln>
                            <a:noFill/>
                          </a:ln>
                          <a:solidFill>
                            <a:schemeClr val="tx1"/>
                          </a:solidFill>
                          <a:effectLst/>
                          <a:latin typeface="Arial" charset="0"/>
                          <a:cs typeface="Arial" charset="0"/>
                        </a:rPr>
                        <a:t>4</a:t>
                      </a: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794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items[3]</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524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rgbClr val="DDDDDD"/>
                          </a:solidFill>
                          <a:effectLst/>
                          <a:latin typeface="Arial" charset="0"/>
                          <a:cs typeface="Arial" charset="0"/>
                        </a:rPr>
                        <a:t>C</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chemeClr val="tx1"/>
                          </a:solidFill>
                          <a:effectLst/>
                          <a:latin typeface="Arial" charset="0"/>
                          <a:cs typeface="Arial" charset="0"/>
                        </a:rPr>
                        <a:t>rear=</a:t>
                      </a:r>
                      <a:r>
                        <a:rPr kumimoji="0" lang="tr-TR" sz="2200" b="0" i="0" u="none" strike="noStrike" cap="none" normalizeH="0" baseline="0" smtClean="0">
                          <a:ln>
                            <a:noFill/>
                          </a:ln>
                          <a:solidFill>
                            <a:schemeClr val="tx1"/>
                          </a:solidFill>
                          <a:effectLst/>
                          <a:latin typeface="Arial" charset="0"/>
                          <a:cs typeface="Arial" charset="0"/>
                        </a:rPr>
                        <a:t>front=</a:t>
                      </a:r>
                      <a:r>
                        <a:rPr kumimoji="0" lang="en-US" sz="2200" b="0" i="0" u="none" strike="noStrike" cap="none" normalizeH="0" baseline="0" smtClean="0">
                          <a:ln>
                            <a:noFill/>
                          </a:ln>
                          <a:solidFill>
                            <a:srgbClr val="CC0000"/>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8261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rgbClr val="DDDDDD"/>
                          </a:solidFill>
                          <a:effectLst/>
                          <a:latin typeface="Arial" charset="0"/>
                          <a:cs typeface="Arial" charset="0"/>
                        </a:rPr>
                        <a:t>B</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2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810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rgbClr val="DDDDDD"/>
                          </a:solidFill>
                          <a:effectLst/>
                          <a:latin typeface="Arial" charset="0"/>
                          <a:cs typeface="Arial" charset="0"/>
                        </a:rPr>
                        <a:t>A</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26" name="Rectangle 54"/>
          <p:cNvSpPr>
            <a:spLocks noGrp="1" noChangeArrowheads="1"/>
          </p:cNvSpPr>
          <p:nvPr>
            <p:ph type="title"/>
          </p:nvPr>
        </p:nvSpPr>
        <p:spPr/>
        <p:txBody>
          <a:bodyPr/>
          <a:lstStyle/>
          <a:p>
            <a:endParaRPr lang="en-US"/>
          </a:p>
        </p:txBody>
      </p:sp>
      <p:sp>
        <p:nvSpPr>
          <p:cNvPr id="54275" name="Rectangle 3"/>
          <p:cNvSpPr>
            <a:spLocks noGrp="1" noChangeArrowheads="1"/>
          </p:cNvSpPr>
          <p:nvPr>
            <p:ph type="body" sz="half" idx="1"/>
          </p:nvPr>
        </p:nvSpPr>
        <p:spPr>
          <a:xfrm>
            <a:off x="457200" y="1719263"/>
            <a:ext cx="7850188" cy="4411662"/>
          </a:xfrm>
        </p:spPr>
        <p:txBody>
          <a:bodyPr/>
          <a:lstStyle/>
          <a:p>
            <a:r>
              <a:rPr lang="en-US" sz="2600" b="1" i="1"/>
              <a:t>Insert </a:t>
            </a:r>
            <a:r>
              <a:rPr lang="en-US" sz="2600" b="1"/>
              <a:t>D,E</a:t>
            </a:r>
            <a:r>
              <a:rPr lang="tr-TR" sz="2600" b="1"/>
              <a:t>,F,G</a:t>
            </a:r>
            <a:r>
              <a:rPr lang="en-US" sz="2600" b="1"/>
              <a:t> to the queue.</a:t>
            </a:r>
            <a:endParaRPr lang="en-US" sz="2600"/>
          </a:p>
          <a:p>
            <a:endParaRPr lang="en-US" sz="2600"/>
          </a:p>
        </p:txBody>
      </p:sp>
      <p:graphicFrame>
        <p:nvGraphicFramePr>
          <p:cNvPr id="54344" name="Group 72"/>
          <p:cNvGraphicFramePr>
            <a:graphicFrameLocks noGrp="1"/>
          </p:cNvGraphicFramePr>
          <p:nvPr>
            <p:ph sz="half" idx="2"/>
          </p:nvPr>
        </p:nvGraphicFramePr>
        <p:xfrm>
          <a:off x="1295400" y="2743200"/>
          <a:ext cx="7010400" cy="3692843"/>
        </p:xfrm>
        <a:graphic>
          <a:graphicData uri="http://schemas.openxmlformats.org/drawingml/2006/table">
            <a:tbl>
              <a:tblPr/>
              <a:tblGrid>
                <a:gridCol w="3189288"/>
                <a:gridCol w="1306512"/>
                <a:gridCol w="2514600"/>
              </a:tblGrid>
              <a:tr h="6175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en-US" sz="2000" b="0" i="0" u="none" strike="noStrike" cap="none" normalizeH="0" baseline="0" smtClean="0">
                          <a:ln>
                            <a:noFill/>
                          </a:ln>
                          <a:solidFill>
                            <a:schemeClr val="tx1"/>
                          </a:solidFill>
                          <a:effectLst/>
                          <a:latin typeface="Arial" charset="0"/>
                          <a:cs typeface="Arial" charset="0"/>
                        </a:rPr>
                        <a:t>[</a:t>
                      </a:r>
                      <a:r>
                        <a:rPr kumimoji="0" lang="tr-TR" sz="2000" b="0" i="0" u="none" strike="noStrike" cap="none" normalizeH="0" baseline="0" smtClean="0">
                          <a:ln>
                            <a:noFill/>
                          </a:ln>
                          <a:solidFill>
                            <a:schemeClr val="tx1"/>
                          </a:solidFill>
                          <a:effectLst/>
                          <a:latin typeface="Arial" charset="0"/>
                          <a:cs typeface="Arial" charset="0"/>
                        </a:rPr>
                        <a:t>6</a:t>
                      </a:r>
                      <a:r>
                        <a:rPr kumimoji="0" lang="en-US" sz="20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600" b="0" i="0" u="none" strike="noStrike" cap="none" normalizeH="0" baseline="0" smtClean="0">
                          <a:ln>
                            <a:noFill/>
                          </a:ln>
                          <a:solidFill>
                            <a:srgbClr val="FF0000"/>
                          </a:solidFill>
                          <a:effectLst/>
                          <a:latin typeface="Arial" charset="0"/>
                          <a:cs typeface="Arial" charset="0"/>
                        </a:rPr>
                        <a:t>G</a:t>
                      </a:r>
                      <a:endParaRPr kumimoji="0" lang="en-US" sz="26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rgbClr val="FF0000"/>
                          </a:solidFill>
                          <a:effectLst/>
                          <a:latin typeface="Arial" charset="0"/>
                          <a:cs typeface="Arial" charset="0"/>
                        </a:rPr>
                        <a:t>rear=</a:t>
                      </a:r>
                      <a:r>
                        <a:rPr kumimoji="0" lang="tr-TR" sz="2200" b="0" i="0" u="none" strike="noStrike" cap="none" normalizeH="0" baseline="0" smtClean="0">
                          <a:ln>
                            <a:noFill/>
                          </a:ln>
                          <a:solidFill>
                            <a:srgbClr val="FF0000"/>
                          </a:solidFill>
                          <a:effectLst/>
                          <a:latin typeface="Arial" charset="0"/>
                          <a:cs typeface="Arial" charset="0"/>
                        </a:rPr>
                        <a:t>6</a:t>
                      </a:r>
                      <a:endParaRPr kumimoji="0" lang="en-US" sz="15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41751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tr-TR" sz="2600" b="0" i="0" u="none" strike="noStrike" cap="none" normalizeH="0" baseline="0" smtClean="0">
                          <a:ln>
                            <a:noFill/>
                          </a:ln>
                          <a:solidFill>
                            <a:schemeClr val="tx1"/>
                          </a:solidFill>
                          <a:effectLst/>
                          <a:latin typeface="Arial" charset="0"/>
                          <a:cs typeface="Arial" charset="0"/>
                        </a:rPr>
                        <a:t>5</a:t>
                      </a: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600" b="0" i="0" u="none" strike="noStrike" cap="none" normalizeH="0" baseline="0" smtClean="0">
                          <a:ln>
                            <a:noFill/>
                          </a:ln>
                          <a:solidFill>
                            <a:srgbClr val="FF0000"/>
                          </a:solidFill>
                          <a:effectLst/>
                          <a:latin typeface="Arial" charset="0"/>
                          <a:cs typeface="Arial" charset="0"/>
                        </a:rPr>
                        <a:t>F</a:t>
                      </a:r>
                      <a:endParaRPr kumimoji="0" lang="en-US" sz="26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tr-TR" sz="2600" b="0" i="0" u="none" strike="noStrike" cap="none" normalizeH="0" baseline="0" smtClean="0">
                          <a:ln>
                            <a:noFill/>
                          </a:ln>
                          <a:solidFill>
                            <a:schemeClr val="tx1"/>
                          </a:solidFill>
                          <a:effectLst/>
                          <a:latin typeface="Arial" charset="0"/>
                          <a:cs typeface="Arial" charset="0"/>
                        </a:rPr>
                        <a:t>4</a:t>
                      </a: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rgbClr val="FF0000"/>
                          </a:solidFill>
                          <a:effectLst/>
                          <a:latin typeface="Arial" charset="0"/>
                          <a:cs typeface="Arial" charset="0"/>
                        </a:rPr>
                        <a:t>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items[3]</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rgbClr val="FF0000"/>
                          </a:solidFill>
                          <a:effectLst/>
                          <a:latin typeface="Arial" charset="0"/>
                          <a:cs typeface="Arial" charset="0"/>
                        </a:rPr>
                        <a:t>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rgbClr val="DDDDDD"/>
                          </a:solidFill>
                          <a:effectLst/>
                          <a:latin typeface="Arial" charset="0"/>
                          <a:cs typeface="Arial" charset="0"/>
                        </a:rPr>
                        <a:t>C</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chemeClr val="tx1"/>
                          </a:solidFill>
                          <a:effectLst/>
                          <a:latin typeface="Arial" charset="0"/>
                          <a:cs typeface="Arial" charset="0"/>
                        </a:rPr>
                        <a:t>front=</a:t>
                      </a:r>
                      <a:r>
                        <a:rPr kumimoji="0" lang="tr-TR" sz="2200" b="0" i="0" u="none" strike="noStrike" cap="none" normalizeH="0" baseline="0" smtClean="0">
                          <a:ln>
                            <a:noFill/>
                          </a:ln>
                          <a:solidFill>
                            <a:schemeClr val="tx1"/>
                          </a:solidFill>
                          <a:effectLst/>
                          <a:latin typeface="Arial" charset="0"/>
                          <a:cs typeface="Arial" charset="0"/>
                        </a:rPr>
                        <a:t>2</a:t>
                      </a:r>
                      <a:endParaRPr kumimoji="0" lang="en-US" sz="22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rgbClr val="DDDDDD"/>
                          </a:solidFill>
                          <a:effectLst/>
                          <a:latin typeface="Arial" charset="0"/>
                          <a:cs typeface="Arial" charset="0"/>
                        </a:rPr>
                        <a:t>B</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2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rgbClr val="DDDDDD"/>
                          </a:solidFill>
                          <a:effectLst/>
                          <a:latin typeface="Arial" charset="0"/>
                          <a:cs typeface="Arial" charset="0"/>
                        </a:rPr>
                        <a:t>A</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endParaRPr lang="en-US"/>
          </a:p>
        </p:txBody>
      </p:sp>
      <p:sp>
        <p:nvSpPr>
          <p:cNvPr id="106499" name="Rectangle 3"/>
          <p:cNvSpPr>
            <a:spLocks noGrp="1" noChangeArrowheads="1"/>
          </p:cNvSpPr>
          <p:nvPr>
            <p:ph type="body" sz="half" idx="1"/>
          </p:nvPr>
        </p:nvSpPr>
        <p:spPr>
          <a:xfrm>
            <a:off x="457200" y="1719263"/>
            <a:ext cx="7850188" cy="4411662"/>
          </a:xfrm>
        </p:spPr>
        <p:txBody>
          <a:bodyPr/>
          <a:lstStyle/>
          <a:p>
            <a:r>
              <a:rPr lang="en-US" sz="2600" b="1" i="1"/>
              <a:t>Insert </a:t>
            </a:r>
            <a:r>
              <a:rPr lang="tr-TR" sz="2600" b="1"/>
              <a:t>H and I</a:t>
            </a:r>
            <a:r>
              <a:rPr lang="en-US" sz="2600" b="1"/>
              <a:t> to the queue.</a:t>
            </a:r>
            <a:endParaRPr lang="en-US" sz="2600"/>
          </a:p>
          <a:p>
            <a:endParaRPr lang="en-US" sz="2600"/>
          </a:p>
        </p:txBody>
      </p:sp>
      <p:graphicFrame>
        <p:nvGraphicFramePr>
          <p:cNvPr id="106554" name="Group 58"/>
          <p:cNvGraphicFramePr>
            <a:graphicFrameLocks noGrp="1"/>
          </p:cNvGraphicFramePr>
          <p:nvPr>
            <p:ph sz="half" idx="2"/>
          </p:nvPr>
        </p:nvGraphicFramePr>
        <p:xfrm>
          <a:off x="1295400" y="2743200"/>
          <a:ext cx="7010400" cy="3692843"/>
        </p:xfrm>
        <a:graphic>
          <a:graphicData uri="http://schemas.openxmlformats.org/drawingml/2006/table">
            <a:tbl>
              <a:tblPr/>
              <a:tblGrid>
                <a:gridCol w="3189288"/>
                <a:gridCol w="1306512"/>
                <a:gridCol w="2514600"/>
              </a:tblGrid>
              <a:tr h="6175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en-US" sz="2000" b="0" i="0" u="none" strike="noStrike" cap="none" normalizeH="0" baseline="0" smtClean="0">
                          <a:ln>
                            <a:noFill/>
                          </a:ln>
                          <a:solidFill>
                            <a:schemeClr val="tx1"/>
                          </a:solidFill>
                          <a:effectLst/>
                          <a:latin typeface="Arial" charset="0"/>
                          <a:cs typeface="Arial" charset="0"/>
                        </a:rPr>
                        <a:t>[</a:t>
                      </a:r>
                      <a:r>
                        <a:rPr kumimoji="0" lang="tr-TR" sz="2000" b="0" i="0" u="none" strike="noStrike" cap="none" normalizeH="0" baseline="0" smtClean="0">
                          <a:ln>
                            <a:noFill/>
                          </a:ln>
                          <a:solidFill>
                            <a:schemeClr val="tx1"/>
                          </a:solidFill>
                          <a:effectLst/>
                          <a:latin typeface="Arial" charset="0"/>
                          <a:cs typeface="Arial" charset="0"/>
                        </a:rPr>
                        <a:t>6</a:t>
                      </a:r>
                      <a:r>
                        <a:rPr kumimoji="0" lang="en-US" sz="20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600" b="0" i="0" u="none" strike="noStrike" cap="none" normalizeH="0" baseline="0" smtClean="0">
                          <a:ln>
                            <a:noFill/>
                          </a:ln>
                          <a:solidFill>
                            <a:schemeClr val="tx1"/>
                          </a:solidFill>
                          <a:effectLst/>
                          <a:latin typeface="Arial" charset="0"/>
                          <a:cs typeface="Arial" charset="0"/>
                        </a:rPr>
                        <a:t>G</a:t>
                      </a: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5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41751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tr-TR" sz="2600" b="0" i="0" u="none" strike="noStrike" cap="none" normalizeH="0" baseline="0" smtClean="0">
                          <a:ln>
                            <a:noFill/>
                          </a:ln>
                          <a:solidFill>
                            <a:schemeClr val="tx1"/>
                          </a:solidFill>
                          <a:effectLst/>
                          <a:latin typeface="Arial" charset="0"/>
                          <a:cs typeface="Arial" charset="0"/>
                        </a:rPr>
                        <a:t>5</a:t>
                      </a: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600" b="0" i="0" u="none" strike="noStrike" cap="none" normalizeH="0" baseline="0" smtClean="0">
                          <a:ln>
                            <a:noFill/>
                          </a:ln>
                          <a:solidFill>
                            <a:schemeClr val="tx1"/>
                          </a:solidFill>
                          <a:effectLst/>
                          <a:latin typeface="Arial" charset="0"/>
                          <a:cs typeface="Arial" charset="0"/>
                        </a:rPr>
                        <a:t>F</a:t>
                      </a: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tr-TR" sz="2600" b="0" i="0" u="none" strike="noStrike" cap="none" normalizeH="0" baseline="0" smtClean="0">
                          <a:ln>
                            <a:noFill/>
                          </a:ln>
                          <a:solidFill>
                            <a:schemeClr val="tx1"/>
                          </a:solidFill>
                          <a:effectLst/>
                          <a:latin typeface="Arial" charset="0"/>
                          <a:cs typeface="Arial" charset="0"/>
                        </a:rPr>
                        <a:t>4</a:t>
                      </a: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chemeClr val="tx1"/>
                          </a:solidFill>
                          <a:effectLst/>
                          <a:latin typeface="Arial" charset="0"/>
                          <a:cs typeface="Arial" charset="0"/>
                        </a:rPr>
                        <a:t>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items[3]</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chemeClr val="tx1"/>
                          </a:solidFill>
                          <a:effectLst/>
                          <a:latin typeface="Arial" charset="0"/>
                          <a:cs typeface="Arial" charset="0"/>
                        </a:rPr>
                        <a:t>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rgbClr val="DDDDDD"/>
                          </a:solidFill>
                          <a:effectLst/>
                          <a:latin typeface="Arial" charset="0"/>
                          <a:cs typeface="Arial" charset="0"/>
                        </a:rPr>
                        <a:t>C</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chemeClr val="tx1"/>
                          </a:solidFill>
                          <a:effectLst/>
                          <a:latin typeface="Arial" charset="0"/>
                          <a:cs typeface="Arial" charset="0"/>
                        </a:rPr>
                        <a:t>front=</a:t>
                      </a:r>
                      <a:r>
                        <a:rPr kumimoji="0" lang="tr-TR" sz="2200" b="0" i="0" u="none" strike="noStrike" cap="none" normalizeH="0" baseline="0" smtClean="0">
                          <a:ln>
                            <a:noFill/>
                          </a:ln>
                          <a:solidFill>
                            <a:schemeClr val="tx1"/>
                          </a:solidFill>
                          <a:effectLst/>
                          <a:latin typeface="Arial" charset="0"/>
                          <a:cs typeface="Arial" charset="0"/>
                        </a:rPr>
                        <a:t>2</a:t>
                      </a:r>
                      <a:endParaRPr kumimoji="0" lang="en-US" sz="22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rgbClr val="DDDDDD"/>
                          </a:solidFill>
                          <a:effectLst/>
                          <a:latin typeface="Arial" charset="0"/>
                          <a:cs typeface="Arial" charset="0"/>
                        </a:rPr>
                        <a:t>B</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2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200" b="0" i="0" u="none" strike="noStrike" cap="none" normalizeH="0" baseline="0" smtClean="0">
                          <a:ln>
                            <a:noFill/>
                          </a:ln>
                          <a:solidFill>
                            <a:schemeClr val="tx1"/>
                          </a:solidFill>
                          <a:effectLst/>
                          <a:latin typeface="Arial" charset="0"/>
                          <a:cs typeface="Arial" charset="0"/>
                        </a:rPr>
                        <a:t>H</a:t>
                      </a:r>
                      <a:endParaRPr kumimoji="0" lang="en-US" sz="22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rgbClr val="FF0000"/>
                          </a:solidFill>
                          <a:effectLst/>
                          <a:latin typeface="Arial" charset="0"/>
                          <a:cs typeface="Arial" charset="0"/>
                        </a:rPr>
                        <a:t>rear=</a:t>
                      </a:r>
                      <a:r>
                        <a:rPr kumimoji="0" lang="tr-TR" sz="2200" b="0" i="0" u="none" strike="noStrike" cap="none" normalizeH="0" baseline="0" smtClean="0">
                          <a:ln>
                            <a:noFill/>
                          </a:ln>
                          <a:solidFill>
                            <a:srgbClr val="FF0000"/>
                          </a:solidFill>
                          <a:effectLst/>
                          <a:latin typeface="Arial" charset="0"/>
                          <a:cs typeface="Arial" charset="0"/>
                        </a:rPr>
                        <a:t>0</a:t>
                      </a: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endParaRPr lang="en-US"/>
          </a:p>
        </p:txBody>
      </p:sp>
      <p:sp>
        <p:nvSpPr>
          <p:cNvPr id="116739" name="Rectangle 3"/>
          <p:cNvSpPr>
            <a:spLocks noGrp="1" noChangeArrowheads="1"/>
          </p:cNvSpPr>
          <p:nvPr>
            <p:ph type="body" sz="half" idx="1"/>
          </p:nvPr>
        </p:nvSpPr>
        <p:spPr>
          <a:xfrm>
            <a:off x="457200" y="1719263"/>
            <a:ext cx="7850188" cy="4411662"/>
          </a:xfrm>
        </p:spPr>
        <p:txBody>
          <a:bodyPr/>
          <a:lstStyle/>
          <a:p>
            <a:r>
              <a:rPr lang="en-US" sz="2600" b="1" i="1"/>
              <a:t>Insert </a:t>
            </a:r>
            <a:r>
              <a:rPr lang="tr-TR" sz="2600" b="1"/>
              <a:t>H and I</a:t>
            </a:r>
            <a:r>
              <a:rPr lang="en-US" sz="2600" b="1"/>
              <a:t> to the queue.</a:t>
            </a:r>
            <a:endParaRPr lang="en-US" sz="2600"/>
          </a:p>
          <a:p>
            <a:endParaRPr lang="en-US" sz="2600"/>
          </a:p>
        </p:txBody>
      </p:sp>
      <p:graphicFrame>
        <p:nvGraphicFramePr>
          <p:cNvPr id="116791" name="Group 55"/>
          <p:cNvGraphicFramePr>
            <a:graphicFrameLocks noGrp="1"/>
          </p:cNvGraphicFramePr>
          <p:nvPr>
            <p:ph sz="half" idx="2"/>
          </p:nvPr>
        </p:nvGraphicFramePr>
        <p:xfrm>
          <a:off x="1295400" y="2743200"/>
          <a:ext cx="7010400" cy="3692843"/>
        </p:xfrm>
        <a:graphic>
          <a:graphicData uri="http://schemas.openxmlformats.org/drawingml/2006/table">
            <a:tbl>
              <a:tblPr/>
              <a:tblGrid>
                <a:gridCol w="3189288"/>
                <a:gridCol w="1306512"/>
                <a:gridCol w="2514600"/>
              </a:tblGrid>
              <a:tr h="6175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en-US" sz="2000" b="0" i="0" u="none" strike="noStrike" cap="none" normalizeH="0" baseline="0" smtClean="0">
                          <a:ln>
                            <a:noFill/>
                          </a:ln>
                          <a:solidFill>
                            <a:schemeClr val="tx1"/>
                          </a:solidFill>
                          <a:effectLst/>
                          <a:latin typeface="Arial" charset="0"/>
                          <a:cs typeface="Arial" charset="0"/>
                        </a:rPr>
                        <a:t>[</a:t>
                      </a:r>
                      <a:r>
                        <a:rPr kumimoji="0" lang="tr-TR" sz="2000" b="0" i="0" u="none" strike="noStrike" cap="none" normalizeH="0" baseline="0" smtClean="0">
                          <a:ln>
                            <a:noFill/>
                          </a:ln>
                          <a:solidFill>
                            <a:schemeClr val="tx1"/>
                          </a:solidFill>
                          <a:effectLst/>
                          <a:latin typeface="Arial" charset="0"/>
                          <a:cs typeface="Arial" charset="0"/>
                        </a:rPr>
                        <a:t>6</a:t>
                      </a:r>
                      <a:r>
                        <a:rPr kumimoji="0" lang="en-US" sz="20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600" b="0" i="0" u="none" strike="noStrike" cap="none" normalizeH="0" baseline="0" smtClean="0">
                          <a:ln>
                            <a:noFill/>
                          </a:ln>
                          <a:solidFill>
                            <a:schemeClr val="tx1"/>
                          </a:solidFill>
                          <a:effectLst/>
                          <a:latin typeface="Arial" charset="0"/>
                          <a:cs typeface="Arial" charset="0"/>
                        </a:rPr>
                        <a:t>G</a:t>
                      </a: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5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41751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tr-TR" sz="2600" b="0" i="0" u="none" strike="noStrike" cap="none" normalizeH="0" baseline="0" smtClean="0">
                          <a:ln>
                            <a:noFill/>
                          </a:ln>
                          <a:solidFill>
                            <a:schemeClr val="tx1"/>
                          </a:solidFill>
                          <a:effectLst/>
                          <a:latin typeface="Arial" charset="0"/>
                          <a:cs typeface="Arial" charset="0"/>
                        </a:rPr>
                        <a:t>5</a:t>
                      </a: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600" b="0" i="0" u="none" strike="noStrike" cap="none" normalizeH="0" baseline="0" smtClean="0">
                          <a:ln>
                            <a:noFill/>
                          </a:ln>
                          <a:solidFill>
                            <a:schemeClr val="tx1"/>
                          </a:solidFill>
                          <a:effectLst/>
                          <a:latin typeface="Arial" charset="0"/>
                          <a:cs typeface="Arial" charset="0"/>
                        </a:rPr>
                        <a:t>F</a:t>
                      </a: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tr-TR" sz="2600" b="0" i="0" u="none" strike="noStrike" cap="none" normalizeH="0" baseline="0" smtClean="0">
                          <a:ln>
                            <a:noFill/>
                          </a:ln>
                          <a:solidFill>
                            <a:schemeClr val="tx1"/>
                          </a:solidFill>
                          <a:effectLst/>
                          <a:latin typeface="Arial" charset="0"/>
                          <a:cs typeface="Arial" charset="0"/>
                        </a:rPr>
                        <a:t>4</a:t>
                      </a: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chemeClr val="tx1"/>
                          </a:solidFill>
                          <a:effectLst/>
                          <a:latin typeface="Arial" charset="0"/>
                          <a:cs typeface="Arial" charset="0"/>
                        </a:rPr>
                        <a:t>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items[3]</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chemeClr val="tx1"/>
                          </a:solidFill>
                          <a:effectLst/>
                          <a:latin typeface="Arial" charset="0"/>
                          <a:cs typeface="Arial" charset="0"/>
                        </a:rPr>
                        <a:t>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rgbClr val="DDDDDD"/>
                          </a:solidFill>
                          <a:effectLst/>
                          <a:latin typeface="Arial" charset="0"/>
                          <a:cs typeface="Arial" charset="0"/>
                        </a:rPr>
                        <a:t>C</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chemeClr val="tx1"/>
                          </a:solidFill>
                          <a:effectLst/>
                          <a:latin typeface="Arial" charset="0"/>
                          <a:cs typeface="Arial" charset="0"/>
                        </a:rPr>
                        <a:t>front=</a:t>
                      </a:r>
                      <a:r>
                        <a:rPr kumimoji="0" lang="tr-TR" sz="2200" b="0" i="0" u="none" strike="noStrike" cap="none" normalizeH="0" baseline="0" smtClean="0">
                          <a:ln>
                            <a:noFill/>
                          </a:ln>
                          <a:solidFill>
                            <a:schemeClr val="tx1"/>
                          </a:solidFill>
                          <a:effectLst/>
                          <a:latin typeface="Arial" charset="0"/>
                          <a:cs typeface="Arial" charset="0"/>
                        </a:rPr>
                        <a:t>2</a:t>
                      </a:r>
                      <a:endParaRPr kumimoji="0" lang="en-US" sz="22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200" b="0" i="0" u="none" strike="noStrike" cap="none" normalizeH="0" baseline="0" smtClean="0">
                          <a:ln>
                            <a:noFill/>
                          </a:ln>
                          <a:solidFill>
                            <a:schemeClr val="tx1"/>
                          </a:solidFill>
                          <a:effectLst/>
                          <a:latin typeface="Arial" charset="0"/>
                          <a:cs typeface="Arial" charset="0"/>
                        </a:rPr>
                        <a:t>I</a:t>
                      </a:r>
                      <a:endParaRPr kumimoji="0" lang="en-US" sz="22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2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200" b="0" i="0" u="none" strike="noStrike" cap="none" normalizeH="0" baseline="0" smtClean="0">
                          <a:ln>
                            <a:noFill/>
                          </a:ln>
                          <a:solidFill>
                            <a:schemeClr val="tx1"/>
                          </a:solidFill>
                          <a:effectLst/>
                          <a:latin typeface="Arial" charset="0"/>
                          <a:cs typeface="Arial" charset="0"/>
                        </a:rPr>
                        <a:t>H</a:t>
                      </a:r>
                      <a:endParaRPr kumimoji="0" lang="en-US" sz="22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rgbClr val="FF0000"/>
                          </a:solidFill>
                          <a:effectLst/>
                          <a:latin typeface="Arial" charset="0"/>
                          <a:cs typeface="Arial" charset="0"/>
                        </a:rPr>
                        <a:t>rear=</a:t>
                      </a:r>
                      <a:r>
                        <a:rPr kumimoji="0" lang="tr-TR" sz="2200" b="0" i="0" u="none" strike="noStrike" cap="none" normalizeH="0" baseline="0" smtClean="0">
                          <a:ln>
                            <a:noFill/>
                          </a:ln>
                          <a:solidFill>
                            <a:srgbClr val="FF0000"/>
                          </a:solidFill>
                          <a:effectLst/>
                          <a:latin typeface="Arial" charset="0"/>
                          <a:cs typeface="Arial" charset="0"/>
                        </a:rPr>
                        <a:t>0</a:t>
                      </a: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46" name="Rectangle 54"/>
          <p:cNvSpPr>
            <a:spLocks noGrp="1" noChangeArrowheads="1"/>
          </p:cNvSpPr>
          <p:nvPr>
            <p:ph type="title"/>
          </p:nvPr>
        </p:nvSpPr>
        <p:spPr/>
        <p:txBody>
          <a:bodyPr/>
          <a:lstStyle/>
          <a:p>
            <a:endParaRPr lang="en-US"/>
          </a:p>
        </p:txBody>
      </p:sp>
      <p:sp>
        <p:nvSpPr>
          <p:cNvPr id="59395" name="Rectangle 3"/>
          <p:cNvSpPr>
            <a:spLocks noGrp="1" noChangeArrowheads="1"/>
          </p:cNvSpPr>
          <p:nvPr>
            <p:ph type="body" sz="half" idx="1"/>
          </p:nvPr>
        </p:nvSpPr>
        <p:spPr>
          <a:xfrm>
            <a:off x="457200" y="1719263"/>
            <a:ext cx="8229600" cy="744537"/>
          </a:xfrm>
        </p:spPr>
        <p:txBody>
          <a:bodyPr/>
          <a:lstStyle/>
          <a:p>
            <a:r>
              <a:rPr lang="en-US" sz="2600" b="1" i="1"/>
              <a:t>Insert </a:t>
            </a:r>
            <a:r>
              <a:rPr lang="tr-TR" sz="2600" b="1"/>
              <a:t>J</a:t>
            </a:r>
            <a:r>
              <a:rPr lang="en-US" sz="2600" b="1"/>
              <a:t> to the queue.</a:t>
            </a:r>
            <a:endParaRPr lang="en-US" sz="2600"/>
          </a:p>
          <a:p>
            <a:endParaRPr lang="en-US" sz="2600"/>
          </a:p>
        </p:txBody>
      </p:sp>
      <p:graphicFrame>
        <p:nvGraphicFramePr>
          <p:cNvPr id="59460" name="Group 68"/>
          <p:cNvGraphicFramePr>
            <a:graphicFrameLocks noGrp="1"/>
          </p:cNvGraphicFramePr>
          <p:nvPr>
            <p:ph sz="half" idx="2"/>
          </p:nvPr>
        </p:nvGraphicFramePr>
        <p:xfrm>
          <a:off x="914400" y="2332038"/>
          <a:ext cx="7086600" cy="3867469"/>
        </p:xfrm>
        <a:graphic>
          <a:graphicData uri="http://schemas.openxmlformats.org/drawingml/2006/table">
            <a:tbl>
              <a:tblPr/>
              <a:tblGrid>
                <a:gridCol w="3294063"/>
                <a:gridCol w="1277937"/>
                <a:gridCol w="2514600"/>
              </a:tblGrid>
              <a:tr h="6175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en-US" sz="2000" b="0" i="0" u="none" strike="noStrike" cap="none" normalizeH="0" baseline="0" smtClean="0">
                          <a:ln>
                            <a:noFill/>
                          </a:ln>
                          <a:solidFill>
                            <a:schemeClr val="tx1"/>
                          </a:solidFill>
                          <a:effectLst/>
                          <a:latin typeface="Arial" charset="0"/>
                          <a:cs typeface="Arial" charset="0"/>
                        </a:rPr>
                        <a:t>[</a:t>
                      </a:r>
                      <a:r>
                        <a:rPr kumimoji="0" lang="tr-TR" sz="2000" b="0" i="0" u="none" strike="noStrike" cap="none" normalizeH="0" baseline="0" smtClean="0">
                          <a:ln>
                            <a:noFill/>
                          </a:ln>
                          <a:solidFill>
                            <a:schemeClr val="tx1"/>
                          </a:solidFill>
                          <a:effectLst/>
                          <a:latin typeface="Arial" charset="0"/>
                          <a:cs typeface="Arial" charset="0"/>
                        </a:rPr>
                        <a:t>6</a:t>
                      </a:r>
                      <a:r>
                        <a:rPr kumimoji="0" lang="en-US" sz="20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600" b="0" i="0" u="none" strike="noStrike" cap="none" normalizeH="0" baseline="0" smtClean="0">
                          <a:ln>
                            <a:noFill/>
                          </a:ln>
                          <a:solidFill>
                            <a:schemeClr val="tx1"/>
                          </a:solidFill>
                          <a:effectLst/>
                          <a:latin typeface="Arial" charset="0"/>
                          <a:cs typeface="Arial" charset="0"/>
                        </a:rPr>
                        <a:t>G</a:t>
                      </a: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5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4794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tr-TR" sz="2600" b="0" i="0" u="none" strike="noStrike" cap="none" normalizeH="0" baseline="0" smtClean="0">
                          <a:ln>
                            <a:noFill/>
                          </a:ln>
                          <a:solidFill>
                            <a:schemeClr val="tx1"/>
                          </a:solidFill>
                          <a:effectLst/>
                          <a:latin typeface="Arial" charset="0"/>
                          <a:cs typeface="Arial" charset="0"/>
                        </a:rPr>
                        <a:t>5</a:t>
                      </a: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600" b="0" i="0" u="none" strike="noStrike" cap="none" normalizeH="0" baseline="0" smtClean="0">
                          <a:ln>
                            <a:noFill/>
                          </a:ln>
                          <a:solidFill>
                            <a:schemeClr val="tx1"/>
                          </a:solidFill>
                          <a:effectLst/>
                          <a:latin typeface="Arial" charset="0"/>
                          <a:cs typeface="Arial" charset="0"/>
                        </a:rPr>
                        <a:t>F</a:t>
                      </a: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a:t>
                      </a:r>
                      <a:r>
                        <a:rPr kumimoji="0" lang="tr-TR" sz="2600" b="0" i="0" u="none" strike="noStrike" cap="none" normalizeH="0" baseline="0" smtClean="0">
                          <a:ln>
                            <a:noFill/>
                          </a:ln>
                          <a:solidFill>
                            <a:schemeClr val="tx1"/>
                          </a:solidFill>
                          <a:effectLst/>
                          <a:latin typeface="Arial" charset="0"/>
                          <a:cs typeface="Arial" charset="0"/>
                        </a:rPr>
                        <a:t>4</a:t>
                      </a:r>
                      <a:r>
                        <a:rPr kumimoji="0" lang="en-US" sz="2600" b="0" i="0" u="none" strike="noStrike" cap="none" normalizeH="0" baseline="0" smtClean="0">
                          <a:ln>
                            <a:noFill/>
                          </a:ln>
                          <a:solidFill>
                            <a:schemeClr val="tx1"/>
                          </a:solidFill>
                          <a:effectLst/>
                          <a:latin typeface="Arial" charset="0"/>
                          <a:cs typeface="Arial" charset="0"/>
                        </a:rPr>
                        <a:t>]</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chemeClr val="tx1"/>
                          </a:solidFill>
                          <a:effectLst/>
                          <a:latin typeface="Arial" charset="0"/>
                          <a:cs typeface="Arial" charset="0"/>
                        </a:rPr>
                        <a:t>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667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items[3]</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chemeClr val="tx1"/>
                          </a:solidFill>
                          <a:effectLst/>
                          <a:latin typeface="Arial" charset="0"/>
                          <a:cs typeface="Arial" charset="0"/>
                        </a:rPr>
                        <a:t>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683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items[2]</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200" b="0" i="0" u="none" strike="noStrike" cap="none" normalizeH="0" baseline="0" smtClean="0">
                          <a:ln>
                            <a:noFill/>
                          </a:ln>
                          <a:solidFill>
                            <a:srgbClr val="FF0000"/>
                          </a:solidFill>
                          <a:effectLst/>
                          <a:latin typeface="Arial" charset="0"/>
                          <a:cs typeface="Arial" charset="0"/>
                        </a:rPr>
                        <a:t>??</a:t>
                      </a:r>
                      <a:endParaRPr kumimoji="0" lang="en-US" sz="22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chemeClr val="tx1"/>
                          </a:solidFill>
                          <a:effectLst/>
                          <a:latin typeface="Arial" charset="0"/>
                          <a:cs typeface="Arial" charset="0"/>
                        </a:rPr>
                        <a:t>front=rear=</a:t>
                      </a:r>
                      <a:r>
                        <a:rPr kumimoji="0" lang="tr-TR" sz="2200" b="0" i="0" u="none" strike="noStrike" cap="none" normalizeH="0" baseline="0" smtClean="0">
                          <a:ln>
                            <a:noFill/>
                          </a:ln>
                          <a:solidFill>
                            <a:srgbClr val="FF0000"/>
                          </a:solidFill>
                          <a:effectLst/>
                          <a:latin typeface="Arial" charset="0"/>
                          <a:cs typeface="Arial" charset="0"/>
                        </a:rPr>
                        <a:t>2</a:t>
                      </a:r>
                      <a:endParaRPr kumimoji="0" lang="en-US" sz="22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683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items[1]</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200" b="0" i="0" u="none" strike="noStrike" cap="none" normalizeH="0" baseline="0" smtClean="0">
                          <a:ln>
                            <a:noFill/>
                          </a:ln>
                          <a:solidFill>
                            <a:schemeClr val="tx1"/>
                          </a:solidFill>
                          <a:effectLst/>
                          <a:latin typeface="Arial" charset="0"/>
                          <a:cs typeface="Arial" charset="0"/>
                        </a:rPr>
                        <a:t>I</a:t>
                      </a:r>
                      <a:endParaRPr kumimoji="0" lang="en-US" sz="22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2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5413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600" b="0" i="0" u="none" strike="noStrike" cap="none" normalizeH="0" baseline="0" smtClean="0">
                          <a:ln>
                            <a:noFill/>
                          </a:ln>
                          <a:solidFill>
                            <a:schemeClr val="tx1"/>
                          </a:solidFill>
                          <a:effectLst/>
                          <a:latin typeface="Arial" charset="0"/>
                          <a:cs typeface="Arial" charset="0"/>
                        </a:rPr>
                        <a:t>items[0]</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200" b="0" i="0" u="none" strike="noStrike" cap="none" normalizeH="0" baseline="0" smtClean="0">
                          <a:ln>
                            <a:noFill/>
                          </a:ln>
                          <a:solidFill>
                            <a:schemeClr val="tx1"/>
                          </a:solidFill>
                          <a:effectLst/>
                          <a:latin typeface="Arial" charset="0"/>
                          <a:cs typeface="Arial" charset="0"/>
                        </a:rPr>
                        <a:t>H</a:t>
                      </a:r>
                      <a:endParaRPr kumimoji="0" lang="en-US" sz="22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2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57200" y="704088"/>
            <a:ext cx="8229600" cy="667512"/>
          </a:xfrm>
        </p:spPr>
        <p:txBody>
          <a:bodyPr/>
          <a:lstStyle/>
          <a:p>
            <a:r>
              <a:rPr lang="en-US" sz="2600" b="0" i="1" dirty="0"/>
              <a:t>Declaration </a:t>
            </a:r>
            <a:r>
              <a:rPr lang="en-US" sz="2600" b="0" dirty="0"/>
              <a:t>and </a:t>
            </a:r>
            <a:r>
              <a:rPr lang="en-US" sz="2600" b="0" i="1" dirty="0"/>
              <a:t>Initialization </a:t>
            </a:r>
            <a:r>
              <a:rPr lang="en-US" sz="2600" b="0" dirty="0"/>
              <a:t>of a Circular Queue.</a:t>
            </a:r>
            <a:endParaRPr lang="en-US" sz="2600" dirty="0"/>
          </a:p>
        </p:txBody>
      </p:sp>
      <p:sp>
        <p:nvSpPr>
          <p:cNvPr id="61443" name="Rectangle 3"/>
          <p:cNvSpPr>
            <a:spLocks noGrp="1" noChangeArrowheads="1"/>
          </p:cNvSpPr>
          <p:nvPr>
            <p:ph idx="1"/>
          </p:nvPr>
        </p:nvSpPr>
        <p:spPr>
          <a:solidFill>
            <a:srgbClr val="CCFFFF"/>
          </a:solidFill>
        </p:spPr>
        <p:txBody>
          <a:bodyPr/>
          <a:lstStyle/>
          <a:p>
            <a:pPr lvl="1">
              <a:lnSpc>
                <a:spcPct val="90000"/>
              </a:lnSpc>
              <a:buFont typeface="Wingdings" pitchFamily="2" charset="2"/>
              <a:buNone/>
            </a:pPr>
            <a:r>
              <a:rPr lang="en-US"/>
              <a:t>#define MAXQUEUE 10 </a:t>
            </a:r>
            <a:r>
              <a:rPr lang="en-US" sz="2000"/>
              <a:t>/* size of the queue items*/</a:t>
            </a:r>
          </a:p>
          <a:p>
            <a:pPr lvl="1">
              <a:lnSpc>
                <a:spcPct val="90000"/>
              </a:lnSpc>
              <a:buFont typeface="Wingdings" pitchFamily="2" charset="2"/>
              <a:buNone/>
            </a:pPr>
            <a:r>
              <a:rPr lang="en-US"/>
              <a:t>typedef struct {</a:t>
            </a:r>
          </a:p>
          <a:p>
            <a:pPr lvl="1">
              <a:lnSpc>
                <a:spcPct val="90000"/>
              </a:lnSpc>
              <a:buFont typeface="Wingdings" pitchFamily="2" charset="2"/>
              <a:buNone/>
            </a:pPr>
            <a:r>
              <a:rPr lang="en-US"/>
              <a:t>	int front;</a:t>
            </a:r>
          </a:p>
          <a:p>
            <a:pPr lvl="1">
              <a:lnSpc>
                <a:spcPct val="90000"/>
              </a:lnSpc>
              <a:buFont typeface="Wingdings" pitchFamily="2" charset="2"/>
              <a:buNone/>
            </a:pPr>
            <a:r>
              <a:rPr lang="en-US"/>
              <a:t>	int rear;</a:t>
            </a:r>
          </a:p>
          <a:p>
            <a:pPr lvl="1">
              <a:lnSpc>
                <a:spcPct val="90000"/>
              </a:lnSpc>
              <a:buFont typeface="Wingdings" pitchFamily="2" charset="2"/>
              <a:buNone/>
            </a:pPr>
            <a:r>
              <a:rPr lang="en-US"/>
              <a:t>	int items[MAXQUEUE];</a:t>
            </a:r>
          </a:p>
          <a:p>
            <a:pPr lvl="1">
              <a:lnSpc>
                <a:spcPct val="90000"/>
              </a:lnSpc>
              <a:buFont typeface="Wingdings" pitchFamily="2" charset="2"/>
              <a:buNone/>
            </a:pPr>
            <a:r>
              <a:rPr lang="en-US"/>
              <a:t>}QUEUE;</a:t>
            </a:r>
          </a:p>
          <a:p>
            <a:pPr lvl="1">
              <a:lnSpc>
                <a:spcPct val="90000"/>
              </a:lnSpc>
              <a:buFont typeface="Wingdings" pitchFamily="2" charset="2"/>
              <a:buNone/>
            </a:pPr>
            <a:endParaRPr lang="tr-TR"/>
          </a:p>
          <a:p>
            <a:pPr lvl="1">
              <a:lnSpc>
                <a:spcPct val="90000"/>
              </a:lnSpc>
              <a:buFont typeface="Wingdings" pitchFamily="2" charset="2"/>
              <a:buNone/>
            </a:pPr>
            <a:r>
              <a:rPr lang="en-US"/>
              <a:t>QUEUE q;</a:t>
            </a:r>
          </a:p>
          <a:p>
            <a:pPr lvl="1">
              <a:lnSpc>
                <a:spcPct val="90000"/>
              </a:lnSpc>
              <a:buFont typeface="Wingdings" pitchFamily="2" charset="2"/>
              <a:buNone/>
            </a:pPr>
            <a:r>
              <a:rPr lang="en-US"/>
              <a:t>q.front = MAXQUEUE-1;</a:t>
            </a:r>
          </a:p>
          <a:p>
            <a:pPr lvl="1">
              <a:lnSpc>
                <a:spcPct val="90000"/>
              </a:lnSpc>
              <a:buFont typeface="Wingdings" pitchFamily="2" charset="2"/>
              <a:buNone/>
            </a:pPr>
            <a:r>
              <a:rPr lang="en-US"/>
              <a:t>q.rear= MAXQUEUE-1;</a:t>
            </a:r>
          </a:p>
          <a:p>
            <a:pPr>
              <a:lnSpc>
                <a:spcPct val="90000"/>
              </a:lnSpc>
              <a:buFont typeface="Wingdings" pitchFamily="2" charset="2"/>
              <a:buNone/>
            </a:pPr>
            <a:endParaRPr lang="en-US"/>
          </a:p>
        </p:txBody>
      </p:sp>
      <p:grpSp>
        <p:nvGrpSpPr>
          <p:cNvPr id="2" name="Group 6"/>
          <p:cNvGrpSpPr>
            <a:grpSpLocks/>
          </p:cNvGrpSpPr>
          <p:nvPr/>
        </p:nvGrpSpPr>
        <p:grpSpPr bwMode="auto">
          <a:xfrm>
            <a:off x="4724400" y="4724400"/>
            <a:ext cx="2762250" cy="1447800"/>
            <a:chOff x="2976" y="2976"/>
            <a:chExt cx="1740" cy="912"/>
          </a:xfrm>
        </p:grpSpPr>
        <p:sp>
          <p:nvSpPr>
            <p:cNvPr id="61444" name="AutoShape 4"/>
            <p:cNvSpPr>
              <a:spLocks/>
            </p:cNvSpPr>
            <p:nvPr/>
          </p:nvSpPr>
          <p:spPr bwMode="auto">
            <a:xfrm>
              <a:off x="2976" y="2976"/>
              <a:ext cx="144" cy="912"/>
            </a:xfrm>
            <a:prstGeom prst="rightBrace">
              <a:avLst>
                <a:gd name="adj1" fmla="val 52778"/>
                <a:gd name="adj2" fmla="val 50000"/>
              </a:avLst>
            </a:prstGeom>
            <a:noFill/>
            <a:ln w="9525">
              <a:solidFill>
                <a:schemeClr val="tx1"/>
              </a:solidFill>
              <a:round/>
              <a:headEnd/>
              <a:tailEnd/>
            </a:ln>
            <a:effectLst/>
          </p:spPr>
          <p:txBody>
            <a:bodyPr wrap="none" anchor="ctr"/>
            <a:lstStyle/>
            <a:p>
              <a:endParaRPr lang="en-US"/>
            </a:p>
          </p:txBody>
        </p:sp>
        <p:sp>
          <p:nvSpPr>
            <p:cNvPr id="61445" name="WordArt 5"/>
            <p:cNvSpPr>
              <a:spLocks noChangeArrowheads="1" noChangeShapeType="1" noTextEdit="1"/>
            </p:cNvSpPr>
            <p:nvPr/>
          </p:nvSpPr>
          <p:spPr bwMode="auto">
            <a:xfrm>
              <a:off x="3312" y="3264"/>
              <a:ext cx="1404" cy="330"/>
            </a:xfrm>
            <a:prstGeom prst="rect">
              <a:avLst/>
            </a:prstGeom>
          </p:spPr>
          <p:txBody>
            <a:bodyPr wrap="none" fromWordArt="1">
              <a:prstTxWarp prst="textPlain">
                <a:avLst>
                  <a:gd name="adj" fmla="val 50000"/>
                </a:avLst>
              </a:prstTxWarp>
            </a:bodyPr>
            <a:lstStyle/>
            <a:p>
              <a:pPr algn="ctr"/>
              <a:r>
                <a:rPr lang="en-US"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Initialization</a:t>
              </a:r>
            </a:p>
          </p:txBody>
        </p:sp>
      </p:gr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704088"/>
            <a:ext cx="8229600" cy="819912"/>
          </a:xfrm>
        </p:spPr>
        <p:txBody>
          <a:bodyPr/>
          <a:lstStyle/>
          <a:p>
            <a:r>
              <a:rPr lang="en-US" sz="3500" b="0" i="1" dirty="0"/>
              <a:t>Insert </a:t>
            </a:r>
            <a:r>
              <a:rPr lang="en-US" sz="3500" b="0" dirty="0" smtClean="0"/>
              <a:t>Operation </a:t>
            </a:r>
            <a:r>
              <a:rPr lang="en-US" sz="3500" dirty="0" smtClean="0"/>
              <a:t>for </a:t>
            </a:r>
            <a:r>
              <a:rPr lang="en-US" sz="3500" dirty="0"/>
              <a:t>circular Queue</a:t>
            </a:r>
          </a:p>
        </p:txBody>
      </p:sp>
      <p:sp>
        <p:nvSpPr>
          <p:cNvPr id="65539" name="Rectangle 3"/>
          <p:cNvSpPr>
            <a:spLocks noGrp="1" noChangeArrowheads="1"/>
          </p:cNvSpPr>
          <p:nvPr>
            <p:ph idx="1"/>
          </p:nvPr>
        </p:nvSpPr>
        <p:spPr>
          <a:solidFill>
            <a:srgbClr val="CCFFFF"/>
          </a:solidFill>
        </p:spPr>
        <p:txBody>
          <a:bodyPr>
            <a:normAutofit fontScale="77500" lnSpcReduction="20000"/>
          </a:bodyPr>
          <a:lstStyle/>
          <a:p>
            <a:pPr lvl="1">
              <a:lnSpc>
                <a:spcPct val="80000"/>
              </a:lnSpc>
              <a:buFont typeface="Wingdings" pitchFamily="2" charset="2"/>
              <a:buNone/>
            </a:pPr>
            <a:r>
              <a:rPr lang="en-US" sz="2200"/>
              <a:t>void insert(QUEUE *qptr, </a:t>
            </a:r>
            <a:r>
              <a:rPr lang="tr-TR" sz="2200"/>
              <a:t>char</a:t>
            </a:r>
            <a:r>
              <a:rPr lang="en-US" sz="2200"/>
              <a:t> x)</a:t>
            </a:r>
          </a:p>
          <a:p>
            <a:pPr lvl="1">
              <a:lnSpc>
                <a:spcPct val="80000"/>
              </a:lnSpc>
              <a:buFont typeface="Wingdings" pitchFamily="2" charset="2"/>
              <a:buNone/>
            </a:pPr>
            <a:r>
              <a:rPr lang="en-US" sz="2200"/>
              <a:t>{</a:t>
            </a:r>
          </a:p>
          <a:p>
            <a:pPr lvl="1">
              <a:lnSpc>
                <a:spcPct val="80000"/>
              </a:lnSpc>
              <a:buFont typeface="Wingdings" pitchFamily="2" charset="2"/>
              <a:buNone/>
            </a:pPr>
            <a:r>
              <a:rPr lang="en-US" sz="2200"/>
              <a:t>if(qptr-&gt;rear == MAXQUEUE-1)</a:t>
            </a:r>
          </a:p>
          <a:p>
            <a:pPr lvl="1">
              <a:lnSpc>
                <a:spcPct val="80000"/>
              </a:lnSpc>
              <a:buFont typeface="Wingdings" pitchFamily="2" charset="2"/>
              <a:buNone/>
            </a:pPr>
            <a:r>
              <a:rPr lang="en-US" sz="2200"/>
              <a:t>	qptr-&gt;rear=0;</a:t>
            </a:r>
          </a:p>
          <a:p>
            <a:pPr lvl="1">
              <a:lnSpc>
                <a:spcPct val="80000"/>
              </a:lnSpc>
              <a:buFont typeface="Wingdings" pitchFamily="2" charset="2"/>
              <a:buNone/>
            </a:pPr>
            <a:r>
              <a:rPr lang="en-US" sz="2200"/>
              <a:t>else</a:t>
            </a:r>
          </a:p>
          <a:p>
            <a:pPr lvl="1">
              <a:lnSpc>
                <a:spcPct val="80000"/>
              </a:lnSpc>
              <a:buFont typeface="Wingdings" pitchFamily="2" charset="2"/>
              <a:buNone/>
            </a:pPr>
            <a:r>
              <a:rPr lang="en-US" sz="2200"/>
              <a:t>	qptr-&gt;rear++;</a:t>
            </a:r>
          </a:p>
          <a:p>
            <a:pPr lvl="1">
              <a:lnSpc>
                <a:spcPct val="80000"/>
              </a:lnSpc>
              <a:buFont typeface="Wingdings" pitchFamily="2" charset="2"/>
              <a:buNone/>
            </a:pPr>
            <a:r>
              <a:rPr lang="tr-TR" sz="2200"/>
              <a:t>/* or </a:t>
            </a:r>
            <a:r>
              <a:rPr lang="en-US" sz="2200"/>
              <a:t>qptr-&gt;rear=</a:t>
            </a:r>
            <a:r>
              <a:rPr lang="tr-TR" sz="2200"/>
              <a:t>(qptr-&gt;rear+1)%MAXQUEUE) */</a:t>
            </a:r>
          </a:p>
          <a:p>
            <a:pPr lvl="1">
              <a:lnSpc>
                <a:spcPct val="80000"/>
              </a:lnSpc>
              <a:buFont typeface="Wingdings" pitchFamily="2" charset="2"/>
              <a:buNone/>
            </a:pPr>
            <a:r>
              <a:rPr lang="en-US" sz="2200"/>
              <a:t>if(qptr-&gt;rear == qptr-&gt;front){</a:t>
            </a:r>
          </a:p>
          <a:p>
            <a:pPr lvl="1">
              <a:lnSpc>
                <a:spcPct val="80000"/>
              </a:lnSpc>
              <a:buFont typeface="Wingdings" pitchFamily="2" charset="2"/>
              <a:buNone/>
            </a:pPr>
            <a:r>
              <a:rPr lang="en-US" sz="2200"/>
              <a:t>	printf("Queue overflow");</a:t>
            </a:r>
          </a:p>
          <a:p>
            <a:pPr lvl="1">
              <a:lnSpc>
                <a:spcPct val="80000"/>
              </a:lnSpc>
              <a:buFont typeface="Wingdings" pitchFamily="2" charset="2"/>
              <a:buNone/>
            </a:pPr>
            <a:r>
              <a:rPr lang="en-US" sz="2200"/>
              <a:t>	exit(1);</a:t>
            </a:r>
          </a:p>
          <a:p>
            <a:pPr lvl="1">
              <a:lnSpc>
                <a:spcPct val="80000"/>
              </a:lnSpc>
              <a:buFont typeface="Wingdings" pitchFamily="2" charset="2"/>
              <a:buNone/>
            </a:pPr>
            <a:r>
              <a:rPr lang="en-US" sz="2200"/>
              <a:t>}</a:t>
            </a:r>
          </a:p>
          <a:p>
            <a:pPr lvl="1">
              <a:lnSpc>
                <a:spcPct val="80000"/>
              </a:lnSpc>
              <a:buFont typeface="Wingdings" pitchFamily="2" charset="2"/>
              <a:buNone/>
            </a:pPr>
            <a:r>
              <a:rPr lang="en-US" sz="2200"/>
              <a:t>qptr-&gt;items[qptr-&gt;rear]=x;</a:t>
            </a:r>
          </a:p>
          <a:p>
            <a:pPr lvl="1">
              <a:lnSpc>
                <a:spcPct val="80000"/>
              </a:lnSpc>
              <a:buFont typeface="Wingdings" pitchFamily="2" charset="2"/>
              <a:buNone/>
            </a:pPr>
            <a:r>
              <a:rPr lang="en-US" sz="2200"/>
              <a:t>}</a:t>
            </a:r>
          </a:p>
          <a:p>
            <a:pPr lvl="1">
              <a:lnSpc>
                <a:spcPct val="80000"/>
              </a:lnSpc>
              <a:buFont typeface="Wingdings" pitchFamily="2" charset="2"/>
              <a:buNone/>
            </a:pPr>
            <a:endParaRPr lang="en-US" sz="220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704088"/>
            <a:ext cx="8229600" cy="667512"/>
          </a:xfrm>
        </p:spPr>
        <p:txBody>
          <a:bodyPr>
            <a:normAutofit fontScale="90000"/>
          </a:bodyPr>
          <a:lstStyle/>
          <a:p>
            <a:r>
              <a:rPr lang="en-US" sz="3500" b="0" i="1" dirty="0"/>
              <a:t>Remove </a:t>
            </a:r>
            <a:r>
              <a:rPr lang="en-US" sz="3500" b="0" dirty="0" smtClean="0"/>
              <a:t>Operation for </a:t>
            </a:r>
            <a:r>
              <a:rPr lang="en-US" sz="3500" b="0" dirty="0"/>
              <a:t>circular queue</a:t>
            </a:r>
            <a:endParaRPr lang="en-US" sz="3500" dirty="0"/>
          </a:p>
        </p:txBody>
      </p:sp>
      <p:sp>
        <p:nvSpPr>
          <p:cNvPr id="66563" name="Rectangle 3"/>
          <p:cNvSpPr>
            <a:spLocks noGrp="1" noChangeArrowheads="1"/>
          </p:cNvSpPr>
          <p:nvPr>
            <p:ph idx="1"/>
          </p:nvPr>
        </p:nvSpPr>
        <p:spPr>
          <a:solidFill>
            <a:srgbClr val="CCFFFF"/>
          </a:solidFill>
        </p:spPr>
        <p:txBody>
          <a:bodyPr>
            <a:normAutofit fontScale="92500" lnSpcReduction="20000"/>
          </a:bodyPr>
          <a:lstStyle/>
          <a:p>
            <a:pPr marL="800100" lvl="1" indent="-455613">
              <a:lnSpc>
                <a:spcPct val="80000"/>
              </a:lnSpc>
              <a:buFont typeface="Wingdings" pitchFamily="2" charset="2"/>
              <a:buNone/>
            </a:pPr>
            <a:r>
              <a:rPr lang="tr-TR" sz="2200"/>
              <a:t>char</a:t>
            </a:r>
            <a:r>
              <a:rPr lang="en-US" sz="2200"/>
              <a:t> remove(struct queue *qptr)</a:t>
            </a:r>
          </a:p>
          <a:p>
            <a:pPr marL="800100" lvl="1" indent="-455613">
              <a:lnSpc>
                <a:spcPct val="80000"/>
              </a:lnSpc>
              <a:buFont typeface="Wingdings" pitchFamily="2" charset="2"/>
              <a:buNone/>
            </a:pPr>
            <a:r>
              <a:rPr lang="en-US" sz="2200"/>
              <a:t>{</a:t>
            </a:r>
          </a:p>
          <a:p>
            <a:pPr marL="800100" lvl="1" indent="-455613">
              <a:lnSpc>
                <a:spcPct val="80000"/>
              </a:lnSpc>
              <a:buFont typeface="Wingdings" pitchFamily="2" charset="2"/>
              <a:buNone/>
            </a:pPr>
            <a:r>
              <a:rPr lang="en-US" sz="2200"/>
              <a:t>if(qptr-&gt;front == qptr-&gt;rear){</a:t>
            </a:r>
          </a:p>
          <a:p>
            <a:pPr marL="800100" lvl="1" indent="-455613">
              <a:lnSpc>
                <a:spcPct val="80000"/>
              </a:lnSpc>
              <a:buFont typeface="Wingdings" pitchFamily="2" charset="2"/>
              <a:buNone/>
            </a:pPr>
            <a:r>
              <a:rPr lang="en-US" sz="2200"/>
              <a:t>	printf("Queue underflow");</a:t>
            </a:r>
          </a:p>
          <a:p>
            <a:pPr marL="800100" lvl="1" indent="-455613">
              <a:lnSpc>
                <a:spcPct val="80000"/>
              </a:lnSpc>
              <a:buFont typeface="Wingdings" pitchFamily="2" charset="2"/>
              <a:buNone/>
            </a:pPr>
            <a:r>
              <a:rPr lang="en-US" sz="2200"/>
              <a:t>	exit(1);</a:t>
            </a:r>
          </a:p>
          <a:p>
            <a:pPr marL="800100" lvl="1" indent="-455613">
              <a:lnSpc>
                <a:spcPct val="80000"/>
              </a:lnSpc>
              <a:buFont typeface="Wingdings" pitchFamily="2" charset="2"/>
              <a:buNone/>
            </a:pPr>
            <a:r>
              <a:rPr lang="en-US" sz="2200"/>
              <a:t>}</a:t>
            </a:r>
          </a:p>
          <a:p>
            <a:pPr marL="800100" lvl="1" indent="-455613">
              <a:lnSpc>
                <a:spcPct val="80000"/>
              </a:lnSpc>
              <a:buFont typeface="Wingdings" pitchFamily="2" charset="2"/>
              <a:buNone/>
            </a:pPr>
            <a:r>
              <a:rPr lang="en-US" sz="2200"/>
              <a:t>if(qptr-&gt;front == MAXQUEUE-1)</a:t>
            </a:r>
          </a:p>
          <a:p>
            <a:pPr marL="800100" lvl="1" indent="-455613">
              <a:lnSpc>
                <a:spcPct val="80000"/>
              </a:lnSpc>
              <a:buFont typeface="Wingdings" pitchFamily="2" charset="2"/>
              <a:buNone/>
            </a:pPr>
            <a:r>
              <a:rPr lang="en-US" sz="2200"/>
              <a:t>	qptr-&gt;front=0;</a:t>
            </a:r>
          </a:p>
          <a:p>
            <a:pPr marL="800100" lvl="1" indent="-455613">
              <a:lnSpc>
                <a:spcPct val="80000"/>
              </a:lnSpc>
              <a:buFont typeface="Wingdings" pitchFamily="2" charset="2"/>
              <a:buNone/>
            </a:pPr>
            <a:r>
              <a:rPr lang="en-US" sz="2200"/>
              <a:t>else</a:t>
            </a:r>
          </a:p>
          <a:p>
            <a:pPr marL="800100" lvl="1" indent="-455613">
              <a:lnSpc>
                <a:spcPct val="80000"/>
              </a:lnSpc>
              <a:buFont typeface="Wingdings" pitchFamily="2" charset="2"/>
              <a:buNone/>
            </a:pPr>
            <a:r>
              <a:rPr lang="en-US" sz="2200"/>
              <a:t>	qptr-&gt;front++;</a:t>
            </a:r>
          </a:p>
          <a:p>
            <a:pPr marL="800100" lvl="1" indent="-455613">
              <a:lnSpc>
                <a:spcPct val="80000"/>
              </a:lnSpc>
              <a:buFont typeface="Wingdings" pitchFamily="2" charset="2"/>
              <a:buNone/>
            </a:pPr>
            <a:r>
              <a:rPr lang="en-US" sz="2200"/>
              <a:t>return qptr-&gt;items[qptr-&gt;front];</a:t>
            </a:r>
          </a:p>
          <a:p>
            <a:pPr marL="800100" lvl="1" indent="-455613">
              <a:lnSpc>
                <a:spcPct val="80000"/>
              </a:lnSpc>
              <a:buFont typeface="Wingdings" pitchFamily="2" charset="2"/>
              <a:buNone/>
            </a:pPr>
            <a:r>
              <a:rPr lang="en-US" sz="2200"/>
              <a:t>}</a:t>
            </a:r>
          </a:p>
          <a:p>
            <a:pPr marL="800100" lvl="1" indent="-455613">
              <a:lnSpc>
                <a:spcPct val="80000"/>
              </a:lnSpc>
              <a:buFont typeface="Wingdings" pitchFamily="2" charset="2"/>
              <a:buNone/>
            </a:pPr>
            <a:endParaRPr lang="en-US" sz="220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 of Queue</a:t>
            </a:r>
            <a:endParaRPr lang="en-US" dirty="0"/>
          </a:p>
        </p:txBody>
      </p:sp>
      <p:sp>
        <p:nvSpPr>
          <p:cNvPr id="3" name="Content Placeholder 2"/>
          <p:cNvSpPr>
            <a:spLocks noGrp="1"/>
          </p:cNvSpPr>
          <p:nvPr>
            <p:ph idx="1"/>
          </p:nvPr>
        </p:nvSpPr>
        <p:spPr/>
        <p:txBody>
          <a:bodyPr/>
          <a:lstStyle/>
          <a:p>
            <a:r>
              <a:rPr lang="en-US" dirty="0" smtClean="0"/>
              <a:t>Real life queue(Ticket Counter)</a:t>
            </a:r>
          </a:p>
          <a:p>
            <a:r>
              <a:rPr lang="en-US" dirty="0" smtClean="0"/>
              <a:t>Jobs in Printer</a:t>
            </a:r>
          </a:p>
          <a:p>
            <a:r>
              <a:rPr lang="en-US" dirty="0" smtClean="0"/>
              <a:t>Networks</a:t>
            </a:r>
          </a:p>
          <a:p>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905000"/>
            <a:ext cx="8077200" cy="1295400"/>
          </a:xfrm>
        </p:spPr>
        <p:txBody>
          <a:bodyPr/>
          <a:lstStyle/>
          <a:p>
            <a:pPr algn="ctr"/>
            <a:r>
              <a:rPr lang="en-US" dirty="0" smtClean="0"/>
              <a:t>DATA STRUCTURES</a:t>
            </a:r>
            <a:endParaRPr lang="en-US" dirty="0"/>
          </a:p>
        </p:txBody>
      </p:sp>
      <p:sp>
        <p:nvSpPr>
          <p:cNvPr id="3" name="Subtitle 2"/>
          <p:cNvSpPr>
            <a:spLocks noGrp="1"/>
          </p:cNvSpPr>
          <p:nvPr>
            <p:ph type="subTitle" idx="1"/>
          </p:nvPr>
        </p:nvSpPr>
        <p:spPr>
          <a:xfrm>
            <a:off x="1295400" y="3352800"/>
            <a:ext cx="5638800" cy="1628336"/>
          </a:xfrm>
        </p:spPr>
        <p:txBody>
          <a:bodyPr>
            <a:normAutofit/>
          </a:bodyPr>
          <a:lstStyle/>
          <a:p>
            <a:pPr algn="ctr"/>
            <a:r>
              <a:rPr lang="en-US" sz="4000" dirty="0" smtClean="0">
                <a:latin typeface="Times New Roman" pitchFamily="18" charset="0"/>
                <a:cs typeface="Times New Roman" pitchFamily="18" charset="0"/>
              </a:rPr>
              <a:t>UNIT II</a:t>
            </a:r>
          </a:p>
          <a:p>
            <a:pPr algn="ctr"/>
            <a:r>
              <a:rPr lang="en-US" sz="4000" dirty="0" smtClean="0">
                <a:latin typeface="Times New Roman" pitchFamily="18" charset="0"/>
                <a:cs typeface="Times New Roman" pitchFamily="18" charset="0"/>
              </a:rPr>
              <a:t>Tree structures</a:t>
            </a:r>
            <a:endParaRPr lang="en-US" sz="4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r>
              <a:rPr lang="en-US"/>
              <a:t>Trees</a:t>
            </a:r>
          </a:p>
        </p:txBody>
      </p:sp>
      <p:sp>
        <p:nvSpPr>
          <p:cNvPr id="198659" name="Rectangle 3"/>
          <p:cNvSpPr>
            <a:spLocks noGrp="1" noChangeArrowheads="1"/>
          </p:cNvSpPr>
          <p:nvPr>
            <p:ph idx="1"/>
          </p:nvPr>
        </p:nvSpPr>
        <p:spPr/>
        <p:txBody>
          <a:bodyPr/>
          <a:lstStyle/>
          <a:p>
            <a:r>
              <a:rPr lang="en-US"/>
              <a:t>Linear access time of linked lists is prohibitive</a:t>
            </a:r>
          </a:p>
          <a:p>
            <a:pPr lvl="1"/>
            <a:r>
              <a:rPr lang="en-US"/>
              <a:t>Does there exist any simple data structure for which the running time of most operations (search, insert, delete) is O(log N)?</a:t>
            </a:r>
          </a:p>
          <a:p>
            <a:pPr lvl="1"/>
            <a:endParaRPr lang="en-US"/>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p:txBody>
          <a:bodyPr/>
          <a:lstStyle/>
          <a:p>
            <a:r>
              <a:rPr lang="en-US"/>
              <a:t>Trees</a:t>
            </a:r>
          </a:p>
        </p:txBody>
      </p:sp>
      <p:sp>
        <p:nvSpPr>
          <p:cNvPr id="274435" name="Rectangle 3"/>
          <p:cNvSpPr>
            <a:spLocks noGrp="1" noChangeArrowheads="1"/>
          </p:cNvSpPr>
          <p:nvPr>
            <p:ph idx="1"/>
          </p:nvPr>
        </p:nvSpPr>
        <p:spPr/>
        <p:txBody>
          <a:bodyPr/>
          <a:lstStyle/>
          <a:p>
            <a:r>
              <a:rPr lang="en-US"/>
              <a:t>A tree is a collection of nodes</a:t>
            </a:r>
          </a:p>
          <a:p>
            <a:pPr lvl="1"/>
            <a:r>
              <a:rPr lang="en-US"/>
              <a:t>The collection can be empty</a:t>
            </a:r>
          </a:p>
          <a:p>
            <a:pPr lvl="1"/>
            <a:r>
              <a:rPr lang="en-US"/>
              <a:t>(recursive definition) If not empty, a tree consists of a distinguished node r (the </a:t>
            </a:r>
            <a:r>
              <a:rPr lang="en-US" i="1"/>
              <a:t>root</a:t>
            </a:r>
            <a:r>
              <a:rPr lang="en-US"/>
              <a:t>), and zero or more nonempty </a:t>
            </a:r>
            <a:r>
              <a:rPr lang="en-US" i="1"/>
              <a:t>subtrees</a:t>
            </a:r>
            <a:r>
              <a:rPr lang="en-US"/>
              <a:t> T</a:t>
            </a:r>
            <a:r>
              <a:rPr lang="en-US" baseline="-25000"/>
              <a:t>1</a:t>
            </a:r>
            <a:r>
              <a:rPr lang="en-US"/>
              <a:t>, T</a:t>
            </a:r>
            <a:r>
              <a:rPr lang="en-US" baseline="-25000"/>
              <a:t>2</a:t>
            </a:r>
            <a:r>
              <a:rPr lang="en-US"/>
              <a:t>, ...., T</a:t>
            </a:r>
            <a:r>
              <a:rPr lang="en-US" baseline="-25000"/>
              <a:t>k</a:t>
            </a:r>
            <a:r>
              <a:rPr lang="en-US"/>
              <a:t>, each of whose roots are connected by a directed </a:t>
            </a:r>
            <a:r>
              <a:rPr lang="en-US" i="1"/>
              <a:t>edge</a:t>
            </a:r>
            <a:r>
              <a:rPr lang="en-US"/>
              <a:t> from r</a:t>
            </a:r>
          </a:p>
          <a:p>
            <a:pPr lvl="1"/>
            <a:endParaRPr lang="en-US"/>
          </a:p>
        </p:txBody>
      </p:sp>
      <p:pic>
        <p:nvPicPr>
          <p:cNvPr id="274436" name="Picture 4" descr="fig4_1"/>
          <p:cNvPicPr>
            <a:picLocks noChangeAspect="1" noChangeArrowheads="1"/>
          </p:cNvPicPr>
          <p:nvPr/>
        </p:nvPicPr>
        <p:blipFill>
          <a:blip r:embed="rId2">
            <a:lum bright="-20000" contrast="40000"/>
          </a:blip>
          <a:srcRect/>
          <a:stretch>
            <a:fillRect/>
          </a:stretch>
        </p:blipFill>
        <p:spPr bwMode="auto">
          <a:xfrm>
            <a:off x="609600" y="4419600"/>
            <a:ext cx="7669213" cy="20208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457200" y="304800"/>
            <a:ext cx="8229600" cy="914400"/>
          </a:xfrm>
        </p:spPr>
        <p:txBody>
          <a:bodyPr/>
          <a:lstStyle/>
          <a:p>
            <a:r>
              <a:rPr lang="en-US" dirty="0"/>
              <a:t>Some Terminologies</a:t>
            </a:r>
          </a:p>
        </p:txBody>
      </p:sp>
      <p:sp>
        <p:nvSpPr>
          <p:cNvPr id="199683" name="Rectangle 3"/>
          <p:cNvSpPr>
            <a:spLocks noGrp="1" noChangeArrowheads="1"/>
          </p:cNvSpPr>
          <p:nvPr>
            <p:ph idx="1"/>
          </p:nvPr>
        </p:nvSpPr>
        <p:spPr/>
        <p:txBody>
          <a:bodyPr>
            <a:normAutofit fontScale="85000" lnSpcReduction="20000"/>
          </a:bodyPr>
          <a:lstStyle/>
          <a:p>
            <a:endParaRPr lang="en-US" i="1" dirty="0"/>
          </a:p>
          <a:p>
            <a:endParaRPr lang="en-US" i="1" dirty="0"/>
          </a:p>
          <a:p>
            <a:endParaRPr lang="en-US" i="1" dirty="0"/>
          </a:p>
          <a:p>
            <a:endParaRPr lang="en-US" i="1" dirty="0"/>
          </a:p>
          <a:p>
            <a:r>
              <a:rPr lang="en-US" sz="2400" i="1" dirty="0"/>
              <a:t>Child</a:t>
            </a:r>
            <a:r>
              <a:rPr lang="en-US" sz="2400" dirty="0"/>
              <a:t> and </a:t>
            </a:r>
            <a:r>
              <a:rPr lang="en-US" sz="2400" i="1" dirty="0"/>
              <a:t>parent</a:t>
            </a:r>
          </a:p>
          <a:p>
            <a:pPr lvl="1"/>
            <a:r>
              <a:rPr lang="en-US" sz="2000" dirty="0"/>
              <a:t>Every node except the root has one parent </a:t>
            </a:r>
          </a:p>
          <a:p>
            <a:pPr lvl="1"/>
            <a:r>
              <a:rPr lang="en-US" sz="2000" dirty="0"/>
              <a:t>A node can have an arbitrary number of children</a:t>
            </a:r>
          </a:p>
          <a:p>
            <a:r>
              <a:rPr lang="en-US" sz="2400" i="1" dirty="0"/>
              <a:t>Leaves</a:t>
            </a:r>
          </a:p>
          <a:p>
            <a:pPr lvl="1"/>
            <a:r>
              <a:rPr lang="en-US" sz="2000" dirty="0"/>
              <a:t>Nodes with no children </a:t>
            </a:r>
          </a:p>
          <a:p>
            <a:r>
              <a:rPr lang="en-US" sz="2400" i="1" dirty="0"/>
              <a:t>Sibling</a:t>
            </a:r>
          </a:p>
          <a:p>
            <a:pPr lvl="1"/>
            <a:r>
              <a:rPr lang="en-US" sz="2000" dirty="0"/>
              <a:t>nodes with same parent</a:t>
            </a:r>
          </a:p>
        </p:txBody>
      </p:sp>
      <p:pic>
        <p:nvPicPr>
          <p:cNvPr id="199684" name="Picture 4" descr="fig4_2"/>
          <p:cNvPicPr>
            <a:picLocks noChangeAspect="1" noChangeArrowheads="1"/>
          </p:cNvPicPr>
          <p:nvPr/>
        </p:nvPicPr>
        <p:blipFill>
          <a:blip r:embed="rId2">
            <a:lum bright="-20000" contrast="40000"/>
          </a:blip>
          <a:srcRect/>
          <a:stretch>
            <a:fillRect/>
          </a:stretch>
        </p:blipFill>
        <p:spPr bwMode="auto">
          <a:xfrm>
            <a:off x="1066800" y="1524000"/>
            <a:ext cx="6781800" cy="213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a:xfrm>
            <a:off x="457200" y="152400"/>
            <a:ext cx="8229600" cy="1143000"/>
          </a:xfrm>
        </p:spPr>
        <p:txBody>
          <a:bodyPr>
            <a:normAutofit/>
          </a:bodyPr>
          <a:lstStyle/>
          <a:p>
            <a:r>
              <a:rPr lang="en-US" dirty="0"/>
              <a:t>Some Terminologies</a:t>
            </a:r>
          </a:p>
        </p:txBody>
      </p:sp>
      <p:sp>
        <p:nvSpPr>
          <p:cNvPr id="200707" name="Rectangle 3"/>
          <p:cNvSpPr>
            <a:spLocks noGrp="1" noChangeArrowheads="1"/>
          </p:cNvSpPr>
          <p:nvPr>
            <p:ph idx="1"/>
          </p:nvPr>
        </p:nvSpPr>
        <p:spPr/>
        <p:txBody>
          <a:bodyPr>
            <a:normAutofit fontScale="70000" lnSpcReduction="20000"/>
          </a:bodyPr>
          <a:lstStyle/>
          <a:p>
            <a:r>
              <a:rPr lang="en-US" sz="2400" i="1"/>
              <a:t>Path</a:t>
            </a:r>
          </a:p>
          <a:p>
            <a:r>
              <a:rPr lang="en-US" sz="2400" i="1"/>
              <a:t>Length</a:t>
            </a:r>
            <a:endParaRPr lang="en-US" sz="2400"/>
          </a:p>
          <a:p>
            <a:pPr lvl="1"/>
            <a:r>
              <a:rPr lang="en-US" sz="2000"/>
              <a:t>number of edges on the path</a:t>
            </a:r>
          </a:p>
          <a:p>
            <a:r>
              <a:rPr lang="en-US" sz="2400" i="1">
                <a:solidFill>
                  <a:srgbClr val="00FF00"/>
                </a:solidFill>
              </a:rPr>
              <a:t>Depth</a:t>
            </a:r>
            <a:r>
              <a:rPr lang="en-US" sz="2400"/>
              <a:t> </a:t>
            </a:r>
            <a:r>
              <a:rPr lang="en-US" sz="2400">
                <a:solidFill>
                  <a:srgbClr val="00FF00"/>
                </a:solidFill>
              </a:rPr>
              <a:t>of a node</a:t>
            </a:r>
          </a:p>
          <a:p>
            <a:pPr lvl="1"/>
            <a:r>
              <a:rPr lang="en-US" sz="2000"/>
              <a:t>length of the unique path from the root to that node</a:t>
            </a:r>
          </a:p>
          <a:p>
            <a:pPr lvl="1"/>
            <a:r>
              <a:rPr lang="en-US" sz="2000">
                <a:solidFill>
                  <a:srgbClr val="00FF00"/>
                </a:solidFill>
              </a:rPr>
              <a:t>The depth of a tree</a:t>
            </a:r>
            <a:r>
              <a:rPr lang="en-US" sz="2000"/>
              <a:t> is equal to the depth of the deepest leaf</a:t>
            </a:r>
          </a:p>
          <a:p>
            <a:r>
              <a:rPr lang="en-US" sz="2400" i="1">
                <a:solidFill>
                  <a:srgbClr val="00FF00"/>
                </a:solidFill>
              </a:rPr>
              <a:t>Height</a:t>
            </a:r>
            <a:r>
              <a:rPr lang="en-US" sz="2400">
                <a:solidFill>
                  <a:srgbClr val="00FF00"/>
                </a:solidFill>
              </a:rPr>
              <a:t> of a node</a:t>
            </a:r>
          </a:p>
          <a:p>
            <a:pPr lvl="1"/>
            <a:r>
              <a:rPr lang="en-US" sz="2000"/>
              <a:t>length of the longest path from that node to a leaf</a:t>
            </a:r>
          </a:p>
          <a:p>
            <a:pPr lvl="1"/>
            <a:r>
              <a:rPr lang="en-US" sz="2000"/>
              <a:t>all leaves are at height 0</a:t>
            </a:r>
          </a:p>
          <a:p>
            <a:pPr lvl="1"/>
            <a:r>
              <a:rPr lang="en-US" sz="2000">
                <a:solidFill>
                  <a:srgbClr val="00FF00"/>
                </a:solidFill>
              </a:rPr>
              <a:t>The height of a tree</a:t>
            </a:r>
            <a:r>
              <a:rPr lang="en-US" sz="2000"/>
              <a:t> is equal to the height of the root</a:t>
            </a:r>
          </a:p>
          <a:p>
            <a:r>
              <a:rPr lang="en-US" sz="2400" i="1"/>
              <a:t>Ancestor</a:t>
            </a:r>
            <a:r>
              <a:rPr lang="en-US" sz="2400"/>
              <a:t> and </a:t>
            </a:r>
            <a:r>
              <a:rPr lang="en-US" sz="2400" i="1"/>
              <a:t>descendant</a:t>
            </a:r>
          </a:p>
          <a:p>
            <a:pPr lvl="1"/>
            <a:r>
              <a:rPr lang="en-US" sz="2000" i="1"/>
              <a:t>Proper ancestor</a:t>
            </a:r>
            <a:r>
              <a:rPr lang="en-US" sz="2000"/>
              <a:t> and </a:t>
            </a:r>
            <a:r>
              <a:rPr lang="en-US" sz="2000" i="1"/>
              <a:t>proper descendant</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a:xfrm>
            <a:off x="304800" y="304800"/>
            <a:ext cx="8305800" cy="1143000"/>
          </a:xfrm>
        </p:spPr>
        <p:txBody>
          <a:bodyPr/>
          <a:lstStyle/>
          <a:p>
            <a:r>
              <a:rPr lang="en-US" dirty="0"/>
              <a:t>Example: UNIX Directory</a:t>
            </a:r>
          </a:p>
        </p:txBody>
      </p:sp>
      <p:pic>
        <p:nvPicPr>
          <p:cNvPr id="201731" name="Picture 3" descr="fig4_5"/>
          <p:cNvPicPr>
            <a:picLocks noChangeAspect="1" noChangeArrowheads="1"/>
          </p:cNvPicPr>
          <p:nvPr/>
        </p:nvPicPr>
        <p:blipFill>
          <a:blip r:embed="rId2">
            <a:lum bright="-20000" contrast="60000"/>
          </a:blip>
          <a:srcRect r="3046"/>
          <a:stretch>
            <a:fillRect/>
          </a:stretch>
        </p:blipFill>
        <p:spPr bwMode="auto">
          <a:xfrm>
            <a:off x="152400" y="1676400"/>
            <a:ext cx="8732838" cy="3486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457200" y="304800"/>
            <a:ext cx="8229600" cy="990600"/>
          </a:xfrm>
        </p:spPr>
        <p:txBody>
          <a:bodyPr/>
          <a:lstStyle/>
          <a:p>
            <a:r>
              <a:rPr lang="en-US" dirty="0"/>
              <a:t>Binary Trees</a:t>
            </a:r>
          </a:p>
        </p:txBody>
      </p:sp>
      <p:graphicFrame>
        <p:nvGraphicFramePr>
          <p:cNvPr id="202758" name="Object 6"/>
          <p:cNvGraphicFramePr>
            <a:graphicFrameLocks noGrp="1" noChangeAspect="1"/>
          </p:cNvGraphicFramePr>
          <p:nvPr>
            <p:ph idx="1"/>
          </p:nvPr>
        </p:nvGraphicFramePr>
        <p:xfrm>
          <a:off x="2590800" y="1981200"/>
          <a:ext cx="3846513" cy="1779588"/>
        </p:xfrm>
        <a:graphic>
          <a:graphicData uri="http://schemas.openxmlformats.org/presentationml/2006/ole">
            <mc:AlternateContent xmlns:mc="http://schemas.openxmlformats.org/markup-compatibility/2006">
              <mc:Choice xmlns:v="urn:schemas-microsoft-com:vml" Requires="v">
                <p:oleObj spid="_x0000_s35845" name="Bitmap Image" r:id="rId3" imgW="3952381" imgH="1828571" progId="PBrush">
                  <p:embed/>
                </p:oleObj>
              </mc:Choice>
              <mc:Fallback>
                <p:oleObj name="Bitmap Image" r:id="rId3" imgW="3952381" imgH="1828571"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1981200"/>
                        <a:ext cx="3846513" cy="1779588"/>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3175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2755" name="Rectangle 3"/>
          <p:cNvSpPr>
            <a:spLocks noGrp="1" noChangeArrowheads="1"/>
          </p:cNvSpPr>
          <p:nvPr>
            <p:ph type="body" idx="4294967295"/>
          </p:nvPr>
        </p:nvSpPr>
        <p:spPr>
          <a:xfrm>
            <a:off x="0" y="1447800"/>
            <a:ext cx="7848600" cy="5029200"/>
          </a:xfrm>
        </p:spPr>
        <p:txBody>
          <a:bodyPr/>
          <a:lstStyle/>
          <a:p>
            <a:r>
              <a:rPr lang="en-US" sz="2000"/>
              <a:t>A tree in which no node can have more than two children</a:t>
            </a:r>
          </a:p>
          <a:p>
            <a:endParaRPr lang="en-US" sz="2000"/>
          </a:p>
          <a:p>
            <a:endParaRPr lang="en-US" sz="2000"/>
          </a:p>
          <a:p>
            <a:endParaRPr lang="en-US" sz="2000"/>
          </a:p>
          <a:p>
            <a:endParaRPr lang="en-US" sz="2000"/>
          </a:p>
          <a:p>
            <a:endParaRPr lang="en-US" sz="900"/>
          </a:p>
          <a:p>
            <a:endParaRPr lang="en-US" sz="900"/>
          </a:p>
          <a:p>
            <a:endParaRPr lang="en-US" sz="2000"/>
          </a:p>
          <a:p>
            <a:r>
              <a:rPr lang="en-US" sz="2000"/>
              <a:t>The depth of an “average” binary tree is considerably smaller than N, eventhough in the worst case, the depth can be as large as N – 1.</a:t>
            </a:r>
          </a:p>
        </p:txBody>
      </p:sp>
      <p:pic>
        <p:nvPicPr>
          <p:cNvPr id="202757" name="Picture 5" descr="fig4_12"/>
          <p:cNvPicPr>
            <a:picLocks noChangeAspect="1" noChangeArrowheads="1"/>
          </p:cNvPicPr>
          <p:nvPr/>
        </p:nvPicPr>
        <p:blipFill>
          <a:blip r:embed="rId5">
            <a:lum bright="-20000" contrast="40000"/>
          </a:blip>
          <a:srcRect b="10492"/>
          <a:stretch>
            <a:fillRect/>
          </a:stretch>
        </p:blipFill>
        <p:spPr bwMode="auto">
          <a:xfrm>
            <a:off x="2667000" y="4724400"/>
            <a:ext cx="2895600" cy="19669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a:xfrm>
            <a:off x="457200" y="228600"/>
            <a:ext cx="8229600" cy="990600"/>
          </a:xfrm>
        </p:spPr>
        <p:txBody>
          <a:bodyPr/>
          <a:lstStyle/>
          <a:p>
            <a:r>
              <a:rPr lang="en-US" dirty="0"/>
              <a:t>Example: Expression Trees</a:t>
            </a:r>
          </a:p>
        </p:txBody>
      </p:sp>
      <p:sp>
        <p:nvSpPr>
          <p:cNvPr id="203779" name="Rectangle 3"/>
          <p:cNvSpPr>
            <a:spLocks noGrp="1" noChangeArrowheads="1"/>
          </p:cNvSpPr>
          <p:nvPr>
            <p:ph idx="1"/>
          </p:nvPr>
        </p:nvSpPr>
        <p:spPr/>
        <p:txBody>
          <a:bodyPr>
            <a:normAutofit fontScale="70000" lnSpcReduction="20000"/>
          </a:bodyPr>
          <a:lstStyle/>
          <a:p>
            <a:pPr>
              <a:lnSpc>
                <a:spcPct val="90000"/>
              </a:lnSpc>
            </a:pPr>
            <a:endParaRPr lang="en-US" sz="2000"/>
          </a:p>
          <a:p>
            <a:pPr>
              <a:lnSpc>
                <a:spcPct val="90000"/>
              </a:lnSpc>
            </a:pPr>
            <a:endParaRPr lang="en-US" sz="2000"/>
          </a:p>
          <a:p>
            <a:pPr>
              <a:lnSpc>
                <a:spcPct val="90000"/>
              </a:lnSpc>
            </a:pPr>
            <a:endParaRPr lang="en-US" sz="2000"/>
          </a:p>
          <a:p>
            <a:pPr>
              <a:lnSpc>
                <a:spcPct val="90000"/>
              </a:lnSpc>
            </a:pPr>
            <a:endParaRPr lang="en-US" sz="2000"/>
          </a:p>
          <a:p>
            <a:pPr>
              <a:lnSpc>
                <a:spcPct val="90000"/>
              </a:lnSpc>
            </a:pPr>
            <a:endParaRPr lang="en-US" sz="2000"/>
          </a:p>
          <a:p>
            <a:pPr>
              <a:lnSpc>
                <a:spcPct val="90000"/>
              </a:lnSpc>
            </a:pPr>
            <a:endParaRPr lang="en-US" sz="2000"/>
          </a:p>
          <a:p>
            <a:pPr>
              <a:lnSpc>
                <a:spcPct val="90000"/>
              </a:lnSpc>
            </a:pPr>
            <a:endParaRPr lang="en-US" sz="2000"/>
          </a:p>
          <a:p>
            <a:pPr>
              <a:lnSpc>
                <a:spcPct val="90000"/>
              </a:lnSpc>
            </a:pPr>
            <a:endParaRPr lang="en-US" sz="2000"/>
          </a:p>
          <a:p>
            <a:pPr>
              <a:lnSpc>
                <a:spcPct val="90000"/>
              </a:lnSpc>
            </a:pPr>
            <a:endParaRPr lang="en-US" sz="2000"/>
          </a:p>
          <a:p>
            <a:pPr>
              <a:lnSpc>
                <a:spcPct val="90000"/>
              </a:lnSpc>
            </a:pPr>
            <a:endParaRPr lang="en-US" sz="2400"/>
          </a:p>
          <a:p>
            <a:pPr>
              <a:lnSpc>
                <a:spcPct val="90000"/>
              </a:lnSpc>
            </a:pPr>
            <a:r>
              <a:rPr lang="en-US" sz="2000"/>
              <a:t>Leaves are operands (constants or variables)</a:t>
            </a:r>
          </a:p>
          <a:p>
            <a:pPr>
              <a:lnSpc>
                <a:spcPct val="90000"/>
              </a:lnSpc>
            </a:pPr>
            <a:r>
              <a:rPr lang="en-US" sz="2000"/>
              <a:t>The other nodes (internal nodes) contain operators</a:t>
            </a:r>
          </a:p>
          <a:p>
            <a:pPr>
              <a:lnSpc>
                <a:spcPct val="90000"/>
              </a:lnSpc>
            </a:pPr>
            <a:r>
              <a:rPr lang="en-US" sz="2000"/>
              <a:t>Will not be a binary tree if some operators are not binary</a:t>
            </a:r>
          </a:p>
        </p:txBody>
      </p:sp>
      <p:pic>
        <p:nvPicPr>
          <p:cNvPr id="203780" name="Picture 4" descr="fig4_14"/>
          <p:cNvPicPr>
            <a:picLocks noChangeAspect="1" noChangeArrowheads="1"/>
          </p:cNvPicPr>
          <p:nvPr/>
        </p:nvPicPr>
        <p:blipFill>
          <a:blip r:embed="rId2">
            <a:lum bright="-20000" contrast="40000"/>
          </a:blip>
          <a:srcRect/>
          <a:stretch>
            <a:fillRect/>
          </a:stretch>
        </p:blipFill>
        <p:spPr bwMode="auto">
          <a:xfrm>
            <a:off x="914400" y="1665288"/>
            <a:ext cx="7097713" cy="3211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a:xfrm>
            <a:off x="457200" y="533400"/>
            <a:ext cx="8229600" cy="914400"/>
          </a:xfrm>
        </p:spPr>
        <p:txBody>
          <a:bodyPr/>
          <a:lstStyle/>
          <a:p>
            <a:r>
              <a:rPr lang="en-US" dirty="0"/>
              <a:t>Tree traversal</a:t>
            </a:r>
          </a:p>
        </p:txBody>
      </p:sp>
      <p:sp>
        <p:nvSpPr>
          <p:cNvPr id="279555" name="Rectangle 3"/>
          <p:cNvSpPr>
            <a:spLocks noGrp="1" noChangeArrowheads="1"/>
          </p:cNvSpPr>
          <p:nvPr>
            <p:ph idx="1"/>
          </p:nvPr>
        </p:nvSpPr>
        <p:spPr/>
        <p:txBody>
          <a:bodyPr/>
          <a:lstStyle/>
          <a:p>
            <a:r>
              <a:rPr lang="en-US"/>
              <a:t>Used to print out the data in a tree in a certain order</a:t>
            </a:r>
          </a:p>
          <a:p>
            <a:r>
              <a:rPr lang="en-US"/>
              <a:t>Pre-order traversal</a:t>
            </a:r>
          </a:p>
          <a:p>
            <a:pPr lvl="1"/>
            <a:r>
              <a:rPr lang="en-US"/>
              <a:t>Print the data at the root</a:t>
            </a:r>
          </a:p>
          <a:p>
            <a:pPr lvl="1"/>
            <a:r>
              <a:rPr lang="en-US"/>
              <a:t>Recursively print out all data in the left subtree</a:t>
            </a:r>
          </a:p>
          <a:p>
            <a:pPr lvl="1"/>
            <a:r>
              <a:rPr lang="en-US"/>
              <a:t>Recursively print out all data in the right subtree</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a:xfrm>
            <a:off x="457200" y="704088"/>
            <a:ext cx="8229600" cy="743712"/>
          </a:xfrm>
        </p:spPr>
        <p:txBody>
          <a:bodyPr/>
          <a:lstStyle/>
          <a:p>
            <a:r>
              <a:rPr lang="en-US" sz="4000" dirty="0"/>
              <a:t>Preorder, </a:t>
            </a:r>
            <a:r>
              <a:rPr lang="en-US" sz="4000" dirty="0" smtClean="0"/>
              <a:t>Post order </a:t>
            </a:r>
            <a:r>
              <a:rPr lang="en-US" sz="4000" dirty="0"/>
              <a:t>and </a:t>
            </a:r>
            <a:r>
              <a:rPr lang="en-US" sz="4000" dirty="0" smtClean="0"/>
              <a:t>In order</a:t>
            </a:r>
            <a:endParaRPr lang="en-US" sz="4000" dirty="0"/>
          </a:p>
        </p:txBody>
      </p:sp>
      <p:pic>
        <p:nvPicPr>
          <p:cNvPr id="281604" name="Picture 4" descr="fig4_14"/>
          <p:cNvPicPr>
            <a:picLocks noGrp="1" noChangeAspect="1" noChangeArrowheads="1"/>
          </p:cNvPicPr>
          <p:nvPr>
            <p:ph idx="1"/>
          </p:nvPr>
        </p:nvPicPr>
        <p:blipFill>
          <a:blip r:embed="rId2">
            <a:lum bright="-20000" contrast="40000"/>
          </a:blip>
          <a:srcRect/>
          <a:stretch>
            <a:fillRect/>
          </a:stretch>
        </p:blipFill>
        <p:spPr>
          <a:xfrm>
            <a:off x="1295400" y="3505200"/>
            <a:ext cx="6096000" cy="2759075"/>
          </a:xfrm>
          <a:noFill/>
          <a:ln/>
        </p:spPr>
      </p:pic>
      <p:sp>
        <p:nvSpPr>
          <p:cNvPr id="281603" name="Rectangle 3"/>
          <p:cNvSpPr>
            <a:spLocks noGrp="1" noChangeArrowheads="1"/>
          </p:cNvSpPr>
          <p:nvPr>
            <p:ph type="body" idx="4294967295"/>
          </p:nvPr>
        </p:nvSpPr>
        <p:spPr>
          <a:xfrm>
            <a:off x="0" y="1935163"/>
            <a:ext cx="8229600" cy="4389437"/>
          </a:xfrm>
        </p:spPr>
        <p:txBody>
          <a:bodyPr/>
          <a:lstStyle/>
          <a:p>
            <a:pPr>
              <a:lnSpc>
                <a:spcPct val="90000"/>
              </a:lnSpc>
            </a:pPr>
            <a:r>
              <a:rPr lang="en-US"/>
              <a:t>Preorder traversal</a:t>
            </a:r>
          </a:p>
          <a:p>
            <a:pPr lvl="1">
              <a:lnSpc>
                <a:spcPct val="90000"/>
              </a:lnSpc>
            </a:pPr>
            <a:r>
              <a:rPr lang="en-US"/>
              <a:t>node, left, right</a:t>
            </a:r>
          </a:p>
          <a:p>
            <a:pPr lvl="1">
              <a:lnSpc>
                <a:spcPct val="90000"/>
              </a:lnSpc>
            </a:pPr>
            <a:r>
              <a:rPr lang="en-US"/>
              <a:t>prefix expression</a:t>
            </a:r>
          </a:p>
          <a:p>
            <a:pPr lvl="2">
              <a:lnSpc>
                <a:spcPct val="90000"/>
              </a:lnSpc>
            </a:pPr>
            <a:r>
              <a:rPr lang="en-US"/>
              <a:t>++a*bc*+*defg</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457200" y="381000"/>
            <a:ext cx="8229600" cy="1066800"/>
          </a:xfrm>
        </p:spPr>
        <p:txBody>
          <a:bodyPr/>
          <a:lstStyle/>
          <a:p>
            <a:r>
              <a:rPr lang="en-US" sz="4000" dirty="0"/>
              <a:t>Preorder, </a:t>
            </a:r>
            <a:r>
              <a:rPr lang="en-US" sz="4000" dirty="0" smtClean="0"/>
              <a:t>Post order </a:t>
            </a:r>
            <a:r>
              <a:rPr lang="en-US" sz="4000" dirty="0"/>
              <a:t>and </a:t>
            </a:r>
            <a:r>
              <a:rPr lang="en-US" sz="4000" dirty="0" smtClean="0"/>
              <a:t>In order</a:t>
            </a:r>
            <a:endParaRPr lang="en-US" sz="4000" dirty="0"/>
          </a:p>
        </p:txBody>
      </p:sp>
      <p:pic>
        <p:nvPicPr>
          <p:cNvPr id="204804" name="Picture 4" descr="fig4_14"/>
          <p:cNvPicPr>
            <a:picLocks noGrp="1" noChangeAspect="1" noChangeArrowheads="1"/>
          </p:cNvPicPr>
          <p:nvPr>
            <p:ph idx="1"/>
          </p:nvPr>
        </p:nvPicPr>
        <p:blipFill>
          <a:blip r:embed="rId2">
            <a:lum bright="-20000" contrast="40000"/>
          </a:blip>
          <a:stretch>
            <a:fillRect/>
          </a:stretch>
        </p:blipFill>
        <p:spPr>
          <a:xfrm>
            <a:off x="2281237" y="2684462"/>
            <a:ext cx="5915025" cy="2676525"/>
          </a:xfrm>
          <a:noFill/>
          <a:ln/>
        </p:spPr>
      </p:pic>
      <p:sp>
        <p:nvSpPr>
          <p:cNvPr id="204803" name="Rectangle 3"/>
          <p:cNvSpPr>
            <a:spLocks noGrp="1" noChangeArrowheads="1"/>
          </p:cNvSpPr>
          <p:nvPr>
            <p:ph type="body" idx="4294967295"/>
          </p:nvPr>
        </p:nvSpPr>
        <p:spPr>
          <a:xfrm>
            <a:off x="0" y="1935163"/>
            <a:ext cx="8229600" cy="4389437"/>
          </a:xfrm>
        </p:spPr>
        <p:txBody>
          <a:bodyPr/>
          <a:lstStyle/>
          <a:p>
            <a:pPr>
              <a:lnSpc>
                <a:spcPct val="90000"/>
              </a:lnSpc>
            </a:pPr>
            <a:r>
              <a:rPr lang="en-US"/>
              <a:t>Postorder traversal</a:t>
            </a:r>
          </a:p>
          <a:p>
            <a:pPr lvl="1">
              <a:lnSpc>
                <a:spcPct val="90000"/>
              </a:lnSpc>
            </a:pPr>
            <a:r>
              <a:rPr lang="en-US"/>
              <a:t>left, right, node</a:t>
            </a:r>
          </a:p>
          <a:p>
            <a:pPr lvl="1">
              <a:lnSpc>
                <a:spcPct val="90000"/>
              </a:lnSpc>
            </a:pPr>
            <a:r>
              <a:rPr lang="en-US"/>
              <a:t>postfix expression</a:t>
            </a:r>
          </a:p>
          <a:p>
            <a:pPr lvl="2">
              <a:lnSpc>
                <a:spcPct val="90000"/>
              </a:lnSpc>
            </a:pPr>
            <a:r>
              <a:rPr lang="en-US"/>
              <a:t>abc*+de*f+g*+</a:t>
            </a:r>
          </a:p>
          <a:p>
            <a:pPr lvl="2">
              <a:lnSpc>
                <a:spcPct val="90000"/>
              </a:lnSpc>
            </a:pPr>
            <a:endParaRPr lang="en-US"/>
          </a:p>
          <a:p>
            <a:pPr>
              <a:lnSpc>
                <a:spcPct val="90000"/>
              </a:lnSpc>
            </a:pPr>
            <a:r>
              <a:rPr lang="en-US"/>
              <a:t>Inorder traversal</a:t>
            </a:r>
          </a:p>
          <a:p>
            <a:pPr lvl="1">
              <a:lnSpc>
                <a:spcPct val="90000"/>
              </a:lnSpc>
            </a:pPr>
            <a:r>
              <a:rPr lang="en-US"/>
              <a:t>left, node, right.</a:t>
            </a:r>
          </a:p>
          <a:p>
            <a:pPr lvl="1">
              <a:lnSpc>
                <a:spcPct val="90000"/>
              </a:lnSpc>
            </a:pPr>
            <a:r>
              <a:rPr lang="en-US"/>
              <a:t>infix expression</a:t>
            </a:r>
          </a:p>
          <a:p>
            <a:pPr lvl="2">
              <a:lnSpc>
                <a:spcPct val="90000"/>
              </a:lnSpc>
            </a:pPr>
            <a:r>
              <a:rPr lang="en-US"/>
              <a:t>a+b*c+d*e+f*g</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2" descr="fig4_7"/>
          <p:cNvPicPr>
            <a:picLocks noChangeAspect="1" noChangeArrowheads="1"/>
          </p:cNvPicPr>
          <p:nvPr/>
        </p:nvPicPr>
        <p:blipFill>
          <a:blip r:embed="rId2"/>
          <a:srcRect b="8102"/>
          <a:stretch>
            <a:fillRect/>
          </a:stretch>
        </p:blipFill>
        <p:spPr bwMode="auto">
          <a:xfrm>
            <a:off x="2667000" y="304800"/>
            <a:ext cx="3906838" cy="6248400"/>
          </a:xfrm>
          <a:prstGeom prst="rect">
            <a:avLst/>
          </a:prstGeom>
          <a:noFill/>
          <a:ln w="9525">
            <a:noFill/>
            <a:miter lim="800000"/>
            <a:headEnd/>
            <a:tailEnd/>
          </a:ln>
        </p:spPr>
      </p:pic>
      <p:sp>
        <p:nvSpPr>
          <p:cNvPr id="205828" name="Rectangle 4"/>
          <p:cNvSpPr>
            <a:spLocks noGrp="1" noChangeArrowheads="1"/>
          </p:cNvSpPr>
          <p:nvPr>
            <p:ph type="body" idx="4294967295"/>
          </p:nvPr>
        </p:nvSpPr>
        <p:spPr>
          <a:xfrm>
            <a:off x="0" y="1676400"/>
            <a:ext cx="7848600" cy="4800600"/>
          </a:xfrm>
        </p:spPr>
        <p:txBody>
          <a:bodyPr/>
          <a:lstStyle/>
          <a:p>
            <a:r>
              <a:rPr lang="en-US"/>
              <a:t>Preorder</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850" name="Picture 2" descr="fig4_10"/>
          <p:cNvPicPr>
            <a:picLocks noChangeAspect="1" noChangeArrowheads="1"/>
          </p:cNvPicPr>
          <p:nvPr/>
        </p:nvPicPr>
        <p:blipFill>
          <a:blip r:embed="rId2"/>
          <a:srcRect b="8180"/>
          <a:stretch>
            <a:fillRect/>
          </a:stretch>
        </p:blipFill>
        <p:spPr bwMode="auto">
          <a:xfrm>
            <a:off x="2895600" y="228600"/>
            <a:ext cx="3265488" cy="6324600"/>
          </a:xfrm>
          <a:prstGeom prst="rect">
            <a:avLst/>
          </a:prstGeom>
          <a:noFill/>
          <a:ln w="9525">
            <a:noFill/>
            <a:miter lim="800000"/>
            <a:headEnd/>
            <a:tailEnd/>
          </a:ln>
        </p:spPr>
      </p:pic>
      <p:sp>
        <p:nvSpPr>
          <p:cNvPr id="206852" name="Rectangle 4"/>
          <p:cNvSpPr>
            <a:spLocks noGrp="1" noChangeArrowheads="1"/>
          </p:cNvSpPr>
          <p:nvPr>
            <p:ph type="body" idx="4294967295"/>
          </p:nvPr>
        </p:nvSpPr>
        <p:spPr>
          <a:xfrm>
            <a:off x="0" y="1676400"/>
            <a:ext cx="7848600" cy="4800600"/>
          </a:xfrm>
        </p:spPr>
        <p:txBody>
          <a:bodyPr/>
          <a:lstStyle/>
          <a:p>
            <a:r>
              <a:rPr lang="en-US"/>
              <a:t>Postorder</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a:xfrm>
            <a:off x="609600" y="228600"/>
            <a:ext cx="7848600" cy="914400"/>
          </a:xfrm>
        </p:spPr>
        <p:txBody>
          <a:bodyPr>
            <a:normAutofit/>
          </a:bodyPr>
          <a:lstStyle/>
          <a:p>
            <a:r>
              <a:rPr lang="en-US" dirty="0"/>
              <a:t>Preorder, </a:t>
            </a:r>
            <a:r>
              <a:rPr lang="en-US" dirty="0" smtClean="0"/>
              <a:t>Post-order </a:t>
            </a:r>
            <a:r>
              <a:rPr lang="en-US" dirty="0"/>
              <a:t>and </a:t>
            </a:r>
            <a:r>
              <a:rPr lang="en-US" dirty="0" smtClean="0"/>
              <a:t>In-order</a:t>
            </a:r>
            <a:endParaRPr lang="en-US" dirty="0"/>
          </a:p>
        </p:txBody>
      </p:sp>
      <p:graphicFrame>
        <p:nvGraphicFramePr>
          <p:cNvPr id="284676" name="Object 4"/>
          <p:cNvGraphicFramePr>
            <a:graphicFrameLocks noGrp="1" noChangeAspect="1"/>
          </p:cNvGraphicFramePr>
          <p:nvPr>
            <p:ph sz="quarter" idx="2"/>
          </p:nvPr>
        </p:nvGraphicFramePr>
        <p:xfrm>
          <a:off x="5167313" y="2195513"/>
          <a:ext cx="2733675" cy="1285875"/>
        </p:xfrm>
        <a:graphic>
          <a:graphicData uri="http://schemas.openxmlformats.org/presentationml/2006/ole">
            <mc:AlternateContent xmlns:mc="http://schemas.openxmlformats.org/markup-compatibility/2006">
              <mc:Choice xmlns:v="urn:schemas-microsoft-com:vml" Requires="v">
                <p:oleObj spid="_x0000_s36875" name="Bitmap Image" r:id="rId3" imgW="2734057" imgH="1286055" progId="PBrush">
                  <p:embed/>
                </p:oleObj>
              </mc:Choice>
              <mc:Fallback>
                <p:oleObj name="Bitmap Image" r:id="rId3" imgW="2734057" imgH="1286055"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7313" y="2195513"/>
                        <a:ext cx="2733675" cy="1285875"/>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3175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4678" name="Object 6"/>
          <p:cNvGraphicFramePr>
            <a:graphicFrameLocks noGrp="1" noChangeAspect="1"/>
          </p:cNvGraphicFramePr>
          <p:nvPr>
            <p:ph sz="quarter" idx="3"/>
          </p:nvPr>
        </p:nvGraphicFramePr>
        <p:xfrm>
          <a:off x="1828800" y="1600200"/>
          <a:ext cx="4494213" cy="2189163"/>
        </p:xfrm>
        <a:graphic>
          <a:graphicData uri="http://schemas.openxmlformats.org/presentationml/2006/ole">
            <mc:AlternateContent xmlns:mc="http://schemas.openxmlformats.org/markup-compatibility/2006">
              <mc:Choice xmlns:v="urn:schemas-microsoft-com:vml" Requires="v">
                <p:oleObj spid="_x0000_s36876" name="Bitmap Image" r:id="rId5" imgW="2580952" imgH="1257476" progId="PBrush">
                  <p:embed/>
                </p:oleObj>
              </mc:Choice>
              <mc:Fallback>
                <p:oleObj name="Bitmap Image" r:id="rId5" imgW="2580952" imgH="1257476" progId="PBrush">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1600200"/>
                        <a:ext cx="4494213" cy="2189163"/>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3175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4680" name="Object 8"/>
          <p:cNvGraphicFramePr>
            <a:graphicFrameLocks noChangeAspect="1"/>
          </p:cNvGraphicFramePr>
          <p:nvPr/>
        </p:nvGraphicFramePr>
        <p:xfrm>
          <a:off x="228600" y="4210050"/>
          <a:ext cx="4267200" cy="2095500"/>
        </p:xfrm>
        <a:graphic>
          <a:graphicData uri="http://schemas.openxmlformats.org/presentationml/2006/ole">
            <mc:AlternateContent xmlns:mc="http://schemas.openxmlformats.org/markup-compatibility/2006">
              <mc:Choice xmlns:v="urn:schemas-microsoft-com:vml" Requires="v">
                <p:oleObj spid="_x0000_s36877" name="Bitmap Image" r:id="rId7" imgW="2657846" imgH="1305107" progId="PBrush">
                  <p:embed/>
                </p:oleObj>
              </mc:Choice>
              <mc:Fallback>
                <p:oleObj name="Bitmap Image" r:id="rId7" imgW="2657846" imgH="1305107" progId="PBrush">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600" y="4210050"/>
                        <a:ext cx="4267200" cy="209550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3175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46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46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457200" y="304800"/>
            <a:ext cx="8229600" cy="990600"/>
          </a:xfrm>
        </p:spPr>
        <p:txBody>
          <a:bodyPr/>
          <a:lstStyle/>
          <a:p>
            <a:r>
              <a:rPr lang="en-US" dirty="0"/>
              <a:t>Binary Trees</a:t>
            </a:r>
            <a:endParaRPr lang="en-US" dirty="0">
              <a:cs typeface="Times New Roman" charset="0"/>
            </a:endParaRPr>
          </a:p>
        </p:txBody>
      </p:sp>
      <p:sp>
        <p:nvSpPr>
          <p:cNvPr id="207875" name="Rectangle 3"/>
          <p:cNvSpPr>
            <a:spLocks noGrp="1" noChangeArrowheads="1"/>
          </p:cNvSpPr>
          <p:nvPr>
            <p:ph idx="1"/>
          </p:nvPr>
        </p:nvSpPr>
        <p:spPr>
          <a:xfrm>
            <a:off x="457200" y="1295400"/>
            <a:ext cx="8229600" cy="3352800"/>
          </a:xfrm>
        </p:spPr>
        <p:txBody>
          <a:bodyPr>
            <a:normAutofit lnSpcReduction="10000"/>
          </a:bodyPr>
          <a:lstStyle/>
          <a:p>
            <a:r>
              <a:rPr lang="en-US" sz="2400" dirty="0">
                <a:cs typeface="Times New Roman" charset="0"/>
              </a:rPr>
              <a:t>Possible operations on the Binary Tree ADT</a:t>
            </a:r>
          </a:p>
          <a:p>
            <a:pPr lvl="1"/>
            <a:r>
              <a:rPr lang="en-US" sz="2000" dirty="0">
                <a:cs typeface="Times New Roman" charset="0"/>
              </a:rPr>
              <a:t>parent</a:t>
            </a:r>
          </a:p>
          <a:p>
            <a:pPr lvl="1"/>
            <a:r>
              <a:rPr lang="en-US" sz="2000" dirty="0" err="1">
                <a:cs typeface="Times New Roman" charset="0"/>
              </a:rPr>
              <a:t>left_child</a:t>
            </a:r>
            <a:r>
              <a:rPr lang="en-US" sz="2000" dirty="0">
                <a:cs typeface="Times New Roman" charset="0"/>
              </a:rPr>
              <a:t>, </a:t>
            </a:r>
            <a:r>
              <a:rPr lang="en-US" sz="2000" dirty="0" err="1">
                <a:cs typeface="Times New Roman" charset="0"/>
              </a:rPr>
              <a:t>right_child</a:t>
            </a:r>
            <a:endParaRPr lang="en-US" sz="2000" dirty="0">
              <a:cs typeface="Times New Roman" charset="0"/>
            </a:endParaRPr>
          </a:p>
          <a:p>
            <a:pPr lvl="1"/>
            <a:r>
              <a:rPr lang="en-US" sz="2000" dirty="0">
                <a:cs typeface="Times New Roman" charset="0"/>
              </a:rPr>
              <a:t>sibling</a:t>
            </a:r>
          </a:p>
          <a:p>
            <a:pPr lvl="1"/>
            <a:r>
              <a:rPr lang="en-US" sz="2000" dirty="0">
                <a:cs typeface="Times New Roman" charset="0"/>
              </a:rPr>
              <a:t>root, etc</a:t>
            </a:r>
          </a:p>
          <a:p>
            <a:r>
              <a:rPr lang="en-US" sz="2400" dirty="0">
                <a:cs typeface="Times New Roman" charset="0"/>
              </a:rPr>
              <a:t>Implementation</a:t>
            </a:r>
          </a:p>
          <a:p>
            <a:pPr lvl="1"/>
            <a:r>
              <a:rPr lang="en-US" sz="2000" dirty="0">
                <a:cs typeface="Times New Roman" charset="0"/>
              </a:rPr>
              <a:t>Because a binary tree has at most two children, we can keep direct pointers to them</a:t>
            </a:r>
          </a:p>
        </p:txBody>
      </p:sp>
      <p:pic>
        <p:nvPicPr>
          <p:cNvPr id="207876" name="Picture 4" descr="fig4_13"/>
          <p:cNvPicPr>
            <a:picLocks noChangeAspect="1" noChangeArrowheads="1"/>
          </p:cNvPicPr>
          <p:nvPr/>
        </p:nvPicPr>
        <p:blipFill>
          <a:blip r:embed="rId2"/>
          <a:srcRect b="29926"/>
          <a:stretch>
            <a:fillRect/>
          </a:stretch>
        </p:blipFill>
        <p:spPr bwMode="auto">
          <a:xfrm>
            <a:off x="990600" y="4800600"/>
            <a:ext cx="7367588" cy="1665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a:xfrm>
            <a:off x="457200" y="304800"/>
            <a:ext cx="8305800" cy="609600"/>
          </a:xfrm>
        </p:spPr>
        <p:txBody>
          <a:bodyPr>
            <a:normAutofit fontScale="90000"/>
          </a:bodyPr>
          <a:lstStyle/>
          <a:p>
            <a:r>
              <a:rPr lang="en-US" sz="3200" dirty="0"/>
              <a:t>compare: Implementation of a general tree</a:t>
            </a:r>
          </a:p>
        </p:txBody>
      </p:sp>
      <p:pic>
        <p:nvPicPr>
          <p:cNvPr id="208900" name="Picture 4" descr="fig4_2"/>
          <p:cNvPicPr>
            <a:picLocks noChangeAspect="1" noChangeArrowheads="1"/>
          </p:cNvPicPr>
          <p:nvPr/>
        </p:nvPicPr>
        <p:blipFill>
          <a:blip r:embed="rId2">
            <a:lum bright="-20000" contrast="60000"/>
          </a:blip>
          <a:srcRect/>
          <a:stretch>
            <a:fillRect/>
          </a:stretch>
        </p:blipFill>
        <p:spPr bwMode="auto">
          <a:xfrm>
            <a:off x="1828800" y="1676400"/>
            <a:ext cx="5334000" cy="2008188"/>
          </a:xfrm>
          <a:prstGeom prst="rect">
            <a:avLst/>
          </a:prstGeom>
          <a:noFill/>
          <a:ln w="9525">
            <a:noFill/>
            <a:miter lim="800000"/>
            <a:headEnd/>
            <a:tailEnd/>
          </a:ln>
        </p:spPr>
      </p:pic>
      <p:pic>
        <p:nvPicPr>
          <p:cNvPr id="208901" name="Picture 5" descr="fig4_4"/>
          <p:cNvPicPr>
            <a:picLocks noChangeAspect="1" noChangeArrowheads="1"/>
          </p:cNvPicPr>
          <p:nvPr/>
        </p:nvPicPr>
        <p:blipFill>
          <a:blip r:embed="rId3">
            <a:lum bright="-20000" contrast="60000"/>
          </a:blip>
          <a:srcRect/>
          <a:stretch>
            <a:fillRect/>
          </a:stretch>
        </p:blipFill>
        <p:spPr bwMode="auto">
          <a:xfrm>
            <a:off x="1524000" y="3810000"/>
            <a:ext cx="6324600" cy="25860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ChangeArrowheads="1"/>
          </p:cNvSpPr>
          <p:nvPr>
            <p:ph type="title"/>
          </p:nvPr>
        </p:nvSpPr>
        <p:spPr>
          <a:xfrm>
            <a:off x="457200" y="304800"/>
            <a:ext cx="8229600" cy="990600"/>
          </a:xfrm>
        </p:spPr>
        <p:txBody>
          <a:bodyPr/>
          <a:lstStyle/>
          <a:p>
            <a:r>
              <a:rPr lang="en-US" dirty="0"/>
              <a:t>Binary Search Trees</a:t>
            </a:r>
          </a:p>
        </p:txBody>
      </p:sp>
      <p:graphicFrame>
        <p:nvGraphicFramePr>
          <p:cNvPr id="289796" name="Object 4"/>
          <p:cNvGraphicFramePr>
            <a:graphicFrameLocks noGrp="1" noChangeAspect="1"/>
          </p:cNvGraphicFramePr>
          <p:nvPr>
            <p:ph idx="1"/>
          </p:nvPr>
        </p:nvGraphicFramePr>
        <p:xfrm>
          <a:off x="3586163" y="2784475"/>
          <a:ext cx="3305175" cy="2476500"/>
        </p:xfrm>
        <a:graphic>
          <a:graphicData uri="http://schemas.openxmlformats.org/presentationml/2006/ole">
            <mc:AlternateContent xmlns:mc="http://schemas.openxmlformats.org/markup-compatibility/2006">
              <mc:Choice xmlns:v="urn:schemas-microsoft-com:vml" Requires="v">
                <p:oleObj spid="_x0000_s37893" name="Bitmap Image" r:id="rId3" imgW="3304762" imgH="2476190" progId="PBrush">
                  <p:embed/>
                </p:oleObj>
              </mc:Choice>
              <mc:Fallback>
                <p:oleObj name="Bitmap Image" r:id="rId3" imgW="3304762" imgH="2476190"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6163" y="2784475"/>
                        <a:ext cx="3305175" cy="247650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3175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89795" name="Rectangle 3"/>
          <p:cNvSpPr>
            <a:spLocks noGrp="1" noChangeArrowheads="1"/>
          </p:cNvSpPr>
          <p:nvPr>
            <p:ph type="body" idx="4294967295"/>
          </p:nvPr>
        </p:nvSpPr>
        <p:spPr>
          <a:xfrm>
            <a:off x="0" y="1447800"/>
            <a:ext cx="7848600" cy="5029200"/>
          </a:xfrm>
        </p:spPr>
        <p:txBody>
          <a:bodyPr/>
          <a:lstStyle/>
          <a:p>
            <a:r>
              <a:rPr lang="en-US" sz="2400" dirty="0"/>
              <a:t>Stores keys in the nodes in a way so that searching, insertion and deletion can be done efficiently.</a:t>
            </a:r>
            <a:endParaRPr lang="en-US" dirty="0">
              <a:cs typeface="Times New Roman" charset="0"/>
            </a:endParaRPr>
          </a:p>
          <a:p>
            <a:pPr>
              <a:buFont typeface="Monotype Sorts" pitchFamily="2" charset="2"/>
              <a:buNone/>
            </a:pPr>
            <a:r>
              <a:rPr lang="en-US" dirty="0">
                <a:cs typeface="Times New Roman" charset="0"/>
              </a:rPr>
              <a:t>Binary</a:t>
            </a:r>
            <a:r>
              <a:rPr lang="en-US" dirty="0">
                <a:solidFill>
                  <a:srgbClr val="00FF00"/>
                </a:solidFill>
                <a:cs typeface="Times New Roman" charset="0"/>
              </a:rPr>
              <a:t> search</a:t>
            </a:r>
            <a:r>
              <a:rPr lang="en-US" dirty="0">
                <a:cs typeface="Times New Roman" charset="0"/>
              </a:rPr>
              <a:t> tree property</a:t>
            </a:r>
          </a:p>
          <a:p>
            <a:pPr lvl="1"/>
            <a:r>
              <a:rPr lang="en-US" sz="2000" dirty="0">
                <a:cs typeface="Times New Roman" charset="0"/>
              </a:rPr>
              <a:t>For every node X, all the keys in its left </a:t>
            </a:r>
            <a:r>
              <a:rPr lang="en-US" sz="2000" dirty="0" err="1">
                <a:cs typeface="Times New Roman" charset="0"/>
              </a:rPr>
              <a:t>subtree</a:t>
            </a:r>
            <a:r>
              <a:rPr lang="en-US" sz="2000" dirty="0">
                <a:cs typeface="Times New Roman" charset="0"/>
              </a:rPr>
              <a:t> are smaller than the key value in X, and all the keys in its right </a:t>
            </a:r>
            <a:r>
              <a:rPr lang="en-US" sz="2000" dirty="0" err="1">
                <a:cs typeface="Times New Roman" charset="0"/>
              </a:rPr>
              <a:t>subtree</a:t>
            </a:r>
            <a:r>
              <a:rPr lang="en-US" sz="2000" dirty="0">
                <a:cs typeface="Times New Roman" charset="0"/>
              </a:rPr>
              <a:t> are larger than the key value in X</a:t>
            </a:r>
          </a:p>
          <a:p>
            <a:endParaRPr lang="en-US" sz="2000"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a:xfrm>
            <a:off x="457200" y="304800"/>
            <a:ext cx="8229600" cy="1066800"/>
          </a:xfrm>
        </p:spPr>
        <p:txBody>
          <a:bodyPr>
            <a:normAutofit/>
          </a:bodyPr>
          <a:lstStyle/>
          <a:p>
            <a:r>
              <a:rPr lang="en-US" dirty="0">
                <a:cs typeface="Times New Roman" charset="0"/>
              </a:rPr>
              <a:t>Binary Search Trees</a:t>
            </a:r>
          </a:p>
        </p:txBody>
      </p:sp>
      <p:sp>
        <p:nvSpPr>
          <p:cNvPr id="209923" name="Rectangle 3"/>
          <p:cNvSpPr>
            <a:spLocks noGrp="1" noChangeArrowheads="1"/>
          </p:cNvSpPr>
          <p:nvPr>
            <p:ph idx="1"/>
          </p:nvPr>
        </p:nvSpPr>
        <p:spPr/>
        <p:txBody>
          <a:bodyPr/>
          <a:lstStyle/>
          <a:p>
            <a:pPr>
              <a:buFont typeface="Monotype Sorts" pitchFamily="2" charset="2"/>
              <a:buNone/>
            </a:pPr>
            <a:r>
              <a:rPr lang="en-US">
                <a:cs typeface="Times New Roman" charset="0"/>
              </a:rPr>
              <a:t> </a:t>
            </a:r>
          </a:p>
          <a:p>
            <a:pPr lvl="1"/>
            <a:endParaRPr lang="en-US">
              <a:cs typeface="Times New Roman" charset="0"/>
            </a:endParaRPr>
          </a:p>
          <a:p>
            <a:pPr lvl="1"/>
            <a:endParaRPr lang="en-US">
              <a:cs typeface="Times New Roman" charset="0"/>
            </a:endParaRPr>
          </a:p>
          <a:p>
            <a:pPr lvl="1"/>
            <a:endParaRPr lang="en-US">
              <a:cs typeface="Times New Roman" charset="0"/>
            </a:endParaRPr>
          </a:p>
          <a:p>
            <a:pPr lvl="1"/>
            <a:endParaRPr lang="en-US">
              <a:cs typeface="Times New Roman" charset="0"/>
            </a:endParaRPr>
          </a:p>
          <a:p>
            <a:pPr lvl="1"/>
            <a:endParaRPr lang="en-US">
              <a:cs typeface="Times New Roman" charset="0"/>
            </a:endParaRPr>
          </a:p>
          <a:p>
            <a:endParaRPr lang="en-US" sz="2400">
              <a:cs typeface="Times New Roman" charset="0"/>
            </a:endParaRPr>
          </a:p>
          <a:p>
            <a:endParaRPr lang="en-US" sz="2400">
              <a:cs typeface="Times New Roman" charset="0"/>
            </a:endParaRPr>
          </a:p>
        </p:txBody>
      </p:sp>
      <p:pic>
        <p:nvPicPr>
          <p:cNvPr id="209924" name="Picture 4" descr="fig4_15"/>
          <p:cNvPicPr>
            <a:picLocks noChangeAspect="1" noChangeArrowheads="1"/>
          </p:cNvPicPr>
          <p:nvPr/>
        </p:nvPicPr>
        <p:blipFill>
          <a:blip r:embed="rId2">
            <a:lum bright="-20000" contrast="60000"/>
          </a:blip>
          <a:srcRect b="7988"/>
          <a:stretch>
            <a:fillRect/>
          </a:stretch>
        </p:blipFill>
        <p:spPr bwMode="auto">
          <a:xfrm>
            <a:off x="990600" y="1752600"/>
            <a:ext cx="7086600" cy="2743200"/>
          </a:xfrm>
          <a:prstGeom prst="rect">
            <a:avLst/>
          </a:prstGeom>
          <a:noFill/>
          <a:ln w="9525">
            <a:noFill/>
            <a:miter lim="800000"/>
            <a:headEnd/>
            <a:tailEnd/>
          </a:ln>
        </p:spPr>
      </p:pic>
      <p:sp>
        <p:nvSpPr>
          <p:cNvPr id="209925" name="Text Box 5"/>
          <p:cNvSpPr txBox="1">
            <a:spLocks noChangeArrowheads="1"/>
          </p:cNvSpPr>
          <p:nvPr/>
        </p:nvSpPr>
        <p:spPr bwMode="auto">
          <a:xfrm>
            <a:off x="1143000" y="4648200"/>
            <a:ext cx="26241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t>A binary search tree</a:t>
            </a:r>
          </a:p>
        </p:txBody>
      </p:sp>
      <p:sp>
        <p:nvSpPr>
          <p:cNvPr id="209926" name="Text Box 6"/>
          <p:cNvSpPr txBox="1">
            <a:spLocks noChangeArrowheads="1"/>
          </p:cNvSpPr>
          <p:nvPr/>
        </p:nvSpPr>
        <p:spPr bwMode="auto">
          <a:xfrm>
            <a:off x="5105400" y="4724400"/>
            <a:ext cx="307498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t>Not a binary search tree</a:t>
            </a:r>
          </a:p>
        </p:txBody>
      </p:sp>
      <p:sp>
        <p:nvSpPr>
          <p:cNvPr id="209927" name="Oval 7"/>
          <p:cNvSpPr>
            <a:spLocks noChangeArrowheads="1"/>
          </p:cNvSpPr>
          <p:nvPr/>
        </p:nvSpPr>
        <p:spPr bwMode="auto">
          <a:xfrm>
            <a:off x="7010400" y="4038600"/>
            <a:ext cx="381000" cy="381000"/>
          </a:xfrm>
          <a:prstGeom prst="ellipse">
            <a:avLst/>
          </a:prstGeom>
          <a:noFill/>
          <a:ln w="31750">
            <a:solidFill>
              <a:srgbClr val="FF0000"/>
            </a:solidFill>
            <a:round/>
            <a:headEnd type="none" w="sm" len="sm"/>
            <a:tailEnd type="none" w="sm" len="sm"/>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p:cNvSpPr>
            <a:spLocks noGrp="1" noChangeArrowheads="1"/>
          </p:cNvSpPr>
          <p:nvPr>
            <p:ph type="title"/>
          </p:nvPr>
        </p:nvSpPr>
        <p:spPr>
          <a:xfrm>
            <a:off x="457200" y="228600"/>
            <a:ext cx="8229600" cy="1143000"/>
          </a:xfrm>
        </p:spPr>
        <p:txBody>
          <a:bodyPr/>
          <a:lstStyle/>
          <a:p>
            <a:r>
              <a:rPr lang="en-US" dirty="0"/>
              <a:t>Binary search trees</a:t>
            </a:r>
          </a:p>
        </p:txBody>
      </p:sp>
      <p:graphicFrame>
        <p:nvGraphicFramePr>
          <p:cNvPr id="292868" name="Object 4"/>
          <p:cNvGraphicFramePr>
            <a:graphicFrameLocks noGrp="1" noChangeAspect="1"/>
          </p:cNvGraphicFramePr>
          <p:nvPr>
            <p:ph idx="1"/>
          </p:nvPr>
        </p:nvGraphicFramePr>
        <p:xfrm>
          <a:off x="1447800" y="1600200"/>
          <a:ext cx="5715000" cy="3643313"/>
        </p:xfrm>
        <a:graphic>
          <a:graphicData uri="http://schemas.openxmlformats.org/presentationml/2006/ole">
            <mc:AlternateContent xmlns:mc="http://schemas.openxmlformats.org/markup-compatibility/2006">
              <mc:Choice xmlns:v="urn:schemas-microsoft-com:vml" Requires="v">
                <p:oleObj spid="_x0000_s38917" name="Bitmap Image" r:id="rId3" imgW="3809524" imgH="2429214" progId="PBrush">
                  <p:embed/>
                </p:oleObj>
              </mc:Choice>
              <mc:Fallback>
                <p:oleObj name="Bitmap Image" r:id="rId3" imgW="3809524" imgH="2429214"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600200"/>
                        <a:ext cx="5715000" cy="3643313"/>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3175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92867" name="Rectangle 3"/>
          <p:cNvSpPr>
            <a:spLocks noGrp="1" noChangeArrowheads="1"/>
          </p:cNvSpPr>
          <p:nvPr>
            <p:ph type="body" idx="4294967295"/>
          </p:nvPr>
        </p:nvSpPr>
        <p:spPr>
          <a:xfrm>
            <a:off x="0" y="1935163"/>
            <a:ext cx="8229600" cy="4389437"/>
          </a:xfrm>
        </p:spPr>
        <p:txBody>
          <a:bodyPr/>
          <a:lstStyle/>
          <a:p>
            <a:pPr>
              <a:lnSpc>
                <a:spcPct val="90000"/>
              </a:lnSpc>
            </a:pPr>
            <a:endParaRPr lang="en-US">
              <a:cs typeface="Times New Roman" charset="0"/>
            </a:endParaRPr>
          </a:p>
          <a:p>
            <a:pPr>
              <a:lnSpc>
                <a:spcPct val="90000"/>
              </a:lnSpc>
            </a:pPr>
            <a:endParaRPr lang="en-US">
              <a:cs typeface="Times New Roman" charset="0"/>
            </a:endParaRPr>
          </a:p>
          <a:p>
            <a:pPr>
              <a:lnSpc>
                <a:spcPct val="90000"/>
              </a:lnSpc>
            </a:pPr>
            <a:endParaRPr lang="en-US">
              <a:cs typeface="Times New Roman" charset="0"/>
            </a:endParaRPr>
          </a:p>
          <a:p>
            <a:pPr>
              <a:lnSpc>
                <a:spcPct val="90000"/>
              </a:lnSpc>
            </a:pPr>
            <a:endParaRPr lang="en-US">
              <a:cs typeface="Times New Roman" charset="0"/>
            </a:endParaRPr>
          </a:p>
          <a:p>
            <a:pPr>
              <a:lnSpc>
                <a:spcPct val="90000"/>
              </a:lnSpc>
            </a:pPr>
            <a:endParaRPr lang="en-US">
              <a:cs typeface="Times New Roman" charset="0"/>
            </a:endParaRPr>
          </a:p>
          <a:p>
            <a:pPr>
              <a:lnSpc>
                <a:spcPct val="90000"/>
              </a:lnSpc>
            </a:pPr>
            <a:endParaRPr lang="en-US">
              <a:cs typeface="Times New Roman" charset="0"/>
            </a:endParaRPr>
          </a:p>
          <a:p>
            <a:pPr>
              <a:lnSpc>
                <a:spcPct val="90000"/>
              </a:lnSpc>
            </a:pPr>
            <a:endParaRPr lang="en-US">
              <a:cs typeface="Times New Roman" charset="0"/>
            </a:endParaRPr>
          </a:p>
          <a:p>
            <a:pPr>
              <a:lnSpc>
                <a:spcPct val="90000"/>
              </a:lnSpc>
            </a:pPr>
            <a:endParaRPr lang="en-US">
              <a:cs typeface="Times New Roman" charset="0"/>
            </a:endParaRPr>
          </a:p>
          <a:p>
            <a:pPr>
              <a:lnSpc>
                <a:spcPct val="90000"/>
              </a:lnSpc>
            </a:pPr>
            <a:r>
              <a:rPr lang="en-US">
                <a:cs typeface="Times New Roman" charset="0"/>
              </a:rPr>
              <a:t>Average depth of a node is O(log N); maximum depth of a node is O(N)</a:t>
            </a:r>
          </a:p>
          <a:p>
            <a:pPr>
              <a:lnSpc>
                <a:spcPct val="90000"/>
              </a:lnSpc>
            </a:pPr>
            <a:endParaRPr lang="en-US"/>
          </a:p>
        </p:txBody>
      </p:sp>
      <p:sp>
        <p:nvSpPr>
          <p:cNvPr id="292870" name="Text Box 6"/>
          <p:cNvSpPr txBox="1">
            <a:spLocks noChangeArrowheads="1"/>
          </p:cNvSpPr>
          <p:nvPr/>
        </p:nvSpPr>
        <p:spPr bwMode="auto">
          <a:xfrm>
            <a:off x="1460500" y="1524000"/>
            <a:ext cx="4767263" cy="762000"/>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solidFill>
                  <a:srgbClr val="FF0000"/>
                </a:solidFill>
              </a:rPr>
              <a:t>Two binary search trees representing </a:t>
            </a:r>
          </a:p>
          <a:p>
            <a:pPr>
              <a:buFont typeface="Monotype Sorts" pitchFamily="2" charset="2"/>
              <a:buNone/>
            </a:pPr>
            <a:r>
              <a:rPr lang="en-US">
                <a:solidFill>
                  <a:srgbClr val="FF0000"/>
                </a:solidFill>
              </a:rPr>
              <a:t>the same set:</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a:xfrm>
            <a:off x="457200" y="228600"/>
            <a:ext cx="8305800" cy="914400"/>
          </a:xfrm>
        </p:spPr>
        <p:txBody>
          <a:bodyPr>
            <a:normAutofit/>
          </a:bodyPr>
          <a:lstStyle/>
          <a:p>
            <a:r>
              <a:rPr lang="en-US" dirty="0"/>
              <a:t>Implementation</a:t>
            </a:r>
          </a:p>
        </p:txBody>
      </p:sp>
      <p:pic>
        <p:nvPicPr>
          <p:cNvPr id="210947" name="Picture 3" descr="fig4_16"/>
          <p:cNvPicPr>
            <a:picLocks noChangeAspect="1" noChangeArrowheads="1"/>
          </p:cNvPicPr>
          <p:nvPr/>
        </p:nvPicPr>
        <p:blipFill>
          <a:blip r:embed="rId2"/>
          <a:srcRect/>
          <a:stretch>
            <a:fillRect/>
          </a:stretch>
        </p:blipFill>
        <p:spPr bwMode="auto">
          <a:xfrm>
            <a:off x="762000" y="1676400"/>
            <a:ext cx="7772400" cy="4384675"/>
          </a:xfrm>
          <a:prstGeom prst="rect">
            <a:avLst/>
          </a:prstGeom>
          <a:noFill/>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p:txBody>
          <a:bodyPr/>
          <a:lstStyle/>
          <a:p>
            <a:r>
              <a:rPr lang="en-US"/>
              <a:t>Searching BST</a:t>
            </a:r>
          </a:p>
        </p:txBody>
      </p:sp>
      <p:graphicFrame>
        <p:nvGraphicFramePr>
          <p:cNvPr id="286724" name="Object 4"/>
          <p:cNvGraphicFramePr>
            <a:graphicFrameLocks noGrp="1" noChangeAspect="1"/>
          </p:cNvGraphicFramePr>
          <p:nvPr>
            <p:ph idx="1"/>
          </p:nvPr>
        </p:nvGraphicFramePr>
        <p:xfrm>
          <a:off x="2514600" y="4114800"/>
          <a:ext cx="2970213" cy="2619375"/>
        </p:xfrm>
        <a:graphic>
          <a:graphicData uri="http://schemas.openxmlformats.org/presentationml/2006/ole">
            <mc:AlternateContent xmlns:mc="http://schemas.openxmlformats.org/markup-compatibility/2006">
              <mc:Choice xmlns:v="urn:schemas-microsoft-com:vml" Requires="v">
                <p:oleObj spid="_x0000_s39941" name="Bitmap Image" r:id="rId3" imgW="1609524" imgH="1419048" progId="PBrush">
                  <p:embed/>
                </p:oleObj>
              </mc:Choice>
              <mc:Fallback>
                <p:oleObj name="Bitmap Image" r:id="rId3" imgW="1609524" imgH="1419048"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4114800"/>
                        <a:ext cx="2970213" cy="2619375"/>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3175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86723" name="Rectangle 3"/>
          <p:cNvSpPr>
            <a:spLocks noGrp="1" noChangeArrowheads="1"/>
          </p:cNvSpPr>
          <p:nvPr>
            <p:ph type="body" idx="4294967295"/>
          </p:nvPr>
        </p:nvSpPr>
        <p:spPr>
          <a:xfrm>
            <a:off x="0" y="1935163"/>
            <a:ext cx="8229600" cy="4389437"/>
          </a:xfrm>
        </p:spPr>
        <p:txBody>
          <a:bodyPr/>
          <a:lstStyle/>
          <a:p>
            <a:r>
              <a:rPr lang="en-US"/>
              <a:t>If we are searching for 15, then we are done.</a:t>
            </a:r>
          </a:p>
          <a:p>
            <a:r>
              <a:rPr lang="en-US"/>
              <a:t>If we are searching for a key &lt; 15, then we should search in the left subtree.</a:t>
            </a:r>
          </a:p>
          <a:p>
            <a:r>
              <a:rPr lang="en-US"/>
              <a:t>If we are searching for a key &gt; 15, then we should search in the right subtree.</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5940" name="Object 4"/>
          <p:cNvGraphicFramePr>
            <a:graphicFrameLocks noChangeAspect="1"/>
          </p:cNvGraphicFramePr>
          <p:nvPr/>
        </p:nvGraphicFramePr>
        <p:xfrm>
          <a:off x="1905000" y="228600"/>
          <a:ext cx="5410200" cy="4156075"/>
        </p:xfrm>
        <a:graphic>
          <a:graphicData uri="http://schemas.openxmlformats.org/presentationml/2006/ole">
            <mc:AlternateContent xmlns:mc="http://schemas.openxmlformats.org/markup-compatibility/2006">
              <mc:Choice xmlns:v="urn:schemas-microsoft-com:vml" Requires="v">
                <p:oleObj spid="_x0000_s40968" name="Bitmap Image" r:id="rId3" imgW="3780952" imgH="2905531" progId="PBrush">
                  <p:embed/>
                </p:oleObj>
              </mc:Choice>
              <mc:Fallback>
                <p:oleObj name="Bitmap Image" r:id="rId3" imgW="3780952" imgH="2905531"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228600"/>
                        <a:ext cx="5410200" cy="4156075"/>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3175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5941" name="Object 5"/>
          <p:cNvGraphicFramePr>
            <a:graphicFrameLocks noChangeAspect="1"/>
          </p:cNvGraphicFramePr>
          <p:nvPr/>
        </p:nvGraphicFramePr>
        <p:xfrm>
          <a:off x="1905000" y="4343400"/>
          <a:ext cx="5410200" cy="2413000"/>
        </p:xfrm>
        <a:graphic>
          <a:graphicData uri="http://schemas.openxmlformats.org/presentationml/2006/ole">
            <mc:AlternateContent xmlns:mc="http://schemas.openxmlformats.org/markup-compatibility/2006">
              <mc:Choice xmlns:v="urn:schemas-microsoft-com:vml" Requires="v">
                <p:oleObj spid="_x0000_s40969" name="Bitmap Image" r:id="rId5" imgW="3696216" imgH="1647619" progId="PBrush">
                  <p:embed/>
                </p:oleObj>
              </mc:Choice>
              <mc:Fallback>
                <p:oleObj name="Bitmap Image" r:id="rId5" imgW="3696216" imgH="1647619" progId="PBrush">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00" y="4343400"/>
                        <a:ext cx="5410200" cy="241300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3175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a:xfrm>
            <a:off x="457200" y="457200"/>
            <a:ext cx="8229600" cy="914400"/>
          </a:xfrm>
        </p:spPr>
        <p:txBody>
          <a:bodyPr/>
          <a:lstStyle/>
          <a:p>
            <a:r>
              <a:rPr lang="en-US" dirty="0"/>
              <a:t>Searching (Find)</a:t>
            </a:r>
          </a:p>
        </p:txBody>
      </p:sp>
      <p:sp>
        <p:nvSpPr>
          <p:cNvPr id="211971" name="Rectangle 3"/>
          <p:cNvSpPr>
            <a:spLocks noGrp="1" noChangeArrowheads="1"/>
          </p:cNvSpPr>
          <p:nvPr>
            <p:ph idx="1"/>
          </p:nvPr>
        </p:nvSpPr>
        <p:spPr/>
        <p:txBody>
          <a:bodyPr>
            <a:normAutofit fontScale="62500" lnSpcReduction="20000"/>
          </a:bodyPr>
          <a:lstStyle/>
          <a:p>
            <a:r>
              <a:rPr lang="en-US" sz="2400"/>
              <a:t>Find X: return a pointer to the node that has key X, or NULL if there is no such node</a:t>
            </a:r>
          </a:p>
          <a:p>
            <a:endParaRPr lang="en-US" sz="2400"/>
          </a:p>
          <a:p>
            <a:endParaRPr lang="en-US" sz="2400"/>
          </a:p>
          <a:p>
            <a:endParaRPr lang="en-US" sz="2400"/>
          </a:p>
          <a:p>
            <a:endParaRPr lang="en-US" sz="2400"/>
          </a:p>
          <a:p>
            <a:endParaRPr lang="en-US" sz="2400"/>
          </a:p>
          <a:p>
            <a:endParaRPr lang="en-US" sz="2400"/>
          </a:p>
          <a:p>
            <a:endParaRPr lang="en-US" sz="2400"/>
          </a:p>
          <a:p>
            <a:endParaRPr lang="en-US" sz="2400"/>
          </a:p>
          <a:p>
            <a:r>
              <a:rPr lang="en-US" sz="2400"/>
              <a:t>Time complexity</a:t>
            </a:r>
          </a:p>
          <a:p>
            <a:pPr lvl="1"/>
            <a:r>
              <a:rPr lang="en-US" sz="2000"/>
              <a:t>O(height of the tree)</a:t>
            </a:r>
          </a:p>
        </p:txBody>
      </p:sp>
      <p:pic>
        <p:nvPicPr>
          <p:cNvPr id="211972" name="Picture 4" descr="fig4_19"/>
          <p:cNvPicPr>
            <a:picLocks noChangeAspect="1" noChangeArrowheads="1"/>
          </p:cNvPicPr>
          <p:nvPr/>
        </p:nvPicPr>
        <p:blipFill>
          <a:blip r:embed="rId2"/>
          <a:srcRect t="27402" b="9895"/>
          <a:stretch>
            <a:fillRect/>
          </a:stretch>
        </p:blipFill>
        <p:spPr bwMode="auto">
          <a:xfrm>
            <a:off x="1371600" y="2590800"/>
            <a:ext cx="7010400" cy="3321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Grp="1" noChangeArrowheads="1"/>
          </p:cNvSpPr>
          <p:nvPr>
            <p:ph type="title"/>
          </p:nvPr>
        </p:nvSpPr>
        <p:spPr>
          <a:xfrm>
            <a:off x="457200" y="704088"/>
            <a:ext cx="8229600" cy="667512"/>
          </a:xfrm>
        </p:spPr>
        <p:txBody>
          <a:bodyPr>
            <a:normAutofit fontScale="90000"/>
          </a:bodyPr>
          <a:lstStyle/>
          <a:p>
            <a:r>
              <a:rPr lang="en-US" sz="4000" dirty="0" smtClean="0"/>
              <a:t>In-order </a:t>
            </a:r>
            <a:r>
              <a:rPr lang="en-US" sz="4000" dirty="0"/>
              <a:t>traversal of BST</a:t>
            </a:r>
          </a:p>
        </p:txBody>
      </p:sp>
      <p:graphicFrame>
        <p:nvGraphicFramePr>
          <p:cNvPr id="285700" name="Object 4"/>
          <p:cNvGraphicFramePr>
            <a:graphicFrameLocks noGrp="1" noChangeAspect="1"/>
          </p:cNvGraphicFramePr>
          <p:nvPr>
            <p:ph idx="1"/>
          </p:nvPr>
        </p:nvGraphicFramePr>
        <p:xfrm>
          <a:off x="2286000" y="2209800"/>
          <a:ext cx="3886200" cy="3871913"/>
        </p:xfrm>
        <a:graphic>
          <a:graphicData uri="http://schemas.openxmlformats.org/presentationml/2006/ole">
            <mc:AlternateContent xmlns:mc="http://schemas.openxmlformats.org/markup-compatibility/2006">
              <mc:Choice xmlns:v="urn:schemas-microsoft-com:vml" Requires="v">
                <p:oleObj spid="_x0000_s41989" name="Bitmap Image" r:id="rId3" imgW="2619048" imgH="2610214" progId="PBrush">
                  <p:embed/>
                </p:oleObj>
              </mc:Choice>
              <mc:Fallback>
                <p:oleObj name="Bitmap Image" r:id="rId3" imgW="2619048" imgH="2610214"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2209800"/>
                        <a:ext cx="3886200" cy="3871913"/>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3175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85699" name="Rectangle 3"/>
          <p:cNvSpPr>
            <a:spLocks noGrp="1" noChangeArrowheads="1"/>
          </p:cNvSpPr>
          <p:nvPr>
            <p:ph type="body" idx="4294967295"/>
          </p:nvPr>
        </p:nvSpPr>
        <p:spPr>
          <a:xfrm>
            <a:off x="0" y="1524000"/>
            <a:ext cx="8229600" cy="4389438"/>
          </a:xfrm>
        </p:spPr>
        <p:txBody>
          <a:bodyPr/>
          <a:lstStyle/>
          <a:p>
            <a:r>
              <a:rPr lang="en-US" dirty="0"/>
              <a:t>Print out all the keys in sorted order</a:t>
            </a:r>
          </a:p>
        </p:txBody>
      </p:sp>
      <p:sp>
        <p:nvSpPr>
          <p:cNvPr id="285702" name="Text Box 6"/>
          <p:cNvSpPr txBox="1">
            <a:spLocks noChangeArrowheads="1"/>
          </p:cNvSpPr>
          <p:nvPr/>
        </p:nvSpPr>
        <p:spPr bwMode="auto">
          <a:xfrm>
            <a:off x="1600200" y="6172200"/>
            <a:ext cx="4870450"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t>Inorder: 2, 3, 4, 6, 7, 9, 13, 15, 17, 18, 20</a:t>
            </a: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a:xfrm>
            <a:off x="457200" y="228600"/>
            <a:ext cx="8229600" cy="1143000"/>
          </a:xfrm>
        </p:spPr>
        <p:txBody>
          <a:bodyPr>
            <a:normAutofit/>
          </a:bodyPr>
          <a:lstStyle/>
          <a:p>
            <a:r>
              <a:rPr lang="en-US" dirty="0" smtClean="0"/>
              <a:t>Find Min</a:t>
            </a:r>
            <a:r>
              <a:rPr lang="en-US" dirty="0"/>
              <a:t>/ </a:t>
            </a:r>
            <a:r>
              <a:rPr lang="en-US" dirty="0" smtClean="0"/>
              <a:t>find Max</a:t>
            </a:r>
            <a:endParaRPr lang="en-US" dirty="0"/>
          </a:p>
        </p:txBody>
      </p:sp>
      <p:sp>
        <p:nvSpPr>
          <p:cNvPr id="212995" name="Rectangle 3"/>
          <p:cNvSpPr>
            <a:spLocks noGrp="1" noChangeArrowheads="1"/>
          </p:cNvSpPr>
          <p:nvPr>
            <p:ph idx="1"/>
          </p:nvPr>
        </p:nvSpPr>
        <p:spPr/>
        <p:txBody>
          <a:bodyPr>
            <a:normAutofit fontScale="70000" lnSpcReduction="20000"/>
          </a:bodyPr>
          <a:lstStyle/>
          <a:p>
            <a:pPr>
              <a:lnSpc>
                <a:spcPct val="90000"/>
              </a:lnSpc>
            </a:pPr>
            <a:r>
              <a:rPr lang="en-US" sz="2400"/>
              <a:t>Return the node containing the smallest element in the tree</a:t>
            </a:r>
          </a:p>
          <a:p>
            <a:pPr>
              <a:lnSpc>
                <a:spcPct val="90000"/>
              </a:lnSpc>
            </a:pPr>
            <a:r>
              <a:rPr lang="en-US" sz="2400"/>
              <a:t>Start at the root and go left as long as there is a left child. The stopping point is the smallest element</a:t>
            </a:r>
          </a:p>
          <a:p>
            <a:pPr>
              <a:lnSpc>
                <a:spcPct val="90000"/>
              </a:lnSpc>
            </a:pPr>
            <a:endParaRPr lang="en-US" sz="2400"/>
          </a:p>
          <a:p>
            <a:pPr>
              <a:lnSpc>
                <a:spcPct val="90000"/>
              </a:lnSpc>
            </a:pPr>
            <a:endParaRPr lang="en-US" sz="2400"/>
          </a:p>
          <a:p>
            <a:pPr>
              <a:lnSpc>
                <a:spcPct val="90000"/>
              </a:lnSpc>
            </a:pPr>
            <a:endParaRPr lang="en-US" sz="2400"/>
          </a:p>
          <a:p>
            <a:pPr>
              <a:lnSpc>
                <a:spcPct val="90000"/>
              </a:lnSpc>
            </a:pPr>
            <a:endParaRPr lang="en-US" sz="2400"/>
          </a:p>
          <a:p>
            <a:pPr>
              <a:lnSpc>
                <a:spcPct val="90000"/>
              </a:lnSpc>
            </a:pPr>
            <a:endParaRPr lang="en-US" sz="2400"/>
          </a:p>
          <a:p>
            <a:pPr>
              <a:lnSpc>
                <a:spcPct val="90000"/>
              </a:lnSpc>
            </a:pPr>
            <a:endParaRPr lang="en-US" sz="2400"/>
          </a:p>
          <a:p>
            <a:pPr>
              <a:lnSpc>
                <a:spcPct val="90000"/>
              </a:lnSpc>
            </a:pPr>
            <a:endParaRPr lang="en-US" sz="2400"/>
          </a:p>
          <a:p>
            <a:pPr>
              <a:lnSpc>
                <a:spcPct val="90000"/>
              </a:lnSpc>
            </a:pPr>
            <a:r>
              <a:rPr lang="en-US" sz="2400"/>
              <a:t>Similarly for findMax</a:t>
            </a:r>
          </a:p>
          <a:p>
            <a:pPr>
              <a:lnSpc>
                <a:spcPct val="90000"/>
              </a:lnSpc>
            </a:pPr>
            <a:r>
              <a:rPr lang="en-US" sz="2400"/>
              <a:t>Time complexity = O(height of the tree)</a:t>
            </a:r>
          </a:p>
        </p:txBody>
      </p:sp>
      <p:pic>
        <p:nvPicPr>
          <p:cNvPr id="212996" name="Picture 4" descr="fig4_20"/>
          <p:cNvPicPr>
            <a:picLocks noChangeAspect="1" noChangeArrowheads="1"/>
          </p:cNvPicPr>
          <p:nvPr/>
        </p:nvPicPr>
        <p:blipFill>
          <a:blip r:embed="rId2"/>
          <a:srcRect l="7639" t="27063" b="8119"/>
          <a:stretch>
            <a:fillRect/>
          </a:stretch>
        </p:blipFill>
        <p:spPr bwMode="auto">
          <a:xfrm>
            <a:off x="685800" y="3200400"/>
            <a:ext cx="8093075" cy="26717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a:xfrm>
            <a:off x="457200" y="304800"/>
            <a:ext cx="8229600" cy="838200"/>
          </a:xfrm>
        </p:spPr>
        <p:txBody>
          <a:bodyPr>
            <a:normAutofit/>
          </a:bodyPr>
          <a:lstStyle/>
          <a:p>
            <a:r>
              <a:rPr lang="en-US" dirty="0" smtClean="0"/>
              <a:t>Insert</a:t>
            </a:r>
            <a:endParaRPr lang="en-US" dirty="0"/>
          </a:p>
        </p:txBody>
      </p:sp>
      <p:graphicFrame>
        <p:nvGraphicFramePr>
          <p:cNvPr id="214021" name="Object 5"/>
          <p:cNvGraphicFramePr>
            <a:graphicFrameLocks noGrp="1" noChangeAspect="1"/>
          </p:cNvGraphicFramePr>
          <p:nvPr>
            <p:ph idx="1"/>
          </p:nvPr>
        </p:nvGraphicFramePr>
        <p:xfrm>
          <a:off x="2209800" y="2667000"/>
          <a:ext cx="3886200" cy="3392488"/>
        </p:xfrm>
        <a:graphic>
          <a:graphicData uri="http://schemas.openxmlformats.org/presentationml/2006/ole">
            <mc:AlternateContent xmlns:mc="http://schemas.openxmlformats.org/markup-compatibility/2006">
              <mc:Choice xmlns:v="urn:schemas-microsoft-com:vml" Requires="v">
                <p:oleObj spid="_x0000_s43013" name="Bitmap Image" r:id="rId3" imgW="3076190" imgH="2685714" progId="PBrush">
                  <p:embed/>
                </p:oleObj>
              </mc:Choice>
              <mc:Fallback>
                <p:oleObj name="Bitmap Image" r:id="rId3" imgW="3076190" imgH="2685714"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2667000"/>
                        <a:ext cx="3886200" cy="3392488"/>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3175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4019" name="Rectangle 3"/>
          <p:cNvSpPr>
            <a:spLocks noGrp="1" noChangeArrowheads="1"/>
          </p:cNvSpPr>
          <p:nvPr>
            <p:ph type="body" idx="4294967295"/>
          </p:nvPr>
        </p:nvSpPr>
        <p:spPr>
          <a:xfrm>
            <a:off x="0" y="1447800"/>
            <a:ext cx="7848600" cy="5029200"/>
          </a:xfrm>
        </p:spPr>
        <p:txBody>
          <a:bodyPr>
            <a:normAutofit fontScale="92500" lnSpcReduction="20000"/>
          </a:bodyPr>
          <a:lstStyle/>
          <a:p>
            <a:r>
              <a:rPr lang="en-US" sz="2000" dirty="0"/>
              <a:t>Proceed down the tree as you would with a find</a:t>
            </a:r>
          </a:p>
          <a:p>
            <a:r>
              <a:rPr lang="en-US" sz="2000" dirty="0"/>
              <a:t>If X is found, do nothing (or update something)</a:t>
            </a:r>
          </a:p>
          <a:p>
            <a:r>
              <a:rPr lang="en-US" sz="2000" dirty="0"/>
              <a:t>Otherwise, insert X at the last spot on the path traversed</a:t>
            </a:r>
          </a:p>
          <a:p>
            <a:endParaRPr lang="en-US" sz="20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1000" dirty="0"/>
          </a:p>
          <a:p>
            <a:r>
              <a:rPr lang="en-US" sz="2400" dirty="0"/>
              <a:t>Time complexity = O(height of the tree)</a:t>
            </a: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a:xfrm>
            <a:off x="457200" y="704088"/>
            <a:ext cx="8229600" cy="819912"/>
          </a:xfrm>
        </p:spPr>
        <p:txBody>
          <a:bodyPr>
            <a:normAutofit/>
          </a:bodyPr>
          <a:lstStyle/>
          <a:p>
            <a:r>
              <a:rPr lang="en-US" dirty="0" smtClean="0"/>
              <a:t>Delete</a:t>
            </a:r>
            <a:endParaRPr lang="en-US" dirty="0"/>
          </a:p>
        </p:txBody>
      </p:sp>
      <p:sp>
        <p:nvSpPr>
          <p:cNvPr id="278531" name="Rectangle 3"/>
          <p:cNvSpPr>
            <a:spLocks noGrp="1" noChangeArrowheads="1"/>
          </p:cNvSpPr>
          <p:nvPr>
            <p:ph idx="1"/>
          </p:nvPr>
        </p:nvSpPr>
        <p:spPr/>
        <p:txBody>
          <a:bodyPr/>
          <a:lstStyle/>
          <a:p>
            <a:r>
              <a:rPr lang="en-US"/>
              <a:t>When we delete a node, we need to consider how we take care of the children of the deleted node.</a:t>
            </a:r>
          </a:p>
          <a:p>
            <a:pPr lvl="1"/>
            <a:r>
              <a:rPr lang="en-US"/>
              <a:t>This has to be done such that the property of the </a:t>
            </a:r>
            <a:r>
              <a:rPr lang="en-US">
                <a:solidFill>
                  <a:srgbClr val="00FF00"/>
                </a:solidFill>
              </a:rPr>
              <a:t>search tree</a:t>
            </a:r>
            <a:r>
              <a:rPr lang="en-US"/>
              <a:t> is maintained.</a:t>
            </a:r>
          </a:p>
          <a:p>
            <a:endParaRPr lang="en-US"/>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a:xfrm>
            <a:off x="457200" y="304800"/>
            <a:ext cx="8229600" cy="1066800"/>
          </a:xfrm>
        </p:spPr>
        <p:txBody>
          <a:bodyPr>
            <a:normAutofit/>
          </a:bodyPr>
          <a:lstStyle/>
          <a:p>
            <a:r>
              <a:rPr lang="en-US" dirty="0" smtClean="0"/>
              <a:t>Delete</a:t>
            </a:r>
            <a:endParaRPr lang="en-US" dirty="0"/>
          </a:p>
        </p:txBody>
      </p:sp>
      <p:sp>
        <p:nvSpPr>
          <p:cNvPr id="215043" name="Rectangle 3"/>
          <p:cNvSpPr>
            <a:spLocks noGrp="1" noChangeArrowheads="1"/>
          </p:cNvSpPr>
          <p:nvPr>
            <p:ph idx="1"/>
          </p:nvPr>
        </p:nvSpPr>
        <p:spPr/>
        <p:txBody>
          <a:bodyPr/>
          <a:lstStyle/>
          <a:p>
            <a:pPr>
              <a:buFont typeface="Monotype Sorts" pitchFamily="2" charset="2"/>
              <a:buNone/>
            </a:pPr>
            <a:r>
              <a:rPr lang="en-US" sz="2400"/>
              <a:t>Three cases:</a:t>
            </a:r>
          </a:p>
          <a:p>
            <a:pPr>
              <a:buFont typeface="Monotype Sorts" pitchFamily="2" charset="2"/>
              <a:buNone/>
            </a:pPr>
            <a:r>
              <a:rPr lang="en-US" sz="2400"/>
              <a:t>(1) the node is a leaf</a:t>
            </a:r>
          </a:p>
          <a:p>
            <a:pPr lvl="1"/>
            <a:r>
              <a:rPr lang="en-US" sz="2000"/>
              <a:t>Delete it immediately</a:t>
            </a:r>
          </a:p>
          <a:p>
            <a:pPr>
              <a:buFont typeface="Monotype Sorts" pitchFamily="2" charset="2"/>
              <a:buNone/>
            </a:pPr>
            <a:r>
              <a:rPr lang="en-US" sz="2400"/>
              <a:t>(2) the node has one child</a:t>
            </a:r>
          </a:p>
          <a:p>
            <a:pPr lvl="1"/>
            <a:r>
              <a:rPr lang="en-US" sz="2000"/>
              <a:t>Adjust a pointer from the parent to bypass that node</a:t>
            </a:r>
          </a:p>
        </p:txBody>
      </p:sp>
      <p:pic>
        <p:nvPicPr>
          <p:cNvPr id="215044" name="Picture 4" descr="fig4_24"/>
          <p:cNvPicPr>
            <a:picLocks noChangeAspect="1" noChangeArrowheads="1"/>
          </p:cNvPicPr>
          <p:nvPr/>
        </p:nvPicPr>
        <p:blipFill>
          <a:blip r:embed="rId2">
            <a:lum bright="-20000" contrast="80000"/>
          </a:blip>
          <a:srcRect/>
          <a:stretch>
            <a:fillRect/>
          </a:stretch>
        </p:blipFill>
        <p:spPr bwMode="auto">
          <a:xfrm>
            <a:off x="838200" y="3733800"/>
            <a:ext cx="7239000" cy="3100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457200" y="228600"/>
            <a:ext cx="8229600" cy="990600"/>
          </a:xfrm>
        </p:spPr>
        <p:txBody>
          <a:bodyPr>
            <a:normAutofit/>
          </a:bodyPr>
          <a:lstStyle/>
          <a:p>
            <a:r>
              <a:rPr lang="en-US" smtClean="0"/>
              <a:t>Delete </a:t>
            </a:r>
            <a:endParaRPr lang="en-US" dirty="0"/>
          </a:p>
        </p:txBody>
      </p:sp>
      <p:sp>
        <p:nvSpPr>
          <p:cNvPr id="216067" name="Rectangle 3"/>
          <p:cNvSpPr>
            <a:spLocks noGrp="1" noChangeArrowheads="1"/>
          </p:cNvSpPr>
          <p:nvPr>
            <p:ph idx="1"/>
          </p:nvPr>
        </p:nvSpPr>
        <p:spPr>
          <a:xfrm>
            <a:off x="609600" y="1447800"/>
            <a:ext cx="7848600" cy="5029200"/>
          </a:xfrm>
        </p:spPr>
        <p:txBody>
          <a:bodyPr>
            <a:normAutofit fontScale="85000" lnSpcReduction="20000"/>
          </a:bodyPr>
          <a:lstStyle/>
          <a:p>
            <a:pPr>
              <a:lnSpc>
                <a:spcPct val="90000"/>
              </a:lnSpc>
              <a:buFont typeface="Monotype Sorts" pitchFamily="2" charset="2"/>
              <a:buNone/>
            </a:pPr>
            <a:r>
              <a:rPr lang="en-US" sz="2400" dirty="0"/>
              <a:t>(3) the node has 2 children</a:t>
            </a:r>
          </a:p>
          <a:p>
            <a:pPr lvl="1">
              <a:lnSpc>
                <a:spcPct val="90000"/>
              </a:lnSpc>
            </a:pPr>
            <a:r>
              <a:rPr lang="en-US" sz="2000" dirty="0"/>
              <a:t>replace the key of that node with the minimum element at the right </a:t>
            </a:r>
            <a:r>
              <a:rPr lang="en-US" sz="2000" dirty="0" smtClean="0"/>
              <a:t>sub tree </a:t>
            </a:r>
            <a:endParaRPr lang="en-US" sz="2000" dirty="0"/>
          </a:p>
          <a:p>
            <a:pPr lvl="1">
              <a:lnSpc>
                <a:spcPct val="90000"/>
              </a:lnSpc>
            </a:pPr>
            <a:r>
              <a:rPr lang="en-US" sz="2000" dirty="0"/>
              <a:t>delete the minimum element </a:t>
            </a:r>
          </a:p>
          <a:p>
            <a:pPr lvl="2">
              <a:lnSpc>
                <a:spcPct val="90000"/>
              </a:lnSpc>
            </a:pPr>
            <a:r>
              <a:rPr lang="en-US" sz="1800" dirty="0"/>
              <a:t>Has either no child or only right child because if it has a left child, that left child would be smaller and would have been chosen. So invoke case 1 or 2.</a:t>
            </a:r>
          </a:p>
          <a:p>
            <a:pPr lvl="1">
              <a:lnSpc>
                <a:spcPct val="90000"/>
              </a:lnSpc>
            </a:pPr>
            <a:endParaRPr lang="en-US" sz="2000" dirty="0"/>
          </a:p>
          <a:p>
            <a:pPr lvl="1">
              <a:lnSpc>
                <a:spcPct val="90000"/>
              </a:lnSpc>
            </a:pPr>
            <a:endParaRPr lang="en-US" sz="2000" dirty="0"/>
          </a:p>
          <a:p>
            <a:pPr lvl="1">
              <a:lnSpc>
                <a:spcPct val="90000"/>
              </a:lnSpc>
            </a:pPr>
            <a:endParaRPr lang="en-US" sz="2000" dirty="0"/>
          </a:p>
          <a:p>
            <a:pPr lvl="1">
              <a:lnSpc>
                <a:spcPct val="90000"/>
              </a:lnSpc>
            </a:pPr>
            <a:endParaRPr lang="en-US" sz="2000" dirty="0"/>
          </a:p>
          <a:p>
            <a:pPr lvl="1">
              <a:lnSpc>
                <a:spcPct val="90000"/>
              </a:lnSpc>
              <a:buFont typeface="Monotype Sorts" pitchFamily="2" charset="2"/>
              <a:buNone/>
            </a:pPr>
            <a:endParaRPr lang="en-US" sz="2000" dirty="0"/>
          </a:p>
          <a:p>
            <a:pPr lvl="1">
              <a:lnSpc>
                <a:spcPct val="90000"/>
              </a:lnSpc>
            </a:pPr>
            <a:endParaRPr lang="en-US" sz="2000" dirty="0"/>
          </a:p>
          <a:p>
            <a:pPr lvl="1">
              <a:lnSpc>
                <a:spcPct val="90000"/>
              </a:lnSpc>
            </a:pPr>
            <a:endParaRPr lang="en-US" sz="2000" dirty="0"/>
          </a:p>
          <a:p>
            <a:pPr lvl="1">
              <a:lnSpc>
                <a:spcPct val="90000"/>
              </a:lnSpc>
            </a:pPr>
            <a:endParaRPr lang="en-US" sz="2000" dirty="0"/>
          </a:p>
          <a:p>
            <a:pPr lvl="1">
              <a:lnSpc>
                <a:spcPct val="90000"/>
              </a:lnSpc>
            </a:pPr>
            <a:endParaRPr lang="en-US" sz="2000" dirty="0"/>
          </a:p>
          <a:p>
            <a:pPr>
              <a:lnSpc>
                <a:spcPct val="90000"/>
              </a:lnSpc>
            </a:pPr>
            <a:r>
              <a:rPr lang="en-US" sz="1800" dirty="0"/>
              <a:t>Time complexity = O(height of the tree)</a:t>
            </a:r>
          </a:p>
        </p:txBody>
      </p:sp>
      <p:pic>
        <p:nvPicPr>
          <p:cNvPr id="216068" name="Picture 4" descr="fig4_25"/>
          <p:cNvPicPr>
            <a:picLocks noChangeAspect="1" noChangeArrowheads="1"/>
          </p:cNvPicPr>
          <p:nvPr/>
        </p:nvPicPr>
        <p:blipFill>
          <a:blip r:embed="rId2">
            <a:lum bright="-20000" contrast="40000"/>
          </a:blip>
          <a:srcRect/>
          <a:stretch>
            <a:fillRect/>
          </a:stretch>
        </p:blipFill>
        <p:spPr bwMode="auto">
          <a:xfrm>
            <a:off x="2057400" y="3657601"/>
            <a:ext cx="5181600" cy="2209800"/>
          </a:xfrm>
          <a:prstGeom prst="rect">
            <a:avLst/>
          </a:prstGeom>
          <a:noFill/>
          <a:ln w="9525">
            <a:noFill/>
            <a:miter lim="800000"/>
            <a:headEnd/>
            <a:tailEnd/>
          </a:ln>
        </p:spPr>
      </p:pic>
      <p:sp>
        <p:nvSpPr>
          <p:cNvPr id="216069" name="Oval 5"/>
          <p:cNvSpPr>
            <a:spLocks noChangeArrowheads="1"/>
          </p:cNvSpPr>
          <p:nvPr/>
        </p:nvSpPr>
        <p:spPr bwMode="auto">
          <a:xfrm>
            <a:off x="2590800" y="4267200"/>
            <a:ext cx="304800" cy="304800"/>
          </a:xfrm>
          <a:prstGeom prst="ellipse">
            <a:avLst/>
          </a:prstGeom>
          <a:noFill/>
          <a:ln w="31750">
            <a:solidFill>
              <a:srgbClr val="FF0000"/>
            </a:solidFill>
            <a:round/>
            <a:headEnd type="none" w="sm" len="sm"/>
            <a:tailEnd type="none" w="sm" len="sm"/>
          </a:ln>
          <a:effectLst/>
        </p:spPr>
        <p:txBody>
          <a:bodyPr wrap="none" anchor="ctr"/>
          <a:lstStyle/>
          <a:p>
            <a:endParaRPr lang="en-US"/>
          </a:p>
        </p:txBody>
      </p:sp>
      <p:sp>
        <p:nvSpPr>
          <p:cNvPr id="216070" name="Oval 6"/>
          <p:cNvSpPr>
            <a:spLocks noChangeArrowheads="1"/>
          </p:cNvSpPr>
          <p:nvPr/>
        </p:nvSpPr>
        <p:spPr bwMode="auto">
          <a:xfrm>
            <a:off x="5867400" y="5410200"/>
            <a:ext cx="304800" cy="304800"/>
          </a:xfrm>
          <a:prstGeom prst="ellipse">
            <a:avLst/>
          </a:prstGeom>
          <a:noFill/>
          <a:ln w="31750">
            <a:solidFill>
              <a:srgbClr val="FF0000"/>
            </a:solidFill>
            <a:round/>
            <a:headEnd type="none" w="sm" len="sm"/>
            <a:tailEnd type="none" w="sm" len="sm"/>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3112" name="Picture 8" descr="fig04_32"/>
          <p:cNvPicPr>
            <a:picLocks noChangeAspect="1" noChangeArrowheads="1"/>
          </p:cNvPicPr>
          <p:nvPr/>
        </p:nvPicPr>
        <p:blipFill>
          <a:blip r:embed="rId3"/>
          <a:srcRect/>
          <a:stretch>
            <a:fillRect/>
          </a:stretch>
        </p:blipFill>
        <p:spPr bwMode="auto">
          <a:xfrm>
            <a:off x="1495425" y="3429000"/>
            <a:ext cx="6276975" cy="2384425"/>
          </a:xfrm>
          <a:prstGeom prst="rect">
            <a:avLst/>
          </a:prstGeom>
          <a:noFill/>
        </p:spPr>
      </p:pic>
      <p:sp>
        <p:nvSpPr>
          <p:cNvPr id="303106" name="Rectangle 2"/>
          <p:cNvSpPr>
            <a:spLocks noGrp="1" noChangeArrowheads="1"/>
          </p:cNvSpPr>
          <p:nvPr>
            <p:ph type="title"/>
          </p:nvPr>
        </p:nvSpPr>
        <p:spPr>
          <a:xfrm>
            <a:off x="457200" y="704088"/>
            <a:ext cx="8229600" cy="591312"/>
          </a:xfrm>
        </p:spPr>
        <p:txBody>
          <a:bodyPr>
            <a:normAutofit fontScale="90000"/>
          </a:bodyPr>
          <a:lstStyle/>
          <a:p>
            <a:r>
              <a:rPr lang="en-US" altLang="zh-CN">
                <a:ea typeface="宋体" charset="-122"/>
              </a:rPr>
              <a:t>AVL Tree</a:t>
            </a:r>
          </a:p>
        </p:txBody>
      </p:sp>
      <p:sp>
        <p:nvSpPr>
          <p:cNvPr id="303107" name="Rectangle 3"/>
          <p:cNvSpPr>
            <a:spLocks noGrp="1" noChangeArrowheads="1"/>
          </p:cNvSpPr>
          <p:nvPr>
            <p:ph idx="1"/>
          </p:nvPr>
        </p:nvSpPr>
        <p:spPr>
          <a:xfrm>
            <a:off x="457200" y="1676400"/>
            <a:ext cx="8229600" cy="1905000"/>
          </a:xfrm>
        </p:spPr>
        <p:txBody>
          <a:bodyPr>
            <a:normAutofit/>
          </a:bodyPr>
          <a:lstStyle/>
          <a:p>
            <a:r>
              <a:rPr lang="en-US" altLang="zh-CN" dirty="0">
                <a:ea typeface="宋体" charset="-122"/>
              </a:rPr>
              <a:t>An AVL (</a:t>
            </a:r>
            <a:r>
              <a:rPr lang="en-US" altLang="zh-CN" dirty="0" err="1">
                <a:ea typeface="宋体" charset="-122"/>
              </a:rPr>
              <a:t>Adelson-Velskii</a:t>
            </a:r>
            <a:r>
              <a:rPr lang="en-US" altLang="zh-CN" dirty="0">
                <a:ea typeface="宋体" charset="-122"/>
              </a:rPr>
              <a:t> and Landis 1962) tree is a </a:t>
            </a:r>
            <a:r>
              <a:rPr lang="en-US" altLang="zh-CN" dirty="0">
                <a:solidFill>
                  <a:srgbClr val="FFFF00"/>
                </a:solidFill>
                <a:ea typeface="宋体" charset="-122"/>
              </a:rPr>
              <a:t>binary search tree</a:t>
            </a:r>
            <a:r>
              <a:rPr lang="en-US" altLang="zh-CN" dirty="0">
                <a:ea typeface="宋体" charset="-122"/>
              </a:rPr>
              <a:t> in </a:t>
            </a:r>
            <a:r>
              <a:rPr lang="en-US" altLang="zh-CN" dirty="0" smtClean="0">
                <a:ea typeface="宋体" charset="-122"/>
              </a:rPr>
              <a:t>which for </a:t>
            </a:r>
            <a:r>
              <a:rPr lang="en-US" altLang="zh-CN" i="1" dirty="0">
                <a:ea typeface="宋体" charset="-122"/>
              </a:rPr>
              <a:t>every</a:t>
            </a:r>
            <a:r>
              <a:rPr lang="en-US" altLang="zh-CN" dirty="0">
                <a:ea typeface="宋体" charset="-122"/>
              </a:rPr>
              <a:t> node in the tree, the height of the left and right </a:t>
            </a:r>
            <a:r>
              <a:rPr lang="en-US" altLang="zh-CN" dirty="0" err="1">
                <a:ea typeface="宋体" charset="-122"/>
              </a:rPr>
              <a:t>subtrees</a:t>
            </a:r>
            <a:r>
              <a:rPr lang="en-US" altLang="zh-CN" dirty="0">
                <a:ea typeface="宋体" charset="-122"/>
              </a:rPr>
              <a:t> </a:t>
            </a:r>
            <a:r>
              <a:rPr lang="en-US" altLang="zh-CN" dirty="0">
                <a:solidFill>
                  <a:srgbClr val="FF0000"/>
                </a:solidFill>
                <a:ea typeface="宋体" charset="-122"/>
              </a:rPr>
              <a:t>differ by at most </a:t>
            </a:r>
            <a:r>
              <a:rPr lang="en-US" altLang="zh-CN" dirty="0" smtClean="0">
                <a:solidFill>
                  <a:srgbClr val="FF0000"/>
                </a:solidFill>
                <a:ea typeface="宋体" charset="-122"/>
              </a:rPr>
              <a:t>1</a:t>
            </a:r>
          </a:p>
          <a:p>
            <a:pPr lvl="1">
              <a:buNone/>
            </a:pPr>
            <a:r>
              <a:rPr lang="en-US" altLang="zh-CN" dirty="0" smtClean="0">
                <a:ea typeface="宋体" charset="-122"/>
              </a:rPr>
              <a:t>.</a:t>
            </a:r>
            <a:endParaRPr lang="en-US" altLang="zh-CN" dirty="0">
              <a:ea typeface="宋体" charset="-122"/>
            </a:endParaRPr>
          </a:p>
        </p:txBody>
      </p:sp>
      <p:sp>
        <p:nvSpPr>
          <p:cNvPr id="303110" name="Oval 6"/>
          <p:cNvSpPr>
            <a:spLocks noChangeArrowheads="1"/>
          </p:cNvSpPr>
          <p:nvPr/>
        </p:nvSpPr>
        <p:spPr bwMode="auto">
          <a:xfrm>
            <a:off x="6753225" y="3429000"/>
            <a:ext cx="304800" cy="304800"/>
          </a:xfrm>
          <a:prstGeom prst="ellipse">
            <a:avLst/>
          </a:prstGeom>
          <a:noFill/>
          <a:ln w="31750">
            <a:solidFill>
              <a:srgbClr val="FF0000"/>
            </a:solidFill>
            <a:round/>
            <a:headEnd type="none" w="sm" len="sm"/>
            <a:tailEnd type="none" w="sm" len="sm"/>
          </a:ln>
          <a:effectLst/>
        </p:spPr>
        <p:txBody>
          <a:bodyPr wrap="none" anchor="ctr"/>
          <a:lstStyle/>
          <a:p>
            <a:endParaRPr lang="en-US"/>
          </a:p>
        </p:txBody>
      </p:sp>
      <p:sp>
        <p:nvSpPr>
          <p:cNvPr id="303111" name="Text Box 7"/>
          <p:cNvSpPr txBox="1">
            <a:spLocks noChangeArrowheads="1"/>
          </p:cNvSpPr>
          <p:nvPr/>
        </p:nvSpPr>
        <p:spPr bwMode="auto">
          <a:xfrm>
            <a:off x="5105400" y="3429000"/>
            <a:ext cx="1676400" cy="581025"/>
          </a:xfrm>
          <a:prstGeom prst="rect">
            <a:avLst/>
          </a:prstGeom>
          <a:noFill/>
          <a:ln w="31750">
            <a:noFill/>
            <a:miter lim="800000"/>
            <a:headEnd type="none" w="sm" len="sm"/>
            <a:tailEnd type="none" w="sm" len="sm"/>
          </a:ln>
          <a:effectLst/>
        </p:spPr>
        <p:txBody>
          <a:bodyPr>
            <a:spAutoFit/>
          </a:bodyPr>
          <a:lstStyle/>
          <a:p>
            <a:pPr>
              <a:buFont typeface="Monotype Sorts" pitchFamily="2" charset="2"/>
              <a:buNone/>
            </a:pPr>
            <a:r>
              <a:rPr lang="en-US" altLang="zh-CN" sz="1600">
                <a:solidFill>
                  <a:srgbClr val="FF0000"/>
                </a:solidFill>
                <a:ea typeface="宋体" charset="-122"/>
              </a:rPr>
              <a:t>AVL property violated here</a:t>
            </a:r>
          </a:p>
        </p:txBody>
      </p:sp>
      <p:sp>
        <p:nvSpPr>
          <p:cNvPr id="303113" name="Text Box 9"/>
          <p:cNvSpPr txBox="1">
            <a:spLocks noChangeArrowheads="1"/>
          </p:cNvSpPr>
          <p:nvPr/>
        </p:nvSpPr>
        <p:spPr bwMode="auto">
          <a:xfrm>
            <a:off x="1524000" y="3429000"/>
            <a:ext cx="1676400" cy="336550"/>
          </a:xfrm>
          <a:prstGeom prst="rect">
            <a:avLst/>
          </a:prstGeom>
          <a:noFill/>
          <a:ln w="31750">
            <a:noFill/>
            <a:miter lim="800000"/>
            <a:headEnd type="none" w="sm" len="sm"/>
            <a:tailEnd type="none" w="sm" len="sm"/>
          </a:ln>
          <a:effectLst/>
        </p:spPr>
        <p:txBody>
          <a:bodyPr>
            <a:spAutoFit/>
          </a:bodyPr>
          <a:lstStyle/>
          <a:p>
            <a:pPr>
              <a:buFont typeface="Monotype Sorts" pitchFamily="2" charset="2"/>
              <a:buNone/>
            </a:pPr>
            <a:r>
              <a:rPr lang="en-US" altLang="zh-CN" sz="1600">
                <a:solidFill>
                  <a:srgbClr val="FF0000"/>
                </a:solidFill>
                <a:ea typeface="宋体" charset="-122"/>
              </a:rPr>
              <a:t>AVL tree</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2"/>
          <p:cNvSpPr>
            <a:spLocks noGrp="1" noChangeArrowheads="1"/>
          </p:cNvSpPr>
          <p:nvPr>
            <p:ph type="title"/>
          </p:nvPr>
        </p:nvSpPr>
        <p:spPr>
          <a:xfrm>
            <a:off x="609600" y="533400"/>
            <a:ext cx="7848600" cy="1143000"/>
          </a:xfrm>
        </p:spPr>
        <p:txBody>
          <a:bodyPr>
            <a:normAutofit fontScale="90000"/>
          </a:bodyPr>
          <a:lstStyle/>
          <a:p>
            <a:r>
              <a:rPr lang="en-US" altLang="zh-CN" sz="4000">
                <a:ea typeface="宋体" charset="-122"/>
              </a:rPr>
              <a:t>AVL Tree with </a:t>
            </a:r>
            <a:br>
              <a:rPr lang="en-US" altLang="zh-CN" sz="4000">
                <a:ea typeface="宋体" charset="-122"/>
              </a:rPr>
            </a:br>
            <a:r>
              <a:rPr lang="en-US" altLang="zh-CN" sz="4000">
                <a:ea typeface="宋体" charset="-122"/>
              </a:rPr>
              <a:t>Minimum Number of Nodes</a:t>
            </a:r>
          </a:p>
        </p:txBody>
      </p:sp>
      <p:sp>
        <p:nvSpPr>
          <p:cNvPr id="389149" name="Text Box 29"/>
          <p:cNvSpPr txBox="1">
            <a:spLocks noChangeArrowheads="1"/>
          </p:cNvSpPr>
          <p:nvPr/>
        </p:nvSpPr>
        <p:spPr bwMode="auto">
          <a:xfrm>
            <a:off x="3946525" y="5345113"/>
            <a:ext cx="327025" cy="396875"/>
          </a:xfrm>
          <a:prstGeom prst="rect">
            <a:avLst/>
          </a:prstGeom>
          <a:noFill/>
          <a:ln w="31750">
            <a:noFill/>
            <a:miter lim="800000"/>
            <a:headEnd type="none" w="sm" len="sm"/>
            <a:tailEnd type="none" w="sm" len="sm"/>
          </a:ln>
          <a:effectLst/>
        </p:spPr>
        <p:txBody>
          <a:bodyPr wrap="none">
            <a:spAutoFit/>
          </a:bodyPr>
          <a:lstStyle/>
          <a:p>
            <a:endParaRPr lang="zh-CN" altLang="en-US">
              <a:ea typeface="宋体" charset="-122"/>
            </a:endParaRPr>
          </a:p>
        </p:txBody>
      </p:sp>
      <p:sp>
        <p:nvSpPr>
          <p:cNvPr id="389150" name="Text Box 30"/>
          <p:cNvSpPr txBox="1">
            <a:spLocks noChangeArrowheads="1"/>
          </p:cNvSpPr>
          <p:nvPr/>
        </p:nvSpPr>
        <p:spPr bwMode="auto">
          <a:xfrm>
            <a:off x="1676400" y="4876800"/>
            <a:ext cx="1219200" cy="396875"/>
          </a:xfrm>
          <a:prstGeom prst="rect">
            <a:avLst/>
          </a:prstGeom>
          <a:noFill/>
          <a:ln w="31750">
            <a:noFill/>
            <a:miter lim="800000"/>
            <a:headEnd type="none" w="sm" len="sm"/>
            <a:tailEnd type="none" w="sm" len="sm"/>
          </a:ln>
          <a:effectLst/>
        </p:spPr>
        <p:txBody>
          <a:bodyPr>
            <a:spAutoFit/>
          </a:bodyPr>
          <a:lstStyle/>
          <a:p>
            <a:pPr>
              <a:spcBef>
                <a:spcPct val="50000"/>
              </a:spcBef>
              <a:buFont typeface="Monotype Sorts" pitchFamily="2" charset="2"/>
              <a:buNone/>
            </a:pPr>
            <a:r>
              <a:rPr lang="en-US" altLang="zh-CN">
                <a:latin typeface="Courier New" pitchFamily="49" charset="0"/>
                <a:ea typeface="宋体" charset="-122"/>
              </a:rPr>
              <a:t>N</a:t>
            </a:r>
            <a:r>
              <a:rPr lang="en-US" altLang="zh-CN" baseline="-25000">
                <a:latin typeface="Courier New" pitchFamily="49" charset="0"/>
                <a:ea typeface="宋体" charset="-122"/>
              </a:rPr>
              <a:t>1 </a:t>
            </a:r>
            <a:r>
              <a:rPr lang="en-US" altLang="zh-CN">
                <a:latin typeface="Courier New" pitchFamily="49" charset="0"/>
                <a:ea typeface="宋体" charset="-122"/>
              </a:rPr>
              <a:t>= 2</a:t>
            </a:r>
          </a:p>
        </p:txBody>
      </p:sp>
      <p:sp>
        <p:nvSpPr>
          <p:cNvPr id="389151" name="Text Box 31"/>
          <p:cNvSpPr txBox="1">
            <a:spLocks noChangeArrowheads="1"/>
          </p:cNvSpPr>
          <p:nvPr/>
        </p:nvSpPr>
        <p:spPr bwMode="auto">
          <a:xfrm>
            <a:off x="4191000" y="4876800"/>
            <a:ext cx="1219200" cy="396875"/>
          </a:xfrm>
          <a:prstGeom prst="rect">
            <a:avLst/>
          </a:prstGeom>
          <a:noFill/>
          <a:ln w="31750">
            <a:noFill/>
            <a:miter lim="800000"/>
            <a:headEnd type="none" w="sm" len="sm"/>
            <a:tailEnd type="none" w="sm" len="sm"/>
          </a:ln>
          <a:effectLst/>
        </p:spPr>
        <p:txBody>
          <a:bodyPr>
            <a:spAutoFit/>
          </a:bodyPr>
          <a:lstStyle/>
          <a:p>
            <a:pPr>
              <a:spcBef>
                <a:spcPct val="50000"/>
              </a:spcBef>
              <a:buFont typeface="Monotype Sorts" pitchFamily="2" charset="2"/>
              <a:buNone/>
            </a:pPr>
            <a:r>
              <a:rPr lang="en-US" altLang="zh-CN">
                <a:latin typeface="Courier New" pitchFamily="49" charset="0"/>
                <a:ea typeface="宋体" charset="-122"/>
              </a:rPr>
              <a:t>N</a:t>
            </a:r>
            <a:r>
              <a:rPr lang="en-US" altLang="zh-CN" baseline="-25000">
                <a:latin typeface="Courier New" pitchFamily="49" charset="0"/>
                <a:ea typeface="宋体" charset="-122"/>
              </a:rPr>
              <a:t>2 </a:t>
            </a:r>
            <a:r>
              <a:rPr lang="en-US" altLang="zh-CN">
                <a:latin typeface="Courier New" pitchFamily="49" charset="0"/>
                <a:ea typeface="宋体" charset="-122"/>
              </a:rPr>
              <a:t>=4</a:t>
            </a:r>
          </a:p>
        </p:txBody>
      </p:sp>
      <p:sp>
        <p:nvSpPr>
          <p:cNvPr id="389152" name="Text Box 32"/>
          <p:cNvSpPr txBox="1">
            <a:spLocks noChangeArrowheads="1"/>
          </p:cNvSpPr>
          <p:nvPr/>
        </p:nvSpPr>
        <p:spPr bwMode="auto">
          <a:xfrm>
            <a:off x="6477000" y="4876800"/>
            <a:ext cx="2590800" cy="396875"/>
          </a:xfrm>
          <a:prstGeom prst="rect">
            <a:avLst/>
          </a:prstGeom>
          <a:noFill/>
          <a:ln w="31750">
            <a:noFill/>
            <a:miter lim="800000"/>
            <a:headEnd type="none" w="sm" len="sm"/>
            <a:tailEnd type="none" w="sm" len="sm"/>
          </a:ln>
          <a:effectLst/>
        </p:spPr>
        <p:txBody>
          <a:bodyPr>
            <a:spAutoFit/>
          </a:bodyPr>
          <a:lstStyle/>
          <a:p>
            <a:pPr>
              <a:spcBef>
                <a:spcPct val="50000"/>
              </a:spcBef>
              <a:buFont typeface="Monotype Sorts" pitchFamily="2" charset="2"/>
              <a:buNone/>
            </a:pPr>
            <a:r>
              <a:rPr lang="en-US" altLang="zh-CN">
                <a:latin typeface="Courier New" pitchFamily="49" charset="0"/>
                <a:ea typeface="宋体" charset="-122"/>
              </a:rPr>
              <a:t>N</a:t>
            </a:r>
            <a:r>
              <a:rPr lang="en-US" altLang="zh-CN" baseline="-25000">
                <a:latin typeface="Courier New" pitchFamily="49" charset="0"/>
                <a:ea typeface="宋体" charset="-122"/>
              </a:rPr>
              <a:t>3</a:t>
            </a:r>
            <a:r>
              <a:rPr lang="en-US" altLang="zh-CN">
                <a:latin typeface="Courier New" pitchFamily="49" charset="0"/>
                <a:ea typeface="宋体" charset="-122"/>
              </a:rPr>
              <a:t> = N</a:t>
            </a:r>
            <a:r>
              <a:rPr lang="en-US" altLang="zh-CN" baseline="-25000">
                <a:latin typeface="Courier New" pitchFamily="49" charset="0"/>
                <a:ea typeface="宋体" charset="-122"/>
              </a:rPr>
              <a:t>1</a:t>
            </a:r>
            <a:r>
              <a:rPr lang="en-US" altLang="zh-CN">
                <a:latin typeface="Courier New" pitchFamily="49" charset="0"/>
                <a:ea typeface="宋体" charset="-122"/>
              </a:rPr>
              <a:t>+N</a:t>
            </a:r>
            <a:r>
              <a:rPr lang="en-US" altLang="zh-CN" baseline="-25000">
                <a:latin typeface="Courier New" pitchFamily="49" charset="0"/>
                <a:ea typeface="宋体" charset="-122"/>
              </a:rPr>
              <a:t>2</a:t>
            </a:r>
            <a:r>
              <a:rPr lang="en-US" altLang="zh-CN">
                <a:latin typeface="Courier New" pitchFamily="49" charset="0"/>
                <a:ea typeface="宋体" charset="-122"/>
              </a:rPr>
              <a:t>+1=7</a:t>
            </a:r>
          </a:p>
        </p:txBody>
      </p:sp>
      <p:sp>
        <p:nvSpPr>
          <p:cNvPr id="389154" name="Oval 34"/>
          <p:cNvSpPr>
            <a:spLocks noChangeArrowheads="1"/>
          </p:cNvSpPr>
          <p:nvPr/>
        </p:nvSpPr>
        <p:spPr bwMode="auto">
          <a:xfrm>
            <a:off x="7467600" y="24384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89155" name="Oval 35"/>
          <p:cNvSpPr>
            <a:spLocks noChangeArrowheads="1"/>
          </p:cNvSpPr>
          <p:nvPr/>
        </p:nvSpPr>
        <p:spPr bwMode="auto">
          <a:xfrm>
            <a:off x="6705600" y="30464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89157" name="Oval 37"/>
          <p:cNvSpPr>
            <a:spLocks noChangeArrowheads="1"/>
          </p:cNvSpPr>
          <p:nvPr/>
        </p:nvSpPr>
        <p:spPr bwMode="auto">
          <a:xfrm>
            <a:off x="6324600" y="36560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89158" name="Oval 38"/>
          <p:cNvSpPr>
            <a:spLocks noChangeArrowheads="1"/>
          </p:cNvSpPr>
          <p:nvPr/>
        </p:nvSpPr>
        <p:spPr bwMode="auto">
          <a:xfrm>
            <a:off x="7086600" y="36560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89159" name="Oval 39"/>
          <p:cNvSpPr>
            <a:spLocks noChangeArrowheads="1"/>
          </p:cNvSpPr>
          <p:nvPr/>
        </p:nvSpPr>
        <p:spPr bwMode="auto">
          <a:xfrm>
            <a:off x="8153400" y="30464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89160" name="Oval 40"/>
          <p:cNvSpPr>
            <a:spLocks noChangeArrowheads="1"/>
          </p:cNvSpPr>
          <p:nvPr/>
        </p:nvSpPr>
        <p:spPr bwMode="auto">
          <a:xfrm>
            <a:off x="7772400" y="36560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89165" name="Oval 45"/>
          <p:cNvSpPr>
            <a:spLocks noChangeArrowheads="1"/>
          </p:cNvSpPr>
          <p:nvPr/>
        </p:nvSpPr>
        <p:spPr bwMode="auto">
          <a:xfrm>
            <a:off x="5943600" y="42656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89166" name="Line 46"/>
          <p:cNvSpPr>
            <a:spLocks noChangeShapeType="1"/>
          </p:cNvSpPr>
          <p:nvPr/>
        </p:nvSpPr>
        <p:spPr bwMode="auto">
          <a:xfrm flipH="1">
            <a:off x="7086600" y="2817813"/>
            <a:ext cx="3810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389167" name="Line 47"/>
          <p:cNvSpPr>
            <a:spLocks noChangeShapeType="1"/>
          </p:cNvSpPr>
          <p:nvPr/>
        </p:nvSpPr>
        <p:spPr bwMode="auto">
          <a:xfrm>
            <a:off x="7924800" y="2817813"/>
            <a:ext cx="3810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389169" name="Line 49"/>
          <p:cNvSpPr>
            <a:spLocks noChangeShapeType="1"/>
          </p:cNvSpPr>
          <p:nvPr/>
        </p:nvSpPr>
        <p:spPr bwMode="auto">
          <a:xfrm flipH="1">
            <a:off x="6705600" y="3503613"/>
            <a:ext cx="76200" cy="152400"/>
          </a:xfrm>
          <a:prstGeom prst="line">
            <a:avLst/>
          </a:prstGeom>
          <a:noFill/>
          <a:ln w="31750">
            <a:solidFill>
              <a:schemeClr val="tx1"/>
            </a:solidFill>
            <a:round/>
            <a:headEnd type="none" w="sm" len="sm"/>
            <a:tailEnd type="none" w="sm" len="sm"/>
          </a:ln>
          <a:effectLst/>
        </p:spPr>
        <p:txBody>
          <a:bodyPr/>
          <a:lstStyle/>
          <a:p>
            <a:endParaRPr lang="en-US"/>
          </a:p>
        </p:txBody>
      </p:sp>
      <p:sp>
        <p:nvSpPr>
          <p:cNvPr id="389170" name="Line 50"/>
          <p:cNvSpPr>
            <a:spLocks noChangeShapeType="1"/>
          </p:cNvSpPr>
          <p:nvPr/>
        </p:nvSpPr>
        <p:spPr bwMode="auto">
          <a:xfrm>
            <a:off x="7086600" y="3503613"/>
            <a:ext cx="152400" cy="152400"/>
          </a:xfrm>
          <a:prstGeom prst="line">
            <a:avLst/>
          </a:prstGeom>
          <a:noFill/>
          <a:ln w="31750">
            <a:solidFill>
              <a:schemeClr val="tx1"/>
            </a:solidFill>
            <a:round/>
            <a:headEnd type="none" w="sm" len="sm"/>
            <a:tailEnd type="none" w="sm" len="sm"/>
          </a:ln>
          <a:effectLst/>
        </p:spPr>
        <p:txBody>
          <a:bodyPr/>
          <a:lstStyle/>
          <a:p>
            <a:endParaRPr lang="en-US"/>
          </a:p>
        </p:txBody>
      </p:sp>
      <p:sp>
        <p:nvSpPr>
          <p:cNvPr id="389171" name="Line 51"/>
          <p:cNvSpPr>
            <a:spLocks noChangeShapeType="1"/>
          </p:cNvSpPr>
          <p:nvPr/>
        </p:nvSpPr>
        <p:spPr bwMode="auto">
          <a:xfrm flipH="1">
            <a:off x="8077200" y="3503613"/>
            <a:ext cx="152400" cy="152400"/>
          </a:xfrm>
          <a:prstGeom prst="line">
            <a:avLst/>
          </a:prstGeom>
          <a:noFill/>
          <a:ln w="31750">
            <a:solidFill>
              <a:schemeClr val="tx1"/>
            </a:solidFill>
            <a:round/>
            <a:headEnd type="none" w="sm" len="sm"/>
            <a:tailEnd type="none" w="sm" len="sm"/>
          </a:ln>
          <a:effectLst/>
        </p:spPr>
        <p:txBody>
          <a:bodyPr/>
          <a:lstStyle/>
          <a:p>
            <a:endParaRPr lang="en-US"/>
          </a:p>
        </p:txBody>
      </p:sp>
      <p:sp>
        <p:nvSpPr>
          <p:cNvPr id="389173" name="Line 53"/>
          <p:cNvSpPr>
            <a:spLocks noChangeShapeType="1"/>
          </p:cNvSpPr>
          <p:nvPr/>
        </p:nvSpPr>
        <p:spPr bwMode="auto">
          <a:xfrm flipH="1">
            <a:off x="6324600" y="4113213"/>
            <a:ext cx="76200" cy="152400"/>
          </a:xfrm>
          <a:prstGeom prst="line">
            <a:avLst/>
          </a:prstGeom>
          <a:noFill/>
          <a:ln w="31750">
            <a:solidFill>
              <a:schemeClr val="tx1"/>
            </a:solidFill>
            <a:round/>
            <a:headEnd type="none" w="sm" len="sm"/>
            <a:tailEnd type="none" w="sm" len="sm"/>
          </a:ln>
          <a:effectLst/>
        </p:spPr>
        <p:txBody>
          <a:bodyPr/>
          <a:lstStyle/>
          <a:p>
            <a:endParaRPr lang="en-US"/>
          </a:p>
        </p:txBody>
      </p:sp>
      <p:sp>
        <p:nvSpPr>
          <p:cNvPr id="389174" name="Oval 54"/>
          <p:cNvSpPr>
            <a:spLocks noChangeArrowheads="1"/>
          </p:cNvSpPr>
          <p:nvPr/>
        </p:nvSpPr>
        <p:spPr bwMode="auto">
          <a:xfrm>
            <a:off x="4648200" y="24384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89175" name="Oval 55"/>
          <p:cNvSpPr>
            <a:spLocks noChangeArrowheads="1"/>
          </p:cNvSpPr>
          <p:nvPr/>
        </p:nvSpPr>
        <p:spPr bwMode="auto">
          <a:xfrm>
            <a:off x="3886200" y="30464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89176" name="Oval 56"/>
          <p:cNvSpPr>
            <a:spLocks noChangeArrowheads="1"/>
          </p:cNvSpPr>
          <p:nvPr/>
        </p:nvSpPr>
        <p:spPr bwMode="auto">
          <a:xfrm>
            <a:off x="3505200" y="36560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89178" name="Oval 58"/>
          <p:cNvSpPr>
            <a:spLocks noChangeArrowheads="1"/>
          </p:cNvSpPr>
          <p:nvPr/>
        </p:nvSpPr>
        <p:spPr bwMode="auto">
          <a:xfrm>
            <a:off x="5334000" y="30464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89182" name="Line 62"/>
          <p:cNvSpPr>
            <a:spLocks noChangeShapeType="1"/>
          </p:cNvSpPr>
          <p:nvPr/>
        </p:nvSpPr>
        <p:spPr bwMode="auto">
          <a:xfrm flipH="1">
            <a:off x="4267200" y="2817813"/>
            <a:ext cx="3810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389183" name="Line 63"/>
          <p:cNvSpPr>
            <a:spLocks noChangeShapeType="1"/>
          </p:cNvSpPr>
          <p:nvPr/>
        </p:nvSpPr>
        <p:spPr bwMode="auto">
          <a:xfrm>
            <a:off x="5105400" y="2817813"/>
            <a:ext cx="3810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389184" name="Line 64"/>
          <p:cNvSpPr>
            <a:spLocks noChangeShapeType="1"/>
          </p:cNvSpPr>
          <p:nvPr/>
        </p:nvSpPr>
        <p:spPr bwMode="auto">
          <a:xfrm flipH="1">
            <a:off x="3886200" y="3503613"/>
            <a:ext cx="76200" cy="152400"/>
          </a:xfrm>
          <a:prstGeom prst="line">
            <a:avLst/>
          </a:prstGeom>
          <a:noFill/>
          <a:ln w="31750">
            <a:solidFill>
              <a:schemeClr val="tx1"/>
            </a:solidFill>
            <a:round/>
            <a:headEnd type="none" w="sm" len="sm"/>
            <a:tailEnd type="none" w="sm" len="sm"/>
          </a:ln>
          <a:effectLst/>
        </p:spPr>
        <p:txBody>
          <a:bodyPr/>
          <a:lstStyle/>
          <a:p>
            <a:endParaRPr lang="en-US"/>
          </a:p>
        </p:txBody>
      </p:sp>
      <p:sp>
        <p:nvSpPr>
          <p:cNvPr id="389189" name="Oval 69"/>
          <p:cNvSpPr>
            <a:spLocks noChangeArrowheads="1"/>
          </p:cNvSpPr>
          <p:nvPr/>
        </p:nvSpPr>
        <p:spPr bwMode="auto">
          <a:xfrm>
            <a:off x="2514600" y="24384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89190" name="Oval 70"/>
          <p:cNvSpPr>
            <a:spLocks noChangeArrowheads="1"/>
          </p:cNvSpPr>
          <p:nvPr/>
        </p:nvSpPr>
        <p:spPr bwMode="auto">
          <a:xfrm>
            <a:off x="1752600" y="30464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89193" name="Line 73"/>
          <p:cNvSpPr>
            <a:spLocks noChangeShapeType="1"/>
          </p:cNvSpPr>
          <p:nvPr/>
        </p:nvSpPr>
        <p:spPr bwMode="auto">
          <a:xfrm flipH="1">
            <a:off x="2133600" y="2817813"/>
            <a:ext cx="3810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389196" name="Oval 76"/>
          <p:cNvSpPr>
            <a:spLocks noChangeArrowheads="1"/>
          </p:cNvSpPr>
          <p:nvPr/>
        </p:nvSpPr>
        <p:spPr bwMode="auto">
          <a:xfrm>
            <a:off x="533400" y="24384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89197" name="Text Box 77"/>
          <p:cNvSpPr txBox="1">
            <a:spLocks noChangeArrowheads="1"/>
          </p:cNvSpPr>
          <p:nvPr/>
        </p:nvSpPr>
        <p:spPr bwMode="auto">
          <a:xfrm>
            <a:off x="152400" y="4876800"/>
            <a:ext cx="1219200" cy="396875"/>
          </a:xfrm>
          <a:prstGeom prst="rect">
            <a:avLst/>
          </a:prstGeom>
          <a:noFill/>
          <a:ln w="31750">
            <a:noFill/>
            <a:miter lim="800000"/>
            <a:headEnd type="none" w="sm" len="sm"/>
            <a:tailEnd type="none" w="sm" len="sm"/>
          </a:ln>
          <a:effectLst/>
        </p:spPr>
        <p:txBody>
          <a:bodyPr>
            <a:spAutoFit/>
          </a:bodyPr>
          <a:lstStyle/>
          <a:p>
            <a:pPr>
              <a:spcBef>
                <a:spcPct val="50000"/>
              </a:spcBef>
              <a:buFont typeface="Monotype Sorts" pitchFamily="2" charset="2"/>
              <a:buNone/>
            </a:pPr>
            <a:r>
              <a:rPr lang="en-US" altLang="zh-CN">
                <a:latin typeface="Courier New" pitchFamily="49" charset="0"/>
                <a:ea typeface="宋体" charset="-122"/>
              </a:rPr>
              <a:t>N</a:t>
            </a:r>
            <a:r>
              <a:rPr lang="en-US" altLang="zh-CN" baseline="-25000">
                <a:latin typeface="Courier New" pitchFamily="49" charset="0"/>
                <a:ea typeface="宋体" charset="-122"/>
              </a:rPr>
              <a:t>0 </a:t>
            </a:r>
            <a:r>
              <a:rPr lang="en-US" altLang="zh-CN">
                <a:latin typeface="Courier New" pitchFamily="49" charset="0"/>
                <a:ea typeface="宋体" charset="-122"/>
              </a:rPr>
              <a:t>= 1</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9908" name="Picture 4" descr="fig04_33"/>
          <p:cNvPicPr>
            <a:picLocks noChangeAspect="1" noChangeArrowheads="1"/>
          </p:cNvPicPr>
          <p:nvPr/>
        </p:nvPicPr>
        <p:blipFill>
          <a:blip r:embed="rId3"/>
          <a:srcRect/>
          <a:stretch>
            <a:fillRect/>
          </a:stretch>
        </p:blipFill>
        <p:spPr bwMode="auto">
          <a:xfrm>
            <a:off x="1219200" y="762000"/>
            <a:ext cx="6905625" cy="4803775"/>
          </a:xfrm>
          <a:prstGeom prst="rect">
            <a:avLst/>
          </a:prstGeom>
          <a:noFill/>
        </p:spPr>
      </p:pic>
      <p:sp>
        <p:nvSpPr>
          <p:cNvPr id="379909" name="Text Box 5"/>
          <p:cNvSpPr txBox="1">
            <a:spLocks noChangeArrowheads="1"/>
          </p:cNvSpPr>
          <p:nvPr/>
        </p:nvSpPr>
        <p:spPr bwMode="auto">
          <a:xfrm>
            <a:off x="2895600" y="5702300"/>
            <a:ext cx="3694113"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Smallest AVL tree of height 9</a:t>
            </a:r>
          </a:p>
        </p:txBody>
      </p:sp>
      <p:sp>
        <p:nvSpPr>
          <p:cNvPr id="379910" name="Rectangle 6"/>
          <p:cNvSpPr>
            <a:spLocks noChangeArrowheads="1"/>
          </p:cNvSpPr>
          <p:nvPr/>
        </p:nvSpPr>
        <p:spPr bwMode="auto">
          <a:xfrm>
            <a:off x="1214438" y="1141413"/>
            <a:ext cx="3354387" cy="3957637"/>
          </a:xfrm>
          <a:prstGeom prst="rect">
            <a:avLst/>
          </a:prstGeom>
          <a:noFill/>
          <a:ln w="31750">
            <a:solidFill>
              <a:srgbClr val="FF0000"/>
            </a:solidFill>
            <a:miter lim="800000"/>
            <a:headEnd type="none" w="sm" len="sm"/>
            <a:tailEnd type="none" w="sm" len="sm"/>
          </a:ln>
          <a:effectLst/>
        </p:spPr>
        <p:txBody>
          <a:bodyPr wrap="none" anchor="ctr"/>
          <a:lstStyle/>
          <a:p>
            <a:endParaRPr lang="en-US"/>
          </a:p>
        </p:txBody>
      </p:sp>
      <p:sp>
        <p:nvSpPr>
          <p:cNvPr id="379911" name="Rectangle 7"/>
          <p:cNvSpPr>
            <a:spLocks noChangeArrowheads="1"/>
          </p:cNvSpPr>
          <p:nvPr/>
        </p:nvSpPr>
        <p:spPr bwMode="auto">
          <a:xfrm>
            <a:off x="4572000" y="1146175"/>
            <a:ext cx="3581400" cy="4419600"/>
          </a:xfrm>
          <a:prstGeom prst="rect">
            <a:avLst/>
          </a:prstGeom>
          <a:noFill/>
          <a:ln w="31750">
            <a:solidFill>
              <a:srgbClr val="FF0000"/>
            </a:solidFill>
            <a:miter lim="800000"/>
            <a:headEnd type="none" w="sm" len="sm"/>
            <a:tailEnd type="none" w="sm" len="sm"/>
          </a:ln>
          <a:effectLst/>
        </p:spPr>
        <p:txBody>
          <a:bodyPr wrap="none" anchor="ctr"/>
          <a:lstStyle/>
          <a:p>
            <a:endParaRPr lang="en-US"/>
          </a:p>
        </p:txBody>
      </p:sp>
      <p:sp>
        <p:nvSpPr>
          <p:cNvPr id="379912" name="Text Box 8"/>
          <p:cNvSpPr txBox="1">
            <a:spLocks noChangeArrowheads="1"/>
          </p:cNvSpPr>
          <p:nvPr/>
        </p:nvSpPr>
        <p:spPr bwMode="auto">
          <a:xfrm>
            <a:off x="1404938" y="4467225"/>
            <a:ext cx="2190750" cy="641350"/>
          </a:xfrm>
          <a:prstGeom prst="rect">
            <a:avLst/>
          </a:prstGeom>
          <a:noFill/>
          <a:ln w="31750">
            <a:noFill/>
            <a:miter lim="800000"/>
            <a:headEnd type="none" w="sm" len="sm"/>
            <a:tailEnd type="none" w="sm" len="sm"/>
          </a:ln>
          <a:effectLst/>
        </p:spPr>
        <p:txBody>
          <a:bodyPr wrap="none">
            <a:spAutoFit/>
          </a:bodyPr>
          <a:lstStyle/>
          <a:p>
            <a:pPr algn="ctr">
              <a:buFont typeface="Monotype Sorts" pitchFamily="2" charset="2"/>
              <a:buNone/>
            </a:pPr>
            <a:r>
              <a:rPr lang="en-US" altLang="zh-CN" sz="1800">
                <a:solidFill>
                  <a:srgbClr val="FF0000"/>
                </a:solidFill>
                <a:ea typeface="宋体" charset="-122"/>
              </a:rPr>
              <a:t>Smallest AVL tree </a:t>
            </a:r>
            <a:br>
              <a:rPr lang="en-US" altLang="zh-CN" sz="1800">
                <a:solidFill>
                  <a:srgbClr val="FF0000"/>
                </a:solidFill>
                <a:ea typeface="宋体" charset="-122"/>
              </a:rPr>
            </a:br>
            <a:r>
              <a:rPr lang="en-US" altLang="zh-CN" sz="1800">
                <a:solidFill>
                  <a:srgbClr val="FF0000"/>
                </a:solidFill>
                <a:ea typeface="宋体" charset="-122"/>
              </a:rPr>
              <a:t>of height 7</a:t>
            </a:r>
          </a:p>
        </p:txBody>
      </p:sp>
      <p:sp>
        <p:nvSpPr>
          <p:cNvPr id="379913" name="Text Box 9"/>
          <p:cNvSpPr txBox="1">
            <a:spLocks noChangeArrowheads="1"/>
          </p:cNvSpPr>
          <p:nvPr/>
        </p:nvSpPr>
        <p:spPr bwMode="auto">
          <a:xfrm>
            <a:off x="4724400" y="4924425"/>
            <a:ext cx="2190750" cy="641350"/>
          </a:xfrm>
          <a:prstGeom prst="rect">
            <a:avLst/>
          </a:prstGeom>
          <a:noFill/>
          <a:ln w="31750">
            <a:noFill/>
            <a:miter lim="800000"/>
            <a:headEnd type="none" w="sm" len="sm"/>
            <a:tailEnd type="none" w="sm" len="sm"/>
          </a:ln>
          <a:effectLst/>
        </p:spPr>
        <p:txBody>
          <a:bodyPr wrap="none">
            <a:spAutoFit/>
          </a:bodyPr>
          <a:lstStyle/>
          <a:p>
            <a:pPr algn="ctr">
              <a:buFont typeface="Monotype Sorts" pitchFamily="2" charset="2"/>
              <a:buNone/>
            </a:pPr>
            <a:r>
              <a:rPr lang="en-US" altLang="zh-CN" sz="1800">
                <a:solidFill>
                  <a:srgbClr val="FF0000"/>
                </a:solidFill>
                <a:ea typeface="宋体" charset="-122"/>
              </a:rPr>
              <a:t>Smallest AVL tree </a:t>
            </a:r>
            <a:br>
              <a:rPr lang="en-US" altLang="zh-CN" sz="1800">
                <a:solidFill>
                  <a:srgbClr val="FF0000"/>
                </a:solidFill>
                <a:ea typeface="宋体" charset="-122"/>
              </a:rPr>
            </a:br>
            <a:r>
              <a:rPr lang="en-US" altLang="zh-CN" sz="1800">
                <a:solidFill>
                  <a:srgbClr val="FF0000"/>
                </a:solidFill>
                <a:ea typeface="宋体" charset="-122"/>
              </a:rPr>
              <a:t>of height 8</a:t>
            </a: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2"/>
          <p:cNvSpPr>
            <a:spLocks noGrp="1" noChangeArrowheads="1"/>
          </p:cNvSpPr>
          <p:nvPr>
            <p:ph type="title"/>
          </p:nvPr>
        </p:nvSpPr>
        <p:spPr>
          <a:xfrm>
            <a:off x="609600" y="0"/>
            <a:ext cx="7848600" cy="1143000"/>
          </a:xfrm>
        </p:spPr>
        <p:txBody>
          <a:bodyPr/>
          <a:lstStyle/>
          <a:p>
            <a:r>
              <a:rPr lang="en-US" altLang="zh-CN">
                <a:ea typeface="宋体" charset="-122"/>
              </a:rPr>
              <a:t>Height of AVL Tree</a:t>
            </a:r>
          </a:p>
        </p:txBody>
      </p:sp>
      <p:sp>
        <p:nvSpPr>
          <p:cNvPr id="381955" name="Rectangle 3"/>
          <p:cNvSpPr>
            <a:spLocks noGrp="1" noChangeArrowheads="1"/>
          </p:cNvSpPr>
          <p:nvPr>
            <p:ph idx="1"/>
          </p:nvPr>
        </p:nvSpPr>
        <p:spPr>
          <a:xfrm>
            <a:off x="609600" y="1371600"/>
            <a:ext cx="8001000" cy="5334000"/>
          </a:xfrm>
        </p:spPr>
        <p:txBody>
          <a:bodyPr>
            <a:normAutofit/>
          </a:bodyPr>
          <a:lstStyle/>
          <a:p>
            <a:pPr>
              <a:lnSpc>
                <a:spcPct val="80000"/>
              </a:lnSpc>
            </a:pPr>
            <a:r>
              <a:rPr lang="en-US" altLang="zh-CN" sz="2400" dirty="0">
                <a:ea typeface="宋体" charset="-122"/>
              </a:rPr>
              <a:t>Denote </a:t>
            </a:r>
            <a:r>
              <a:rPr lang="en-US" altLang="zh-CN" sz="2400" b="1" dirty="0" err="1">
                <a:solidFill>
                  <a:srgbClr val="FFFF00"/>
                </a:solidFill>
                <a:latin typeface="Courier New" pitchFamily="49" charset="0"/>
                <a:ea typeface="宋体" charset="-122"/>
              </a:rPr>
              <a:t>N</a:t>
            </a:r>
            <a:r>
              <a:rPr lang="en-US" altLang="zh-CN" sz="2400" b="1" baseline="-25000" dirty="0" err="1">
                <a:solidFill>
                  <a:srgbClr val="FFFF00"/>
                </a:solidFill>
                <a:latin typeface="Courier New" pitchFamily="49" charset="0"/>
                <a:ea typeface="宋体" charset="-122"/>
              </a:rPr>
              <a:t>h</a:t>
            </a:r>
            <a:r>
              <a:rPr lang="en-US" altLang="zh-CN" sz="2400" dirty="0">
                <a:ea typeface="宋体" charset="-122"/>
              </a:rPr>
              <a:t> the </a:t>
            </a:r>
            <a:r>
              <a:rPr lang="en-US" altLang="zh-CN" sz="2400" dirty="0">
                <a:solidFill>
                  <a:srgbClr val="FFFF00"/>
                </a:solidFill>
                <a:ea typeface="宋体" charset="-122"/>
              </a:rPr>
              <a:t>minimum number of nodes</a:t>
            </a:r>
            <a:r>
              <a:rPr lang="en-US" altLang="zh-CN" sz="2400" dirty="0">
                <a:ea typeface="宋体" charset="-122"/>
              </a:rPr>
              <a:t> in an AVL tree of </a:t>
            </a:r>
            <a:r>
              <a:rPr lang="en-US" altLang="zh-CN" sz="2400" dirty="0">
                <a:solidFill>
                  <a:srgbClr val="FFFF00"/>
                </a:solidFill>
                <a:ea typeface="宋体" charset="-122"/>
              </a:rPr>
              <a:t>height h</a:t>
            </a:r>
            <a:endParaRPr lang="en-US" altLang="zh-CN" sz="2400" b="1" dirty="0">
              <a:solidFill>
                <a:srgbClr val="FFFF00"/>
              </a:solidFill>
              <a:latin typeface="Courier New" pitchFamily="49" charset="0"/>
              <a:ea typeface="宋体" charset="-122"/>
            </a:endParaRPr>
          </a:p>
          <a:p>
            <a:pPr>
              <a:lnSpc>
                <a:spcPct val="80000"/>
              </a:lnSpc>
            </a:pPr>
            <a:endParaRPr lang="en-US" altLang="zh-CN" sz="2400" dirty="0">
              <a:solidFill>
                <a:schemeClr val="folHlink"/>
              </a:solidFill>
              <a:ea typeface="宋体" charset="-122"/>
            </a:endParaRPr>
          </a:p>
          <a:p>
            <a:pPr>
              <a:lnSpc>
                <a:spcPct val="80000"/>
              </a:lnSpc>
            </a:pPr>
            <a:r>
              <a:rPr lang="en-US" altLang="zh-CN" sz="2400" b="1" dirty="0" smtClean="0">
                <a:solidFill>
                  <a:srgbClr val="C00000"/>
                </a:solidFill>
                <a:latin typeface="Courier New" pitchFamily="49" charset="0"/>
                <a:ea typeface="宋体" charset="-122"/>
              </a:rPr>
              <a:t>S(h)=s(h-1)+(s(h-2)+1</a:t>
            </a:r>
          </a:p>
          <a:p>
            <a:pPr>
              <a:lnSpc>
                <a:spcPct val="80000"/>
              </a:lnSpc>
              <a:buNone/>
            </a:pPr>
            <a:r>
              <a:rPr lang="en-US" altLang="zh-CN" sz="2400" b="1" dirty="0" smtClean="0">
                <a:solidFill>
                  <a:srgbClr val="C00000"/>
                </a:solidFill>
                <a:latin typeface="Courier New" pitchFamily="49" charset="0"/>
                <a:ea typeface="宋体" charset="-122"/>
              </a:rPr>
              <a:t>For h=6</a:t>
            </a:r>
          </a:p>
          <a:p>
            <a:pPr>
              <a:lnSpc>
                <a:spcPct val="80000"/>
              </a:lnSpc>
              <a:buNone/>
            </a:pPr>
            <a:r>
              <a:rPr lang="en-US" altLang="zh-CN" sz="2400" b="1" dirty="0" smtClean="0">
                <a:solidFill>
                  <a:srgbClr val="C00000"/>
                </a:solidFill>
                <a:latin typeface="Courier New" pitchFamily="49" charset="0"/>
                <a:ea typeface="宋体" charset="-122"/>
              </a:rPr>
              <a:t>The minimum number of nodes are </a:t>
            </a:r>
          </a:p>
          <a:p>
            <a:pPr>
              <a:lnSpc>
                <a:spcPct val="80000"/>
              </a:lnSpc>
              <a:buNone/>
            </a:pPr>
            <a:r>
              <a:rPr lang="en-US" altLang="zh-CN" sz="2400" b="1" dirty="0" smtClean="0">
                <a:solidFill>
                  <a:srgbClr val="C00000"/>
                </a:solidFill>
                <a:latin typeface="Courier New" pitchFamily="49" charset="0"/>
                <a:ea typeface="宋体" charset="-122"/>
              </a:rPr>
              <a:t>S(6)=s(5)+s(4)+1</a:t>
            </a:r>
          </a:p>
          <a:p>
            <a:pPr>
              <a:lnSpc>
                <a:spcPct val="80000"/>
              </a:lnSpc>
              <a:buNone/>
            </a:pPr>
            <a:r>
              <a:rPr lang="en-US" altLang="zh-CN" sz="2400" b="1" dirty="0" smtClean="0">
                <a:solidFill>
                  <a:srgbClr val="C00000"/>
                </a:solidFill>
                <a:latin typeface="Courier New" pitchFamily="49" charset="0"/>
                <a:ea typeface="宋体" charset="-122"/>
              </a:rPr>
              <a:t>S(6)=2^5+2^4+1</a:t>
            </a:r>
          </a:p>
          <a:p>
            <a:pPr>
              <a:lnSpc>
                <a:spcPct val="80000"/>
              </a:lnSpc>
              <a:buNone/>
            </a:pPr>
            <a:r>
              <a:rPr lang="en-US" altLang="zh-CN" sz="2400" b="1" dirty="0" smtClean="0">
                <a:solidFill>
                  <a:srgbClr val="C00000"/>
                </a:solidFill>
                <a:latin typeface="Courier New" pitchFamily="49" charset="0"/>
                <a:ea typeface="宋体" charset="-122"/>
              </a:rPr>
              <a:t>S(6)=32+16+1</a:t>
            </a:r>
          </a:p>
          <a:p>
            <a:pPr>
              <a:lnSpc>
                <a:spcPct val="80000"/>
              </a:lnSpc>
              <a:buNone/>
            </a:pPr>
            <a:r>
              <a:rPr lang="en-US" altLang="zh-CN" sz="2400" b="1" dirty="0" smtClean="0">
                <a:solidFill>
                  <a:srgbClr val="C00000"/>
                </a:solidFill>
                <a:latin typeface="Courier New" pitchFamily="49" charset="0"/>
                <a:ea typeface="宋体" charset="-122"/>
              </a:rPr>
              <a:t>S(6)=49</a:t>
            </a:r>
            <a:endParaRPr lang="en-US" altLang="zh-CN" sz="2000" dirty="0">
              <a:latin typeface="Courier New" pitchFamily="49" charset="0"/>
              <a:ea typeface="宋体" charset="-122"/>
              <a:cs typeface="Arial" charset="0"/>
            </a:endParaRPr>
          </a:p>
          <a:p>
            <a:pPr>
              <a:lnSpc>
                <a:spcPct val="80000"/>
              </a:lnSpc>
            </a:pPr>
            <a:r>
              <a:rPr lang="en-US" altLang="zh-CN" sz="2400" dirty="0">
                <a:ea typeface="宋体" charset="-122"/>
                <a:cs typeface="Arial" charset="0"/>
              </a:rPr>
              <a:t>Thus, many operations (i.e. searching) on an AVL tree will take </a:t>
            </a:r>
            <a:r>
              <a:rPr lang="en-US" altLang="zh-CN" sz="2400" dirty="0">
                <a:solidFill>
                  <a:schemeClr val="tx2"/>
                </a:solidFill>
                <a:ea typeface="宋体" charset="-122"/>
                <a:cs typeface="Arial" charset="0"/>
              </a:rPr>
              <a:t>O(log N) time</a:t>
            </a:r>
            <a:endParaRPr lang="zh-CN" altLang="en-US" sz="2400" b="1" dirty="0">
              <a:solidFill>
                <a:srgbClr val="00FF00"/>
              </a:solidFill>
              <a:latin typeface="Courier New" pitchFamily="49" charset="0"/>
              <a:ea typeface="宋体"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195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195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8195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195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81955">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81955">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81955">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81955">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8195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2985" name="Picture 9" descr="1"/>
          <p:cNvPicPr>
            <a:picLocks noChangeAspect="1" noChangeArrowheads="1"/>
          </p:cNvPicPr>
          <p:nvPr/>
        </p:nvPicPr>
        <p:blipFill>
          <a:blip r:embed="rId3"/>
          <a:srcRect/>
          <a:stretch>
            <a:fillRect/>
          </a:stretch>
        </p:blipFill>
        <p:spPr bwMode="auto">
          <a:xfrm>
            <a:off x="3276600" y="3733800"/>
            <a:ext cx="2633663" cy="2486025"/>
          </a:xfrm>
          <a:prstGeom prst="rect">
            <a:avLst/>
          </a:prstGeom>
          <a:noFill/>
        </p:spPr>
      </p:pic>
      <p:sp>
        <p:nvSpPr>
          <p:cNvPr id="382978" name="Rectangle 2"/>
          <p:cNvSpPr>
            <a:spLocks noGrp="1" noChangeArrowheads="1"/>
          </p:cNvSpPr>
          <p:nvPr>
            <p:ph type="title"/>
          </p:nvPr>
        </p:nvSpPr>
        <p:spPr>
          <a:xfrm>
            <a:off x="609600" y="0"/>
            <a:ext cx="7848600" cy="1143000"/>
          </a:xfrm>
        </p:spPr>
        <p:txBody>
          <a:bodyPr/>
          <a:lstStyle/>
          <a:p>
            <a:r>
              <a:rPr lang="en-US" altLang="zh-CN">
                <a:ea typeface="宋体" charset="-122"/>
              </a:rPr>
              <a:t>Insertion in AVL Tree</a:t>
            </a:r>
          </a:p>
        </p:txBody>
      </p:sp>
      <p:sp>
        <p:nvSpPr>
          <p:cNvPr id="382979" name="Rectangle 3"/>
          <p:cNvSpPr>
            <a:spLocks noGrp="1" noChangeArrowheads="1"/>
          </p:cNvSpPr>
          <p:nvPr>
            <p:ph idx="1"/>
          </p:nvPr>
        </p:nvSpPr>
        <p:spPr>
          <a:xfrm>
            <a:off x="609600" y="1295400"/>
            <a:ext cx="7848600" cy="4800600"/>
          </a:xfrm>
        </p:spPr>
        <p:txBody>
          <a:bodyPr/>
          <a:lstStyle/>
          <a:p>
            <a:r>
              <a:rPr lang="en-US" altLang="zh-CN" dirty="0">
                <a:solidFill>
                  <a:srgbClr val="FF0000"/>
                </a:solidFill>
                <a:ea typeface="宋体" charset="-122"/>
              </a:rPr>
              <a:t>Basically follows insertion strategy of binary search tree</a:t>
            </a:r>
          </a:p>
          <a:p>
            <a:pPr lvl="1"/>
            <a:r>
              <a:rPr lang="en-US" altLang="zh-CN" dirty="0">
                <a:ea typeface="宋体" charset="-122"/>
              </a:rPr>
              <a:t>But may cause violation of AVL tree property</a:t>
            </a:r>
          </a:p>
          <a:p>
            <a:r>
              <a:rPr lang="en-US" altLang="zh-CN" dirty="0">
                <a:solidFill>
                  <a:srgbClr val="FF0000"/>
                </a:solidFill>
                <a:ea typeface="宋体" charset="-122"/>
              </a:rPr>
              <a:t>Restore the destroyed balance condition if needed</a:t>
            </a:r>
          </a:p>
          <a:p>
            <a:pPr lvl="1"/>
            <a:endParaRPr lang="zh-CN" altLang="en-US" dirty="0">
              <a:ea typeface="宋体" charset="-122"/>
            </a:endParaRPr>
          </a:p>
        </p:txBody>
      </p:sp>
      <p:pic>
        <p:nvPicPr>
          <p:cNvPr id="382981" name="Picture 5" descr="1"/>
          <p:cNvPicPr>
            <a:picLocks noChangeAspect="1" noChangeArrowheads="1"/>
          </p:cNvPicPr>
          <p:nvPr/>
        </p:nvPicPr>
        <p:blipFill>
          <a:blip r:embed="rId3"/>
          <a:srcRect/>
          <a:stretch>
            <a:fillRect/>
          </a:stretch>
        </p:blipFill>
        <p:spPr bwMode="auto">
          <a:xfrm>
            <a:off x="381000" y="3733800"/>
            <a:ext cx="2633663" cy="2486025"/>
          </a:xfrm>
          <a:prstGeom prst="rect">
            <a:avLst/>
          </a:prstGeom>
          <a:noFill/>
        </p:spPr>
      </p:pic>
      <p:sp>
        <p:nvSpPr>
          <p:cNvPr id="382984" name="Oval 8"/>
          <p:cNvSpPr>
            <a:spLocks noChangeArrowheads="1"/>
          </p:cNvSpPr>
          <p:nvPr/>
        </p:nvSpPr>
        <p:spPr bwMode="auto">
          <a:xfrm>
            <a:off x="4495800" y="5791200"/>
            <a:ext cx="381000" cy="381000"/>
          </a:xfrm>
          <a:prstGeom prst="ellipse">
            <a:avLst/>
          </a:prstGeom>
          <a:noFill/>
          <a:ln w="31750">
            <a:solidFill>
              <a:srgbClr val="FF0000"/>
            </a:solidFill>
            <a:round/>
            <a:headEnd type="none" w="sm" len="sm"/>
            <a:tailEnd type="none" w="sm" len="sm"/>
          </a:ln>
          <a:effectLst/>
        </p:spPr>
        <p:txBody>
          <a:bodyPr wrap="none" anchor="ctr"/>
          <a:lstStyle/>
          <a:p>
            <a:pPr algn="ctr">
              <a:buFont typeface="Monotype Sorts" pitchFamily="2" charset="2"/>
              <a:buNone/>
            </a:pPr>
            <a:r>
              <a:rPr lang="en-US" altLang="zh-CN">
                <a:solidFill>
                  <a:srgbClr val="FF0000"/>
                </a:solidFill>
                <a:ea typeface="宋体" charset="-122"/>
              </a:rPr>
              <a:t>6</a:t>
            </a:r>
          </a:p>
        </p:txBody>
      </p:sp>
      <p:sp>
        <p:nvSpPr>
          <p:cNvPr id="382986" name="Line 10"/>
          <p:cNvSpPr>
            <a:spLocks noChangeShapeType="1"/>
          </p:cNvSpPr>
          <p:nvPr/>
        </p:nvSpPr>
        <p:spPr bwMode="auto">
          <a:xfrm flipH="1">
            <a:off x="4800600" y="5486400"/>
            <a:ext cx="152400" cy="304800"/>
          </a:xfrm>
          <a:prstGeom prst="line">
            <a:avLst/>
          </a:prstGeom>
          <a:noFill/>
          <a:ln w="31750">
            <a:solidFill>
              <a:srgbClr val="FF0000"/>
            </a:solidFill>
            <a:round/>
            <a:headEnd type="none" w="sm" len="sm"/>
            <a:tailEnd type="none" w="sm" len="sm"/>
          </a:ln>
          <a:effectLst/>
        </p:spPr>
        <p:txBody>
          <a:bodyPr/>
          <a:lstStyle/>
          <a:p>
            <a:endParaRPr lang="en-US"/>
          </a:p>
        </p:txBody>
      </p:sp>
      <p:pic>
        <p:nvPicPr>
          <p:cNvPr id="382991" name="Picture 15" descr="1"/>
          <p:cNvPicPr>
            <a:picLocks noChangeAspect="1" noChangeArrowheads="1"/>
          </p:cNvPicPr>
          <p:nvPr/>
        </p:nvPicPr>
        <p:blipFill>
          <a:blip r:embed="rId4"/>
          <a:srcRect/>
          <a:stretch>
            <a:fillRect/>
          </a:stretch>
        </p:blipFill>
        <p:spPr bwMode="auto">
          <a:xfrm>
            <a:off x="6248400" y="3733800"/>
            <a:ext cx="2667000" cy="2517775"/>
          </a:xfrm>
          <a:prstGeom prst="rect">
            <a:avLst/>
          </a:prstGeom>
          <a:noFill/>
        </p:spPr>
      </p:pic>
      <p:sp>
        <p:nvSpPr>
          <p:cNvPr id="382992" name="Oval 16"/>
          <p:cNvSpPr>
            <a:spLocks noChangeArrowheads="1"/>
          </p:cNvSpPr>
          <p:nvPr/>
        </p:nvSpPr>
        <p:spPr bwMode="auto">
          <a:xfrm>
            <a:off x="8153400" y="4419600"/>
            <a:ext cx="381000" cy="381000"/>
          </a:xfrm>
          <a:prstGeom prst="ellipse">
            <a:avLst/>
          </a:prstGeom>
          <a:noFill/>
          <a:ln w="31750">
            <a:solidFill>
              <a:srgbClr val="FF0000"/>
            </a:solidFill>
            <a:round/>
            <a:headEnd type="none" w="sm" len="sm"/>
            <a:tailEnd type="none" w="sm" len="sm"/>
          </a:ln>
          <a:effectLst/>
        </p:spPr>
        <p:txBody>
          <a:bodyPr wrap="none" anchor="ctr"/>
          <a:lstStyle/>
          <a:p>
            <a:pPr algn="ctr">
              <a:buFont typeface="Monotype Sorts" pitchFamily="2" charset="2"/>
              <a:buNone/>
            </a:pPr>
            <a:r>
              <a:rPr lang="en-US" altLang="zh-CN">
                <a:solidFill>
                  <a:srgbClr val="FF0000"/>
                </a:solidFill>
                <a:ea typeface="宋体" charset="-122"/>
              </a:rPr>
              <a:t>7</a:t>
            </a:r>
          </a:p>
        </p:txBody>
      </p:sp>
      <p:sp>
        <p:nvSpPr>
          <p:cNvPr id="382993" name="Oval 17"/>
          <p:cNvSpPr>
            <a:spLocks noChangeArrowheads="1"/>
          </p:cNvSpPr>
          <p:nvPr/>
        </p:nvSpPr>
        <p:spPr bwMode="auto">
          <a:xfrm>
            <a:off x="7772400" y="5105400"/>
            <a:ext cx="381000" cy="381000"/>
          </a:xfrm>
          <a:prstGeom prst="ellipse">
            <a:avLst/>
          </a:prstGeom>
          <a:noFill/>
          <a:ln w="31750">
            <a:solidFill>
              <a:srgbClr val="FF0000"/>
            </a:solidFill>
            <a:round/>
            <a:headEnd type="none" w="sm" len="sm"/>
            <a:tailEnd type="none" w="sm" len="sm"/>
          </a:ln>
          <a:effectLst/>
        </p:spPr>
        <p:txBody>
          <a:bodyPr wrap="none" anchor="ctr"/>
          <a:lstStyle/>
          <a:p>
            <a:pPr algn="ctr">
              <a:buFont typeface="Monotype Sorts" pitchFamily="2" charset="2"/>
              <a:buNone/>
            </a:pPr>
            <a:r>
              <a:rPr lang="en-US" altLang="zh-CN">
                <a:solidFill>
                  <a:srgbClr val="FF0000"/>
                </a:solidFill>
                <a:ea typeface="宋体" charset="-122"/>
              </a:rPr>
              <a:t>6</a:t>
            </a:r>
          </a:p>
        </p:txBody>
      </p:sp>
      <p:sp>
        <p:nvSpPr>
          <p:cNvPr id="382994" name="Oval 18"/>
          <p:cNvSpPr>
            <a:spLocks noChangeArrowheads="1"/>
          </p:cNvSpPr>
          <p:nvPr/>
        </p:nvSpPr>
        <p:spPr bwMode="auto">
          <a:xfrm>
            <a:off x="8458200" y="5105400"/>
            <a:ext cx="381000" cy="381000"/>
          </a:xfrm>
          <a:prstGeom prst="ellipse">
            <a:avLst/>
          </a:prstGeom>
          <a:noFill/>
          <a:ln w="31750">
            <a:solidFill>
              <a:srgbClr val="FF0000"/>
            </a:solidFill>
            <a:round/>
            <a:headEnd type="none" w="sm" len="sm"/>
            <a:tailEnd type="none" w="sm" len="sm"/>
          </a:ln>
          <a:effectLst/>
        </p:spPr>
        <p:txBody>
          <a:bodyPr wrap="none" anchor="ctr"/>
          <a:lstStyle/>
          <a:p>
            <a:pPr algn="ctr">
              <a:buFont typeface="Monotype Sorts" pitchFamily="2" charset="2"/>
              <a:buNone/>
            </a:pPr>
            <a:r>
              <a:rPr lang="en-US" altLang="zh-CN">
                <a:solidFill>
                  <a:srgbClr val="FF0000"/>
                </a:solidFill>
                <a:ea typeface="宋体" charset="-122"/>
              </a:rPr>
              <a:t>8</a:t>
            </a:r>
          </a:p>
        </p:txBody>
      </p:sp>
      <p:sp>
        <p:nvSpPr>
          <p:cNvPr id="382995" name="Line 19"/>
          <p:cNvSpPr>
            <a:spLocks noChangeShapeType="1"/>
          </p:cNvSpPr>
          <p:nvPr/>
        </p:nvSpPr>
        <p:spPr bwMode="auto">
          <a:xfrm>
            <a:off x="7848600" y="3962400"/>
            <a:ext cx="457200" cy="457200"/>
          </a:xfrm>
          <a:prstGeom prst="line">
            <a:avLst/>
          </a:prstGeom>
          <a:noFill/>
          <a:ln w="31750">
            <a:solidFill>
              <a:srgbClr val="FF0000"/>
            </a:solidFill>
            <a:round/>
            <a:headEnd type="none" w="sm" len="sm"/>
            <a:tailEnd type="none" w="sm" len="sm"/>
          </a:ln>
          <a:effectLst/>
        </p:spPr>
        <p:txBody>
          <a:bodyPr/>
          <a:lstStyle/>
          <a:p>
            <a:endParaRPr lang="en-US"/>
          </a:p>
        </p:txBody>
      </p:sp>
      <p:sp>
        <p:nvSpPr>
          <p:cNvPr id="382996" name="Line 20"/>
          <p:cNvSpPr>
            <a:spLocks noChangeShapeType="1"/>
          </p:cNvSpPr>
          <p:nvPr/>
        </p:nvSpPr>
        <p:spPr bwMode="auto">
          <a:xfrm flipH="1">
            <a:off x="8001000" y="4800600"/>
            <a:ext cx="228600" cy="304800"/>
          </a:xfrm>
          <a:prstGeom prst="line">
            <a:avLst/>
          </a:prstGeom>
          <a:noFill/>
          <a:ln w="31750">
            <a:solidFill>
              <a:srgbClr val="FF0000"/>
            </a:solidFill>
            <a:round/>
            <a:headEnd type="none" w="sm" len="sm"/>
            <a:tailEnd type="none" w="sm" len="sm"/>
          </a:ln>
          <a:effectLst/>
        </p:spPr>
        <p:txBody>
          <a:bodyPr/>
          <a:lstStyle/>
          <a:p>
            <a:endParaRPr lang="en-US"/>
          </a:p>
        </p:txBody>
      </p:sp>
      <p:sp>
        <p:nvSpPr>
          <p:cNvPr id="382997" name="Line 21"/>
          <p:cNvSpPr>
            <a:spLocks noChangeShapeType="1"/>
          </p:cNvSpPr>
          <p:nvPr/>
        </p:nvSpPr>
        <p:spPr bwMode="auto">
          <a:xfrm>
            <a:off x="8458200" y="4800600"/>
            <a:ext cx="228600" cy="304800"/>
          </a:xfrm>
          <a:prstGeom prst="line">
            <a:avLst/>
          </a:prstGeom>
          <a:noFill/>
          <a:ln w="31750">
            <a:solidFill>
              <a:srgbClr val="FF0000"/>
            </a:solidFill>
            <a:round/>
            <a:headEnd type="none" w="sm" len="sm"/>
            <a:tailEnd type="none" w="sm" len="sm"/>
          </a:ln>
          <a:effectLst/>
        </p:spPr>
        <p:txBody>
          <a:bodyPr/>
          <a:lstStyle/>
          <a:p>
            <a:endParaRPr lang="en-US"/>
          </a:p>
        </p:txBody>
      </p:sp>
      <p:sp>
        <p:nvSpPr>
          <p:cNvPr id="382998" name="Text Box 22"/>
          <p:cNvSpPr txBox="1">
            <a:spLocks noChangeArrowheads="1"/>
          </p:cNvSpPr>
          <p:nvPr/>
        </p:nvSpPr>
        <p:spPr bwMode="auto">
          <a:xfrm>
            <a:off x="457200" y="6324600"/>
            <a:ext cx="232568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Original AVL tree </a:t>
            </a:r>
          </a:p>
        </p:txBody>
      </p:sp>
      <p:sp>
        <p:nvSpPr>
          <p:cNvPr id="382999" name="Text Box 23"/>
          <p:cNvSpPr txBox="1">
            <a:spLocks noChangeArrowheads="1"/>
          </p:cNvSpPr>
          <p:nvPr/>
        </p:nvSpPr>
        <p:spPr bwMode="auto">
          <a:xfrm>
            <a:off x="3505200" y="6156325"/>
            <a:ext cx="2257425" cy="7016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Insert 6</a:t>
            </a:r>
            <a:br>
              <a:rPr lang="en-US" altLang="zh-CN">
                <a:ea typeface="宋体" charset="-122"/>
              </a:rPr>
            </a:br>
            <a:r>
              <a:rPr lang="en-US" altLang="zh-CN">
                <a:ea typeface="宋体" charset="-122"/>
              </a:rPr>
              <a:t>Property violated</a:t>
            </a:r>
          </a:p>
        </p:txBody>
      </p:sp>
      <p:sp>
        <p:nvSpPr>
          <p:cNvPr id="383000" name="Text Box 24"/>
          <p:cNvSpPr txBox="1">
            <a:spLocks noChangeArrowheads="1"/>
          </p:cNvSpPr>
          <p:nvPr/>
        </p:nvSpPr>
        <p:spPr bwMode="auto">
          <a:xfrm>
            <a:off x="6172200" y="6324600"/>
            <a:ext cx="280987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Restore AVL property</a:t>
            </a: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2"/>
          <p:cNvSpPr>
            <a:spLocks noGrp="1" noChangeArrowheads="1"/>
          </p:cNvSpPr>
          <p:nvPr>
            <p:ph type="title"/>
          </p:nvPr>
        </p:nvSpPr>
        <p:spPr>
          <a:xfrm>
            <a:off x="609600" y="-76200"/>
            <a:ext cx="7848600" cy="1143000"/>
          </a:xfrm>
        </p:spPr>
        <p:txBody>
          <a:bodyPr/>
          <a:lstStyle/>
          <a:p>
            <a:r>
              <a:rPr lang="en-US" altLang="zh-CN">
                <a:ea typeface="宋体" charset="-122"/>
              </a:rPr>
              <a:t>Some Observations</a:t>
            </a:r>
          </a:p>
        </p:txBody>
      </p:sp>
      <p:sp>
        <p:nvSpPr>
          <p:cNvPr id="388099" name="Rectangle 3"/>
          <p:cNvSpPr>
            <a:spLocks noGrp="1" noChangeArrowheads="1"/>
          </p:cNvSpPr>
          <p:nvPr>
            <p:ph idx="1"/>
          </p:nvPr>
        </p:nvSpPr>
        <p:spPr>
          <a:xfrm>
            <a:off x="609600" y="1143000"/>
            <a:ext cx="7848600" cy="4800600"/>
          </a:xfrm>
        </p:spPr>
        <p:txBody>
          <a:bodyPr/>
          <a:lstStyle/>
          <a:p>
            <a:r>
              <a:rPr lang="en-US" altLang="zh-CN" sz="2400">
                <a:ea typeface="宋体" charset="-122"/>
              </a:rPr>
              <a:t>After an insertion, only nodes that are on the path </a:t>
            </a:r>
            <a:r>
              <a:rPr lang="en-US" altLang="zh-CN" sz="2400">
                <a:solidFill>
                  <a:srgbClr val="FFFF00"/>
                </a:solidFill>
                <a:ea typeface="宋体" charset="-122"/>
              </a:rPr>
              <a:t>from the insertion point to the root</a:t>
            </a:r>
            <a:r>
              <a:rPr lang="en-US" altLang="zh-CN" sz="2400">
                <a:ea typeface="宋体" charset="-122"/>
              </a:rPr>
              <a:t> </a:t>
            </a:r>
            <a:r>
              <a:rPr lang="en-US" altLang="zh-CN" sz="2400">
                <a:solidFill>
                  <a:srgbClr val="00FF00"/>
                </a:solidFill>
                <a:ea typeface="宋体" charset="-122"/>
              </a:rPr>
              <a:t>might</a:t>
            </a:r>
            <a:r>
              <a:rPr lang="en-US" altLang="zh-CN" sz="2400">
                <a:ea typeface="宋体" charset="-122"/>
              </a:rPr>
              <a:t> have their balance altered</a:t>
            </a:r>
          </a:p>
          <a:p>
            <a:pPr lvl="1"/>
            <a:r>
              <a:rPr lang="en-US" altLang="zh-CN" sz="2000">
                <a:ea typeface="宋体" charset="-122"/>
              </a:rPr>
              <a:t>Because only those nodes have their subtrees altered</a:t>
            </a:r>
          </a:p>
          <a:p>
            <a:r>
              <a:rPr lang="en-US" altLang="zh-CN" sz="2400">
                <a:solidFill>
                  <a:schemeClr val="tx2"/>
                </a:solidFill>
                <a:ea typeface="宋体" charset="-122"/>
              </a:rPr>
              <a:t>Rebalance</a:t>
            </a:r>
            <a:r>
              <a:rPr lang="en-US" altLang="zh-CN" sz="2400">
                <a:ea typeface="宋体" charset="-122"/>
              </a:rPr>
              <a:t> the tree </a:t>
            </a:r>
            <a:r>
              <a:rPr lang="en-US" altLang="zh-CN" sz="2400">
                <a:solidFill>
                  <a:schemeClr val="tx2"/>
                </a:solidFill>
                <a:ea typeface="宋体" charset="-122"/>
              </a:rPr>
              <a:t>at the deepest such node</a:t>
            </a:r>
            <a:r>
              <a:rPr lang="en-US" altLang="zh-CN" sz="2400">
                <a:ea typeface="宋体" charset="-122"/>
              </a:rPr>
              <a:t> guarantees that the entire tree satisfies the AVL property</a:t>
            </a:r>
          </a:p>
        </p:txBody>
      </p:sp>
      <p:grpSp>
        <p:nvGrpSpPr>
          <p:cNvPr id="2" name="Group 25"/>
          <p:cNvGrpSpPr>
            <a:grpSpLocks/>
          </p:cNvGrpSpPr>
          <p:nvPr/>
        </p:nvGrpSpPr>
        <p:grpSpPr bwMode="auto">
          <a:xfrm>
            <a:off x="5334000" y="4038600"/>
            <a:ext cx="1981200" cy="1905000"/>
            <a:chOff x="3552" y="2448"/>
            <a:chExt cx="1680" cy="1586"/>
          </a:xfrm>
        </p:grpSpPr>
        <p:pic>
          <p:nvPicPr>
            <p:cNvPr id="388106" name="Picture 10" descr="1"/>
            <p:cNvPicPr>
              <a:picLocks noChangeAspect="1" noChangeArrowheads="1"/>
            </p:cNvPicPr>
            <p:nvPr/>
          </p:nvPicPr>
          <p:blipFill>
            <a:blip r:embed="rId3"/>
            <a:srcRect/>
            <a:stretch>
              <a:fillRect/>
            </a:stretch>
          </p:blipFill>
          <p:spPr bwMode="auto">
            <a:xfrm>
              <a:off x="3552" y="2448"/>
              <a:ext cx="1680" cy="1586"/>
            </a:xfrm>
            <a:prstGeom prst="rect">
              <a:avLst/>
            </a:prstGeom>
            <a:noFill/>
          </p:spPr>
        </p:pic>
        <p:sp>
          <p:nvSpPr>
            <p:cNvPr id="388107" name="Oval 11"/>
            <p:cNvSpPr>
              <a:spLocks noChangeArrowheads="1"/>
            </p:cNvSpPr>
            <p:nvPr/>
          </p:nvSpPr>
          <p:spPr bwMode="auto">
            <a:xfrm>
              <a:off x="4752" y="2880"/>
              <a:ext cx="240" cy="240"/>
            </a:xfrm>
            <a:prstGeom prst="ellipse">
              <a:avLst/>
            </a:prstGeom>
            <a:noFill/>
            <a:ln w="31750">
              <a:solidFill>
                <a:srgbClr val="FF0000"/>
              </a:solidFill>
              <a:round/>
              <a:headEnd type="none" w="sm" len="sm"/>
              <a:tailEnd type="none" w="sm" len="sm"/>
            </a:ln>
            <a:effectLst/>
          </p:spPr>
          <p:txBody>
            <a:bodyPr wrap="none" anchor="ctr"/>
            <a:lstStyle/>
            <a:p>
              <a:pPr algn="ctr">
                <a:buFont typeface="Monotype Sorts" pitchFamily="2" charset="2"/>
                <a:buNone/>
              </a:pPr>
              <a:r>
                <a:rPr lang="en-US" altLang="zh-CN">
                  <a:solidFill>
                    <a:srgbClr val="FF0000"/>
                  </a:solidFill>
                  <a:ea typeface="宋体" charset="-122"/>
                </a:rPr>
                <a:t>7</a:t>
              </a:r>
            </a:p>
          </p:txBody>
        </p:sp>
        <p:sp>
          <p:nvSpPr>
            <p:cNvPr id="388108" name="Oval 12"/>
            <p:cNvSpPr>
              <a:spLocks noChangeArrowheads="1"/>
            </p:cNvSpPr>
            <p:nvPr/>
          </p:nvSpPr>
          <p:spPr bwMode="auto">
            <a:xfrm>
              <a:off x="4512" y="3312"/>
              <a:ext cx="240" cy="240"/>
            </a:xfrm>
            <a:prstGeom prst="ellipse">
              <a:avLst/>
            </a:prstGeom>
            <a:noFill/>
            <a:ln w="31750">
              <a:solidFill>
                <a:srgbClr val="FF0000"/>
              </a:solidFill>
              <a:round/>
              <a:headEnd type="none" w="sm" len="sm"/>
              <a:tailEnd type="none" w="sm" len="sm"/>
            </a:ln>
            <a:effectLst/>
          </p:spPr>
          <p:txBody>
            <a:bodyPr wrap="none" anchor="ctr"/>
            <a:lstStyle/>
            <a:p>
              <a:pPr algn="ctr">
                <a:buFont typeface="Monotype Sorts" pitchFamily="2" charset="2"/>
                <a:buNone/>
              </a:pPr>
              <a:r>
                <a:rPr lang="en-US" altLang="zh-CN">
                  <a:solidFill>
                    <a:srgbClr val="FF0000"/>
                  </a:solidFill>
                  <a:ea typeface="宋体" charset="-122"/>
                </a:rPr>
                <a:t>6</a:t>
              </a:r>
            </a:p>
          </p:txBody>
        </p:sp>
        <p:sp>
          <p:nvSpPr>
            <p:cNvPr id="388109" name="Oval 13"/>
            <p:cNvSpPr>
              <a:spLocks noChangeArrowheads="1"/>
            </p:cNvSpPr>
            <p:nvPr/>
          </p:nvSpPr>
          <p:spPr bwMode="auto">
            <a:xfrm>
              <a:off x="4944" y="3312"/>
              <a:ext cx="240" cy="240"/>
            </a:xfrm>
            <a:prstGeom prst="ellipse">
              <a:avLst/>
            </a:prstGeom>
            <a:noFill/>
            <a:ln w="31750">
              <a:solidFill>
                <a:srgbClr val="FF0000"/>
              </a:solidFill>
              <a:round/>
              <a:headEnd type="none" w="sm" len="sm"/>
              <a:tailEnd type="none" w="sm" len="sm"/>
            </a:ln>
            <a:effectLst/>
          </p:spPr>
          <p:txBody>
            <a:bodyPr wrap="none" anchor="ctr"/>
            <a:lstStyle/>
            <a:p>
              <a:pPr algn="ctr">
                <a:buFont typeface="Monotype Sorts" pitchFamily="2" charset="2"/>
                <a:buNone/>
              </a:pPr>
              <a:r>
                <a:rPr lang="en-US" altLang="zh-CN">
                  <a:solidFill>
                    <a:srgbClr val="FF0000"/>
                  </a:solidFill>
                  <a:ea typeface="宋体" charset="-122"/>
                </a:rPr>
                <a:t>8</a:t>
              </a:r>
            </a:p>
          </p:txBody>
        </p:sp>
        <p:sp>
          <p:nvSpPr>
            <p:cNvPr id="388110" name="Line 14"/>
            <p:cNvSpPr>
              <a:spLocks noChangeShapeType="1"/>
            </p:cNvSpPr>
            <p:nvPr/>
          </p:nvSpPr>
          <p:spPr bwMode="auto">
            <a:xfrm>
              <a:off x="4560" y="2592"/>
              <a:ext cx="288" cy="288"/>
            </a:xfrm>
            <a:prstGeom prst="line">
              <a:avLst/>
            </a:prstGeom>
            <a:noFill/>
            <a:ln w="31750">
              <a:solidFill>
                <a:srgbClr val="FF0000"/>
              </a:solidFill>
              <a:round/>
              <a:headEnd type="none" w="sm" len="sm"/>
              <a:tailEnd type="none" w="sm" len="sm"/>
            </a:ln>
            <a:effectLst/>
          </p:spPr>
          <p:txBody>
            <a:bodyPr/>
            <a:lstStyle/>
            <a:p>
              <a:endParaRPr lang="en-US"/>
            </a:p>
          </p:txBody>
        </p:sp>
        <p:sp>
          <p:nvSpPr>
            <p:cNvPr id="388111" name="Line 15"/>
            <p:cNvSpPr>
              <a:spLocks noChangeShapeType="1"/>
            </p:cNvSpPr>
            <p:nvPr/>
          </p:nvSpPr>
          <p:spPr bwMode="auto">
            <a:xfrm flipH="1">
              <a:off x="4656" y="3120"/>
              <a:ext cx="144" cy="192"/>
            </a:xfrm>
            <a:prstGeom prst="line">
              <a:avLst/>
            </a:prstGeom>
            <a:noFill/>
            <a:ln w="31750">
              <a:solidFill>
                <a:srgbClr val="FF0000"/>
              </a:solidFill>
              <a:round/>
              <a:headEnd type="none" w="sm" len="sm"/>
              <a:tailEnd type="none" w="sm" len="sm"/>
            </a:ln>
            <a:effectLst/>
          </p:spPr>
          <p:txBody>
            <a:bodyPr/>
            <a:lstStyle/>
            <a:p>
              <a:endParaRPr lang="en-US"/>
            </a:p>
          </p:txBody>
        </p:sp>
        <p:sp>
          <p:nvSpPr>
            <p:cNvPr id="388112" name="Line 16"/>
            <p:cNvSpPr>
              <a:spLocks noChangeShapeType="1"/>
            </p:cNvSpPr>
            <p:nvPr/>
          </p:nvSpPr>
          <p:spPr bwMode="auto">
            <a:xfrm>
              <a:off x="4944" y="3120"/>
              <a:ext cx="144" cy="192"/>
            </a:xfrm>
            <a:prstGeom prst="line">
              <a:avLst/>
            </a:prstGeom>
            <a:noFill/>
            <a:ln w="31750">
              <a:solidFill>
                <a:srgbClr val="FF0000"/>
              </a:solidFill>
              <a:round/>
              <a:headEnd type="none" w="sm" len="sm"/>
              <a:tailEnd type="none" w="sm" len="sm"/>
            </a:ln>
            <a:effectLst/>
          </p:spPr>
          <p:txBody>
            <a:bodyPr/>
            <a:lstStyle/>
            <a:p>
              <a:endParaRPr lang="en-US"/>
            </a:p>
          </p:txBody>
        </p:sp>
      </p:grpSp>
      <p:sp>
        <p:nvSpPr>
          <p:cNvPr id="388113" name="Text Box 17"/>
          <p:cNvSpPr txBox="1">
            <a:spLocks noChangeArrowheads="1"/>
          </p:cNvSpPr>
          <p:nvPr/>
        </p:nvSpPr>
        <p:spPr bwMode="auto">
          <a:xfrm>
            <a:off x="4800600" y="6019800"/>
            <a:ext cx="4090988" cy="7016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a:ea typeface="宋体" charset="-122"/>
              </a:rPr>
              <a:t>Rebalance node 7</a:t>
            </a:r>
            <a:br>
              <a:rPr lang="en-US" altLang="zh-CN" b="0">
                <a:ea typeface="宋体" charset="-122"/>
              </a:rPr>
            </a:br>
            <a:r>
              <a:rPr lang="en-US" altLang="zh-CN" b="0">
                <a:ea typeface="宋体" charset="-122"/>
              </a:rPr>
              <a:t>guarantees the whole tree be AVL </a:t>
            </a:r>
          </a:p>
        </p:txBody>
      </p:sp>
      <p:grpSp>
        <p:nvGrpSpPr>
          <p:cNvPr id="3" name="Group 24"/>
          <p:cNvGrpSpPr>
            <a:grpSpLocks/>
          </p:cNvGrpSpPr>
          <p:nvPr/>
        </p:nvGrpSpPr>
        <p:grpSpPr bwMode="auto">
          <a:xfrm>
            <a:off x="1524000" y="4038600"/>
            <a:ext cx="1947863" cy="1905000"/>
            <a:chOff x="1029" y="2448"/>
            <a:chExt cx="1659" cy="1566"/>
          </a:xfrm>
        </p:grpSpPr>
        <p:pic>
          <p:nvPicPr>
            <p:cNvPr id="388103" name="Picture 7" descr="1"/>
            <p:cNvPicPr>
              <a:picLocks noChangeAspect="1" noChangeArrowheads="1"/>
            </p:cNvPicPr>
            <p:nvPr/>
          </p:nvPicPr>
          <p:blipFill>
            <a:blip r:embed="rId4"/>
            <a:srcRect/>
            <a:stretch>
              <a:fillRect/>
            </a:stretch>
          </p:blipFill>
          <p:spPr bwMode="auto">
            <a:xfrm>
              <a:off x="1029" y="2448"/>
              <a:ext cx="1659" cy="1566"/>
            </a:xfrm>
            <a:prstGeom prst="rect">
              <a:avLst/>
            </a:prstGeom>
            <a:noFill/>
          </p:spPr>
        </p:pic>
        <p:sp>
          <p:nvSpPr>
            <p:cNvPr id="388104" name="Oval 8"/>
            <p:cNvSpPr>
              <a:spLocks noChangeArrowheads="1"/>
            </p:cNvSpPr>
            <p:nvPr/>
          </p:nvSpPr>
          <p:spPr bwMode="auto">
            <a:xfrm>
              <a:off x="1797" y="3744"/>
              <a:ext cx="240" cy="240"/>
            </a:xfrm>
            <a:prstGeom prst="ellipse">
              <a:avLst/>
            </a:prstGeom>
            <a:noFill/>
            <a:ln w="31750">
              <a:solidFill>
                <a:srgbClr val="FF0000"/>
              </a:solidFill>
              <a:round/>
              <a:headEnd type="none" w="sm" len="sm"/>
              <a:tailEnd type="none" w="sm" len="sm"/>
            </a:ln>
            <a:effectLst/>
          </p:spPr>
          <p:txBody>
            <a:bodyPr wrap="none" anchor="ctr"/>
            <a:lstStyle/>
            <a:p>
              <a:pPr algn="ctr">
                <a:buFont typeface="Monotype Sorts" pitchFamily="2" charset="2"/>
                <a:buNone/>
              </a:pPr>
              <a:r>
                <a:rPr lang="en-US" altLang="zh-CN">
                  <a:solidFill>
                    <a:srgbClr val="FF0000"/>
                  </a:solidFill>
                  <a:ea typeface="宋体" charset="-122"/>
                </a:rPr>
                <a:t>6</a:t>
              </a:r>
            </a:p>
          </p:txBody>
        </p:sp>
        <p:sp>
          <p:nvSpPr>
            <p:cNvPr id="388105" name="Line 9"/>
            <p:cNvSpPr>
              <a:spLocks noChangeShapeType="1"/>
            </p:cNvSpPr>
            <p:nvPr/>
          </p:nvSpPr>
          <p:spPr bwMode="auto">
            <a:xfrm flipH="1">
              <a:off x="1989" y="3552"/>
              <a:ext cx="96" cy="192"/>
            </a:xfrm>
            <a:prstGeom prst="line">
              <a:avLst/>
            </a:prstGeom>
            <a:noFill/>
            <a:ln w="31750">
              <a:solidFill>
                <a:srgbClr val="00FF00"/>
              </a:solidFill>
              <a:round/>
              <a:headEnd type="none" w="sm" len="sm"/>
              <a:tailEnd type="none" w="sm" len="sm"/>
            </a:ln>
            <a:effectLst/>
          </p:spPr>
          <p:txBody>
            <a:bodyPr/>
            <a:lstStyle/>
            <a:p>
              <a:endParaRPr lang="en-US"/>
            </a:p>
          </p:txBody>
        </p:sp>
        <p:sp>
          <p:nvSpPr>
            <p:cNvPr id="388114" name="Line 18"/>
            <p:cNvSpPr>
              <a:spLocks noChangeShapeType="1"/>
            </p:cNvSpPr>
            <p:nvPr/>
          </p:nvSpPr>
          <p:spPr bwMode="auto">
            <a:xfrm>
              <a:off x="2016" y="2640"/>
              <a:ext cx="288" cy="288"/>
            </a:xfrm>
            <a:prstGeom prst="line">
              <a:avLst/>
            </a:prstGeom>
            <a:noFill/>
            <a:ln w="31750">
              <a:solidFill>
                <a:srgbClr val="00FF00"/>
              </a:solidFill>
              <a:round/>
              <a:headEnd type="none" w="sm" len="sm"/>
              <a:tailEnd type="none" w="sm" len="sm"/>
            </a:ln>
            <a:effectLst/>
          </p:spPr>
          <p:txBody>
            <a:bodyPr/>
            <a:lstStyle/>
            <a:p>
              <a:endParaRPr lang="en-US"/>
            </a:p>
          </p:txBody>
        </p:sp>
        <p:sp>
          <p:nvSpPr>
            <p:cNvPr id="388115" name="Line 19"/>
            <p:cNvSpPr>
              <a:spLocks noChangeShapeType="1"/>
            </p:cNvSpPr>
            <p:nvPr/>
          </p:nvSpPr>
          <p:spPr bwMode="auto">
            <a:xfrm flipH="1">
              <a:off x="2208" y="3120"/>
              <a:ext cx="96" cy="240"/>
            </a:xfrm>
            <a:prstGeom prst="line">
              <a:avLst/>
            </a:prstGeom>
            <a:noFill/>
            <a:ln w="31750">
              <a:solidFill>
                <a:srgbClr val="00FF00"/>
              </a:solidFill>
              <a:round/>
              <a:headEnd type="none" w="sm" len="sm"/>
              <a:tailEnd type="none" w="sm" len="sm"/>
            </a:ln>
            <a:effectLst/>
          </p:spPr>
          <p:txBody>
            <a:bodyPr/>
            <a:lstStyle/>
            <a:p>
              <a:endParaRPr lang="en-US"/>
            </a:p>
          </p:txBody>
        </p:sp>
      </p:grpSp>
      <p:sp>
        <p:nvSpPr>
          <p:cNvPr id="388119" name="Text Box 23"/>
          <p:cNvSpPr txBox="1">
            <a:spLocks noChangeArrowheads="1"/>
          </p:cNvSpPr>
          <p:nvPr/>
        </p:nvSpPr>
        <p:spPr bwMode="auto">
          <a:xfrm>
            <a:off x="1143000" y="6019800"/>
            <a:ext cx="2541588" cy="7016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a:ea typeface="宋体" charset="-122"/>
              </a:rPr>
              <a:t>Node 5,8,7 </a:t>
            </a:r>
            <a:r>
              <a:rPr lang="en-US" altLang="zh-CN" b="0">
                <a:solidFill>
                  <a:schemeClr val="hlink"/>
                </a:solidFill>
                <a:ea typeface="宋体" charset="-122"/>
              </a:rPr>
              <a:t>might</a:t>
            </a:r>
            <a:r>
              <a:rPr lang="en-US" altLang="zh-CN" b="0">
                <a:ea typeface="宋体" charset="-122"/>
              </a:rPr>
              <a:t/>
            </a:r>
            <a:br>
              <a:rPr lang="en-US" altLang="zh-CN" b="0">
                <a:ea typeface="宋体" charset="-122"/>
              </a:rPr>
            </a:br>
            <a:r>
              <a:rPr lang="en-US" altLang="zh-CN" b="0">
                <a:ea typeface="宋体" charset="-122"/>
              </a:rPr>
              <a:t>have balance altered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81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81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113" grpId="0"/>
      <p:bldP spid="388119"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2"/>
          <p:cNvSpPr>
            <a:spLocks noGrp="1" noChangeArrowheads="1"/>
          </p:cNvSpPr>
          <p:nvPr>
            <p:ph type="title"/>
          </p:nvPr>
        </p:nvSpPr>
        <p:spPr>
          <a:xfrm>
            <a:off x="609600" y="0"/>
            <a:ext cx="7848600" cy="1143000"/>
          </a:xfrm>
        </p:spPr>
        <p:txBody>
          <a:bodyPr/>
          <a:lstStyle/>
          <a:p>
            <a:r>
              <a:rPr lang="en-US" altLang="zh-CN">
                <a:ea typeface="宋体" charset="-122"/>
              </a:rPr>
              <a:t>Different Cases for Rebalance</a:t>
            </a:r>
          </a:p>
        </p:txBody>
      </p:sp>
      <p:sp>
        <p:nvSpPr>
          <p:cNvPr id="387075" name="Rectangle 3"/>
          <p:cNvSpPr>
            <a:spLocks noGrp="1" noChangeArrowheads="1"/>
          </p:cNvSpPr>
          <p:nvPr>
            <p:ph idx="1"/>
          </p:nvPr>
        </p:nvSpPr>
        <p:spPr>
          <a:xfrm>
            <a:off x="609600" y="1447800"/>
            <a:ext cx="7848600" cy="4800600"/>
          </a:xfrm>
        </p:spPr>
        <p:txBody>
          <a:bodyPr/>
          <a:lstStyle/>
          <a:p>
            <a:r>
              <a:rPr lang="en-US" altLang="zh-CN">
                <a:ea typeface="宋体" charset="-122"/>
              </a:rPr>
              <a:t>Denote the </a:t>
            </a:r>
            <a:r>
              <a:rPr lang="en-US" altLang="zh-CN">
                <a:solidFill>
                  <a:schemeClr val="hlink"/>
                </a:solidFill>
                <a:ea typeface="宋体" charset="-122"/>
              </a:rPr>
              <a:t>node</a:t>
            </a:r>
            <a:r>
              <a:rPr lang="en-US" altLang="zh-CN">
                <a:ea typeface="宋体" charset="-122"/>
              </a:rPr>
              <a:t> that must be rebalanced </a:t>
            </a:r>
            <a:r>
              <a:rPr lang="el-GR">
                <a:solidFill>
                  <a:schemeClr val="hlink"/>
                </a:solidFill>
                <a:cs typeface="Arial" charset="0"/>
              </a:rPr>
              <a:t>α</a:t>
            </a:r>
            <a:endParaRPr lang="en-US" altLang="zh-CN">
              <a:solidFill>
                <a:schemeClr val="hlink"/>
              </a:solidFill>
              <a:ea typeface="宋体" charset="-122"/>
            </a:endParaRPr>
          </a:p>
          <a:p>
            <a:pPr lvl="1"/>
            <a:r>
              <a:rPr lang="en-US" altLang="zh-CN">
                <a:solidFill>
                  <a:srgbClr val="FFFF00"/>
                </a:solidFill>
                <a:ea typeface="宋体" charset="-122"/>
              </a:rPr>
              <a:t>Case 1: an insertion into the left subtree of the left child of </a:t>
            </a:r>
            <a:r>
              <a:rPr lang="el-GR">
                <a:solidFill>
                  <a:srgbClr val="FFFF00"/>
                </a:solidFill>
                <a:cs typeface="Arial" charset="0"/>
              </a:rPr>
              <a:t>α</a:t>
            </a:r>
            <a:endParaRPr lang="en-US" altLang="zh-CN">
              <a:solidFill>
                <a:srgbClr val="FFFF00"/>
              </a:solidFill>
              <a:ea typeface="宋体" charset="-122"/>
              <a:cs typeface="Arial" charset="0"/>
            </a:endParaRPr>
          </a:p>
          <a:p>
            <a:pPr lvl="1"/>
            <a:r>
              <a:rPr lang="en-US" altLang="zh-CN">
                <a:solidFill>
                  <a:srgbClr val="00FF00"/>
                </a:solidFill>
                <a:ea typeface="宋体" charset="-122"/>
                <a:cs typeface="Arial" charset="0"/>
              </a:rPr>
              <a:t>Case 2: an insertion into the right subtree of the left child of </a:t>
            </a:r>
            <a:r>
              <a:rPr lang="el-GR">
                <a:solidFill>
                  <a:srgbClr val="00FF00"/>
                </a:solidFill>
                <a:cs typeface="Arial" charset="0"/>
              </a:rPr>
              <a:t>α</a:t>
            </a:r>
            <a:endParaRPr lang="en-US" altLang="zh-CN">
              <a:solidFill>
                <a:srgbClr val="00FF00"/>
              </a:solidFill>
              <a:ea typeface="宋体" charset="-122"/>
            </a:endParaRPr>
          </a:p>
          <a:p>
            <a:pPr lvl="1"/>
            <a:r>
              <a:rPr lang="en-US" altLang="zh-CN">
                <a:solidFill>
                  <a:srgbClr val="FFFF00"/>
                </a:solidFill>
                <a:ea typeface="宋体" charset="-122"/>
              </a:rPr>
              <a:t>Case 3: an insertion into the left subtree of the right child of </a:t>
            </a:r>
            <a:r>
              <a:rPr lang="el-GR">
                <a:solidFill>
                  <a:srgbClr val="FFFF00"/>
                </a:solidFill>
                <a:cs typeface="Arial" charset="0"/>
              </a:rPr>
              <a:t>α</a:t>
            </a:r>
            <a:endParaRPr lang="en-US" altLang="zh-CN">
              <a:solidFill>
                <a:srgbClr val="FFFF00"/>
              </a:solidFill>
              <a:ea typeface="宋体" charset="-122"/>
            </a:endParaRPr>
          </a:p>
          <a:p>
            <a:pPr lvl="1"/>
            <a:r>
              <a:rPr lang="en-US" altLang="zh-CN">
                <a:solidFill>
                  <a:srgbClr val="00FF00"/>
                </a:solidFill>
                <a:ea typeface="宋体" charset="-122"/>
              </a:rPr>
              <a:t>Case 4: an insertion into the right subtree of the right child of </a:t>
            </a:r>
            <a:r>
              <a:rPr lang="el-GR">
                <a:solidFill>
                  <a:srgbClr val="00FF00"/>
                </a:solidFill>
                <a:cs typeface="Arial" charset="0"/>
              </a:rPr>
              <a:t>α</a:t>
            </a:r>
            <a:endParaRPr lang="en-US" altLang="zh-CN">
              <a:solidFill>
                <a:srgbClr val="00FF00"/>
              </a:solidFill>
              <a:ea typeface="宋体" charset="-122"/>
            </a:endParaRPr>
          </a:p>
          <a:p>
            <a:r>
              <a:rPr lang="en-US" altLang="zh-CN">
                <a:ea typeface="宋体" charset="-122"/>
              </a:rPr>
              <a:t>Cases 1&amp;4 are mirror image symmetries </a:t>
            </a:r>
            <a:br>
              <a:rPr lang="en-US" altLang="zh-CN">
                <a:ea typeface="宋体" charset="-122"/>
              </a:rPr>
            </a:br>
            <a:r>
              <a:rPr lang="en-US" altLang="zh-CN">
                <a:ea typeface="宋体" charset="-122"/>
              </a:rPr>
              <a:t>with respect to </a:t>
            </a:r>
            <a:r>
              <a:rPr lang="el-GR">
                <a:cs typeface="Arial" charset="0"/>
              </a:rPr>
              <a:t>α</a:t>
            </a:r>
            <a:r>
              <a:rPr lang="en-US" altLang="zh-CN">
                <a:ea typeface="宋体" charset="-122"/>
              </a:rPr>
              <a:t>, as are cases 2&amp;3</a:t>
            </a:r>
            <a:endParaRPr lang="el-GR">
              <a:cs typeface="Arial" charset="0"/>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2"/>
          <p:cNvSpPr>
            <a:spLocks noGrp="1" noChangeArrowheads="1"/>
          </p:cNvSpPr>
          <p:nvPr>
            <p:ph type="title"/>
          </p:nvPr>
        </p:nvSpPr>
        <p:spPr/>
        <p:txBody>
          <a:bodyPr/>
          <a:lstStyle/>
          <a:p>
            <a:r>
              <a:rPr lang="en-US" altLang="zh-CN">
                <a:ea typeface="宋体" charset="-122"/>
              </a:rPr>
              <a:t>Rotations</a:t>
            </a:r>
          </a:p>
        </p:txBody>
      </p:sp>
      <p:sp>
        <p:nvSpPr>
          <p:cNvPr id="351235" name="Rectangle 3"/>
          <p:cNvSpPr>
            <a:spLocks noGrp="1" noChangeArrowheads="1"/>
          </p:cNvSpPr>
          <p:nvPr>
            <p:ph idx="1"/>
          </p:nvPr>
        </p:nvSpPr>
        <p:spPr/>
        <p:txBody>
          <a:bodyPr/>
          <a:lstStyle/>
          <a:p>
            <a:r>
              <a:rPr lang="en-US" altLang="zh-CN">
                <a:ea typeface="宋体" charset="-122"/>
              </a:rPr>
              <a:t>Rebalance of AVL tree are done with simple modification to tree, known as </a:t>
            </a:r>
            <a:r>
              <a:rPr lang="en-US" altLang="zh-CN">
                <a:solidFill>
                  <a:srgbClr val="FFFF00"/>
                </a:solidFill>
                <a:ea typeface="宋体" charset="-122"/>
              </a:rPr>
              <a:t>rotation</a:t>
            </a:r>
          </a:p>
          <a:p>
            <a:r>
              <a:rPr lang="en-US" altLang="zh-CN">
                <a:ea typeface="宋体" charset="-122"/>
              </a:rPr>
              <a:t>Insertion occurs on the “outside” (i.e., </a:t>
            </a:r>
            <a:r>
              <a:rPr lang="en-US" altLang="zh-CN">
                <a:solidFill>
                  <a:schemeClr val="hlink"/>
                </a:solidFill>
                <a:ea typeface="宋体" charset="-122"/>
              </a:rPr>
              <a:t>left-left or right-right</a:t>
            </a:r>
            <a:r>
              <a:rPr lang="en-US" altLang="zh-CN">
                <a:ea typeface="宋体" charset="-122"/>
              </a:rPr>
              <a:t>) is fixed by </a:t>
            </a:r>
            <a:r>
              <a:rPr lang="en-US" altLang="zh-CN">
                <a:solidFill>
                  <a:srgbClr val="00FF00"/>
                </a:solidFill>
                <a:ea typeface="宋体" charset="-122"/>
              </a:rPr>
              <a:t>single rotation</a:t>
            </a:r>
            <a:r>
              <a:rPr lang="en-US" altLang="zh-CN">
                <a:ea typeface="宋体" charset="-122"/>
              </a:rPr>
              <a:t> of the tree</a:t>
            </a:r>
          </a:p>
          <a:p>
            <a:r>
              <a:rPr lang="en-US" altLang="zh-CN">
                <a:ea typeface="宋体" charset="-122"/>
              </a:rPr>
              <a:t>Insertion occurs on the “inside” (i.e., </a:t>
            </a:r>
            <a:r>
              <a:rPr lang="en-US" altLang="zh-CN">
                <a:solidFill>
                  <a:schemeClr val="hlink"/>
                </a:solidFill>
                <a:ea typeface="宋体" charset="-122"/>
              </a:rPr>
              <a:t>left-right or right-left</a:t>
            </a:r>
            <a:r>
              <a:rPr lang="en-US" altLang="zh-CN">
                <a:ea typeface="宋体" charset="-122"/>
              </a:rPr>
              <a:t>) is fixed by </a:t>
            </a:r>
            <a:r>
              <a:rPr lang="en-US" altLang="zh-CN">
                <a:solidFill>
                  <a:srgbClr val="00FF00"/>
                </a:solidFill>
                <a:ea typeface="宋体" charset="-122"/>
              </a:rPr>
              <a:t>double rotation</a:t>
            </a:r>
            <a:r>
              <a:rPr lang="en-US" altLang="zh-CN">
                <a:ea typeface="宋体" charset="-122"/>
              </a:rPr>
              <a:t> of the tree</a:t>
            </a: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2"/>
          <p:cNvSpPr>
            <a:spLocks noGrp="1" noChangeArrowheads="1"/>
          </p:cNvSpPr>
          <p:nvPr>
            <p:ph type="title"/>
          </p:nvPr>
        </p:nvSpPr>
        <p:spPr>
          <a:xfrm>
            <a:off x="457200" y="381000"/>
            <a:ext cx="8229600" cy="1066800"/>
          </a:xfrm>
        </p:spPr>
        <p:txBody>
          <a:bodyPr>
            <a:normAutofit/>
          </a:bodyPr>
          <a:lstStyle/>
          <a:p>
            <a:r>
              <a:rPr lang="en-US" altLang="zh-CN" dirty="0">
                <a:ea typeface="宋体" charset="-122"/>
              </a:rPr>
              <a:t>Insertion Algorithm</a:t>
            </a:r>
          </a:p>
        </p:txBody>
      </p:sp>
      <p:sp>
        <p:nvSpPr>
          <p:cNvPr id="354307" name="Rectangle 3"/>
          <p:cNvSpPr>
            <a:spLocks noGrp="1" noChangeArrowheads="1"/>
          </p:cNvSpPr>
          <p:nvPr>
            <p:ph idx="1"/>
          </p:nvPr>
        </p:nvSpPr>
        <p:spPr>
          <a:xfrm>
            <a:off x="609600" y="1447800"/>
            <a:ext cx="8153400" cy="5029200"/>
          </a:xfrm>
        </p:spPr>
        <p:txBody>
          <a:bodyPr/>
          <a:lstStyle/>
          <a:p>
            <a:r>
              <a:rPr lang="en-US" altLang="zh-CN" dirty="0">
                <a:ea typeface="宋体" charset="-122"/>
              </a:rPr>
              <a:t>First, insert the new key as a new leaf just as in ordinary binary search tree</a:t>
            </a:r>
          </a:p>
          <a:p>
            <a:r>
              <a:rPr lang="en-US" altLang="zh-CN" dirty="0">
                <a:ea typeface="宋体" charset="-122"/>
              </a:rPr>
              <a:t>Then trace the path </a:t>
            </a:r>
            <a:r>
              <a:rPr lang="en-US" altLang="zh-CN" dirty="0">
                <a:solidFill>
                  <a:srgbClr val="FFFF00"/>
                </a:solidFill>
                <a:ea typeface="宋体" charset="-122"/>
              </a:rPr>
              <a:t>from the new leaf towards the root</a:t>
            </a:r>
            <a:r>
              <a:rPr lang="en-US" altLang="zh-CN" dirty="0">
                <a:ea typeface="宋体" charset="-122"/>
              </a:rPr>
              <a:t>.  For each node x encountered, check if heights of left(x) and right(x) differ by at most 1</a:t>
            </a:r>
          </a:p>
          <a:p>
            <a:pPr lvl="1"/>
            <a:r>
              <a:rPr lang="en-US" altLang="zh-CN" dirty="0">
                <a:ea typeface="宋体" charset="-122"/>
              </a:rPr>
              <a:t>If yes, proceed to parent(x)</a:t>
            </a:r>
          </a:p>
          <a:p>
            <a:pPr lvl="1"/>
            <a:r>
              <a:rPr lang="en-US" altLang="zh-CN" dirty="0">
                <a:ea typeface="宋体" charset="-122"/>
              </a:rPr>
              <a:t>If not, restructure by doing </a:t>
            </a:r>
            <a:r>
              <a:rPr lang="en-US" altLang="zh-CN" dirty="0">
                <a:solidFill>
                  <a:srgbClr val="00FF00"/>
                </a:solidFill>
                <a:ea typeface="宋体" charset="-122"/>
              </a:rPr>
              <a:t>either a single rotation or a double rotation</a:t>
            </a:r>
            <a:endParaRPr lang="en-US" altLang="zh-CN" dirty="0">
              <a:solidFill>
                <a:schemeClr val="hlink"/>
              </a:solidFill>
              <a:ea typeface="宋体" charset="-122"/>
            </a:endParaRPr>
          </a:p>
          <a:p>
            <a:r>
              <a:rPr lang="en-US" altLang="zh-CN" dirty="0">
                <a:ea typeface="宋体" charset="-122"/>
              </a:rPr>
              <a:t>Note: once we perform a rotation at a node x, we won’t need to perform any rotation at any ancestor of 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430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430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430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43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2"/>
          <p:cNvSpPr>
            <a:spLocks noGrp="1" noChangeArrowheads="1"/>
          </p:cNvSpPr>
          <p:nvPr>
            <p:ph type="title"/>
          </p:nvPr>
        </p:nvSpPr>
        <p:spPr>
          <a:xfrm>
            <a:off x="609600" y="228600"/>
            <a:ext cx="8077200" cy="1143000"/>
          </a:xfrm>
        </p:spPr>
        <p:txBody>
          <a:bodyPr>
            <a:normAutofit fontScale="90000"/>
          </a:bodyPr>
          <a:lstStyle/>
          <a:p>
            <a:r>
              <a:rPr lang="en-US" altLang="zh-CN" sz="4000">
                <a:ea typeface="宋体" charset="-122"/>
              </a:rPr>
              <a:t>Single Rotation to Fix Case 1(left-left)</a:t>
            </a:r>
          </a:p>
        </p:txBody>
      </p:sp>
      <p:pic>
        <p:nvPicPr>
          <p:cNvPr id="391172" name="Picture 4" descr="fig04_34"/>
          <p:cNvPicPr>
            <a:picLocks noChangeAspect="1" noChangeArrowheads="1"/>
          </p:cNvPicPr>
          <p:nvPr/>
        </p:nvPicPr>
        <p:blipFill>
          <a:blip r:embed="rId3"/>
          <a:srcRect/>
          <a:stretch>
            <a:fillRect/>
          </a:stretch>
        </p:blipFill>
        <p:spPr bwMode="auto">
          <a:xfrm>
            <a:off x="457200" y="2022475"/>
            <a:ext cx="8034338" cy="2092325"/>
          </a:xfrm>
          <a:prstGeom prst="rect">
            <a:avLst/>
          </a:prstGeom>
          <a:noFill/>
        </p:spPr>
      </p:pic>
      <p:sp>
        <p:nvSpPr>
          <p:cNvPr id="391174" name="Text Box 6"/>
          <p:cNvSpPr txBox="1">
            <a:spLocks noChangeArrowheads="1"/>
          </p:cNvSpPr>
          <p:nvPr/>
        </p:nvSpPr>
        <p:spPr bwMode="auto">
          <a:xfrm>
            <a:off x="3124200" y="2098675"/>
            <a:ext cx="1384300"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a:solidFill>
                  <a:srgbClr val="FF0000"/>
                </a:solidFill>
                <a:ea typeface="宋体" charset="-122"/>
              </a:rPr>
              <a:t>k2 violates</a:t>
            </a:r>
            <a:endParaRPr lang="zh-CN" altLang="en-US" b="0">
              <a:solidFill>
                <a:srgbClr val="FF0000"/>
              </a:solidFill>
              <a:ea typeface="宋体" charset="-122"/>
            </a:endParaRPr>
          </a:p>
        </p:txBody>
      </p:sp>
      <p:sp>
        <p:nvSpPr>
          <p:cNvPr id="391175" name="Oval 7"/>
          <p:cNvSpPr>
            <a:spLocks noChangeArrowheads="1"/>
          </p:cNvSpPr>
          <p:nvPr/>
        </p:nvSpPr>
        <p:spPr bwMode="auto">
          <a:xfrm>
            <a:off x="2439988" y="1947863"/>
            <a:ext cx="530225" cy="457200"/>
          </a:xfrm>
          <a:prstGeom prst="ellipse">
            <a:avLst/>
          </a:prstGeom>
          <a:noFill/>
          <a:ln w="31750">
            <a:solidFill>
              <a:srgbClr val="FF0000"/>
            </a:solidFill>
            <a:round/>
            <a:headEnd type="none" w="sm" len="sm"/>
            <a:tailEnd type="none" w="sm" len="sm"/>
          </a:ln>
          <a:effectLst/>
        </p:spPr>
        <p:txBody>
          <a:bodyPr wrap="none" anchor="ctr"/>
          <a:lstStyle/>
          <a:p>
            <a:endParaRPr lang="en-US"/>
          </a:p>
        </p:txBody>
      </p:sp>
      <p:sp>
        <p:nvSpPr>
          <p:cNvPr id="391177" name="Text Box 9"/>
          <p:cNvSpPr txBox="1">
            <a:spLocks noChangeArrowheads="1"/>
          </p:cNvSpPr>
          <p:nvPr/>
        </p:nvSpPr>
        <p:spPr bwMode="auto">
          <a:xfrm>
            <a:off x="533400" y="4267200"/>
            <a:ext cx="3444533" cy="646331"/>
          </a:xfrm>
          <a:prstGeom prst="rect">
            <a:avLst/>
          </a:prstGeom>
          <a:noFill/>
          <a:ln w="31750">
            <a:noFill/>
            <a:miter lim="800000"/>
            <a:headEnd type="none" w="sm" len="sm"/>
            <a:tailEnd type="none" w="sm" len="sm"/>
          </a:ln>
          <a:effectLst/>
        </p:spPr>
        <p:txBody>
          <a:bodyPr wrap="none">
            <a:spAutoFit/>
          </a:bodyPr>
          <a:lstStyle/>
          <a:p>
            <a:pPr marL="342900" indent="-342900">
              <a:buFont typeface="Monotype Sorts" pitchFamily="2" charset="2"/>
              <a:buNone/>
            </a:pPr>
            <a:r>
              <a:rPr lang="en-US" altLang="zh-CN" b="0" dirty="0">
                <a:solidFill>
                  <a:srgbClr val="FF0000"/>
                </a:solidFill>
                <a:ea typeface="宋体" charset="-122"/>
              </a:rPr>
              <a:t>An insertion in </a:t>
            </a:r>
            <a:r>
              <a:rPr lang="en-US" altLang="zh-CN" b="0" dirty="0" err="1">
                <a:solidFill>
                  <a:srgbClr val="FF0000"/>
                </a:solidFill>
                <a:ea typeface="宋体" charset="-122"/>
              </a:rPr>
              <a:t>subtree</a:t>
            </a:r>
            <a:r>
              <a:rPr lang="en-US" altLang="zh-CN" b="0" dirty="0">
                <a:solidFill>
                  <a:srgbClr val="FF0000"/>
                </a:solidFill>
                <a:ea typeface="宋体" charset="-122"/>
              </a:rPr>
              <a:t> X</a:t>
            </a:r>
            <a:r>
              <a:rPr lang="en-US" altLang="zh-CN" dirty="0">
                <a:solidFill>
                  <a:srgbClr val="FF0000"/>
                </a:solidFill>
                <a:ea typeface="宋体" charset="-122"/>
              </a:rPr>
              <a:t>, </a:t>
            </a:r>
          </a:p>
          <a:p>
            <a:pPr marL="342900" indent="-342900">
              <a:buFont typeface="Monotype Sorts" pitchFamily="2" charset="2"/>
              <a:buNone/>
            </a:pPr>
            <a:r>
              <a:rPr lang="en-US" altLang="zh-CN" b="0" dirty="0">
                <a:solidFill>
                  <a:srgbClr val="FF0000"/>
                </a:solidFill>
                <a:ea typeface="宋体" charset="-122"/>
              </a:rPr>
              <a:t>AVL property violated at node k2</a:t>
            </a:r>
          </a:p>
        </p:txBody>
      </p:sp>
      <p:sp>
        <p:nvSpPr>
          <p:cNvPr id="391178" name="Text Box 10"/>
          <p:cNvSpPr txBox="1">
            <a:spLocks noChangeArrowheads="1"/>
          </p:cNvSpPr>
          <p:nvPr/>
        </p:nvSpPr>
        <p:spPr bwMode="auto">
          <a:xfrm>
            <a:off x="4876800" y="4267200"/>
            <a:ext cx="2582823"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FF0000"/>
                </a:solidFill>
                <a:ea typeface="宋体" charset="-122"/>
              </a:rPr>
              <a:t>Solution: single rotation</a:t>
            </a: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ChangeArrowheads="1"/>
          </p:cNvSpPr>
          <p:nvPr>
            <p:ph type="title"/>
          </p:nvPr>
        </p:nvSpPr>
        <p:spPr/>
        <p:txBody>
          <a:bodyPr/>
          <a:lstStyle/>
          <a:p>
            <a:r>
              <a:rPr lang="en-US" altLang="zh-CN">
                <a:ea typeface="宋体" charset="-122"/>
              </a:rPr>
              <a:t>Single Rotation Case 1 Example</a:t>
            </a:r>
          </a:p>
        </p:txBody>
      </p:sp>
      <p:pic>
        <p:nvPicPr>
          <p:cNvPr id="393220" name="Picture 4" descr="fig04_35"/>
          <p:cNvPicPr>
            <a:picLocks noChangeAspect="1" noChangeArrowheads="1"/>
          </p:cNvPicPr>
          <p:nvPr/>
        </p:nvPicPr>
        <p:blipFill>
          <a:blip r:embed="rId3"/>
          <a:srcRect/>
          <a:stretch>
            <a:fillRect/>
          </a:stretch>
        </p:blipFill>
        <p:spPr bwMode="auto">
          <a:xfrm>
            <a:off x="395288" y="1747838"/>
            <a:ext cx="8353425" cy="3362325"/>
          </a:xfrm>
          <a:prstGeom prst="rect">
            <a:avLst/>
          </a:prstGeom>
          <a:noFill/>
        </p:spPr>
      </p:pic>
      <p:sp>
        <p:nvSpPr>
          <p:cNvPr id="393222" name="Text Box 6"/>
          <p:cNvSpPr txBox="1">
            <a:spLocks noChangeArrowheads="1"/>
          </p:cNvSpPr>
          <p:nvPr/>
        </p:nvSpPr>
        <p:spPr bwMode="auto">
          <a:xfrm>
            <a:off x="3581400" y="2743200"/>
            <a:ext cx="506413" cy="457200"/>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sz="2400" b="0" i="1">
                <a:solidFill>
                  <a:srgbClr val="FF0000"/>
                </a:solidFill>
                <a:ea typeface="宋体" charset="-122"/>
              </a:rPr>
              <a:t>k2</a:t>
            </a:r>
          </a:p>
        </p:txBody>
      </p:sp>
      <p:sp>
        <p:nvSpPr>
          <p:cNvPr id="393223" name="Text Box 7"/>
          <p:cNvSpPr txBox="1">
            <a:spLocks noChangeArrowheads="1"/>
          </p:cNvSpPr>
          <p:nvPr/>
        </p:nvSpPr>
        <p:spPr bwMode="auto">
          <a:xfrm>
            <a:off x="3048000" y="3657600"/>
            <a:ext cx="506413" cy="457200"/>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sz="2400" b="0" i="1">
                <a:solidFill>
                  <a:srgbClr val="FF0000"/>
                </a:solidFill>
                <a:ea typeface="宋体" charset="-122"/>
              </a:rPr>
              <a:t>k1</a:t>
            </a:r>
          </a:p>
        </p:txBody>
      </p:sp>
      <p:sp>
        <p:nvSpPr>
          <p:cNvPr id="393225" name="Text Box 9"/>
          <p:cNvSpPr txBox="1">
            <a:spLocks noChangeArrowheads="1"/>
          </p:cNvSpPr>
          <p:nvPr/>
        </p:nvSpPr>
        <p:spPr bwMode="auto">
          <a:xfrm>
            <a:off x="2590800" y="4648200"/>
            <a:ext cx="387350" cy="457200"/>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sz="2400" b="0" i="1">
                <a:solidFill>
                  <a:srgbClr val="FF0000"/>
                </a:solidFill>
                <a:ea typeface="宋体" charset="-122"/>
              </a:rPr>
              <a:t>X</a:t>
            </a:r>
          </a:p>
        </p:txBody>
      </p:sp>
      <p:sp>
        <p:nvSpPr>
          <p:cNvPr id="393230" name="Text Box 14"/>
          <p:cNvSpPr txBox="1">
            <a:spLocks noChangeArrowheads="1"/>
          </p:cNvSpPr>
          <p:nvPr/>
        </p:nvSpPr>
        <p:spPr bwMode="auto">
          <a:xfrm>
            <a:off x="8153400" y="2743200"/>
            <a:ext cx="506413" cy="457200"/>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sz="2400" b="0" i="1">
                <a:solidFill>
                  <a:srgbClr val="FF0000"/>
                </a:solidFill>
                <a:ea typeface="宋体" charset="-122"/>
              </a:rPr>
              <a:t>k1</a:t>
            </a:r>
          </a:p>
        </p:txBody>
      </p:sp>
      <p:sp>
        <p:nvSpPr>
          <p:cNvPr id="393232" name="Text Box 16"/>
          <p:cNvSpPr txBox="1">
            <a:spLocks noChangeArrowheads="1"/>
          </p:cNvSpPr>
          <p:nvPr/>
        </p:nvSpPr>
        <p:spPr bwMode="auto">
          <a:xfrm>
            <a:off x="8713788" y="3657600"/>
            <a:ext cx="506412" cy="457200"/>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sz="2400" b="0" i="1">
                <a:solidFill>
                  <a:srgbClr val="FF0000"/>
                </a:solidFill>
                <a:ea typeface="宋体" charset="-122"/>
              </a:rPr>
              <a:t>k2</a:t>
            </a:r>
          </a:p>
        </p:txBody>
      </p:sp>
      <p:sp>
        <p:nvSpPr>
          <p:cNvPr id="393234" name="Text Box 18"/>
          <p:cNvSpPr txBox="1">
            <a:spLocks noChangeArrowheads="1"/>
          </p:cNvSpPr>
          <p:nvPr/>
        </p:nvSpPr>
        <p:spPr bwMode="auto">
          <a:xfrm>
            <a:off x="7772400" y="3733800"/>
            <a:ext cx="387350" cy="457200"/>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sz="2400" b="0" i="1">
                <a:solidFill>
                  <a:srgbClr val="FF0000"/>
                </a:solidFill>
                <a:ea typeface="宋体" charset="-122"/>
              </a:rPr>
              <a:t>X</a:t>
            </a:r>
          </a:p>
        </p:txBody>
      </p:sp>
      <p:sp>
        <p:nvSpPr>
          <p:cNvPr id="393237" name="Oval 21"/>
          <p:cNvSpPr>
            <a:spLocks noChangeArrowheads="1"/>
          </p:cNvSpPr>
          <p:nvPr/>
        </p:nvSpPr>
        <p:spPr bwMode="auto">
          <a:xfrm rot="1400514">
            <a:off x="2362200" y="2438400"/>
            <a:ext cx="990600" cy="3048000"/>
          </a:xfrm>
          <a:prstGeom prst="ellipse">
            <a:avLst/>
          </a:prstGeom>
          <a:noFill/>
          <a:ln w="31750">
            <a:solidFill>
              <a:srgbClr val="00FF00"/>
            </a:solidFill>
            <a:round/>
            <a:headEnd type="none" w="sm" len="sm"/>
            <a:tailEnd type="none" w="sm" len="sm"/>
          </a:ln>
          <a:effectLst/>
        </p:spPr>
        <p:txBody>
          <a:bodyPr wrap="none" anchor="ctr"/>
          <a:lstStyle/>
          <a:p>
            <a:endParaRPr lang="en-US"/>
          </a:p>
        </p:txBody>
      </p:sp>
      <p:sp>
        <p:nvSpPr>
          <p:cNvPr id="393238" name="Oval 22"/>
          <p:cNvSpPr>
            <a:spLocks noChangeArrowheads="1"/>
          </p:cNvSpPr>
          <p:nvPr/>
        </p:nvSpPr>
        <p:spPr bwMode="auto">
          <a:xfrm>
            <a:off x="7239000" y="2590800"/>
            <a:ext cx="1600200" cy="1828800"/>
          </a:xfrm>
          <a:prstGeom prst="ellipse">
            <a:avLst/>
          </a:prstGeom>
          <a:noFill/>
          <a:ln w="31750">
            <a:solidFill>
              <a:srgbClr val="00FF00"/>
            </a:solidFill>
            <a:round/>
            <a:headEnd type="none" w="sm" len="sm"/>
            <a:tailEnd type="none" w="sm" len="sm"/>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2"/>
          <p:cNvSpPr>
            <a:spLocks noGrp="1" noChangeArrowheads="1"/>
          </p:cNvSpPr>
          <p:nvPr>
            <p:ph type="title"/>
          </p:nvPr>
        </p:nvSpPr>
        <p:spPr>
          <a:xfrm>
            <a:off x="609600" y="228600"/>
            <a:ext cx="8077200" cy="1143000"/>
          </a:xfrm>
        </p:spPr>
        <p:txBody>
          <a:bodyPr>
            <a:normAutofit fontScale="90000"/>
          </a:bodyPr>
          <a:lstStyle/>
          <a:p>
            <a:r>
              <a:rPr lang="en-US" altLang="zh-CN" sz="3600">
                <a:ea typeface="宋体" charset="-122"/>
              </a:rPr>
              <a:t>Single Rotation to Fix Case 4 (right-right)</a:t>
            </a:r>
            <a:endParaRPr lang="zh-CN" altLang="en-US" sz="3600">
              <a:ea typeface="宋体" charset="-122"/>
            </a:endParaRPr>
          </a:p>
        </p:txBody>
      </p:sp>
      <p:sp>
        <p:nvSpPr>
          <p:cNvPr id="394243" name="Rectangle 3"/>
          <p:cNvSpPr>
            <a:spLocks noGrp="1" noChangeArrowheads="1"/>
          </p:cNvSpPr>
          <p:nvPr>
            <p:ph idx="1"/>
          </p:nvPr>
        </p:nvSpPr>
        <p:spPr>
          <a:xfrm>
            <a:off x="609600" y="4648200"/>
            <a:ext cx="7848600" cy="1828800"/>
          </a:xfrm>
        </p:spPr>
        <p:txBody>
          <a:bodyPr/>
          <a:lstStyle/>
          <a:p>
            <a:r>
              <a:rPr lang="en-US" altLang="zh-CN" dirty="0">
                <a:ea typeface="宋体" charset="-122"/>
              </a:rPr>
              <a:t>Case 4 is a symmetric case to case 1</a:t>
            </a:r>
          </a:p>
          <a:p>
            <a:r>
              <a:rPr lang="en-US" altLang="zh-CN" dirty="0">
                <a:solidFill>
                  <a:srgbClr val="FF0000"/>
                </a:solidFill>
                <a:ea typeface="宋体" charset="-122"/>
              </a:rPr>
              <a:t>Insertion </a:t>
            </a:r>
            <a:r>
              <a:rPr lang="en-US" altLang="zh-CN" dirty="0">
                <a:ea typeface="宋体" charset="-122"/>
              </a:rPr>
              <a:t>takes </a:t>
            </a:r>
            <a:r>
              <a:rPr lang="en-US" altLang="zh-CN" dirty="0">
                <a:solidFill>
                  <a:srgbClr val="FF0000"/>
                </a:solidFill>
                <a:ea typeface="宋体" charset="-122"/>
              </a:rPr>
              <a:t>O(Height of AVL Tree) </a:t>
            </a:r>
            <a:r>
              <a:rPr lang="en-US" altLang="zh-CN" dirty="0">
                <a:ea typeface="宋体" charset="-122"/>
              </a:rPr>
              <a:t>time, </a:t>
            </a:r>
            <a:r>
              <a:rPr lang="en-US" altLang="zh-CN" dirty="0">
                <a:solidFill>
                  <a:srgbClr val="00FF00"/>
                </a:solidFill>
                <a:ea typeface="宋体" charset="-122"/>
              </a:rPr>
              <a:t>Single rotation</a:t>
            </a:r>
            <a:r>
              <a:rPr lang="en-US" altLang="zh-CN" dirty="0">
                <a:ea typeface="宋体" charset="-122"/>
              </a:rPr>
              <a:t> takes </a:t>
            </a:r>
            <a:r>
              <a:rPr lang="en-US" altLang="zh-CN" dirty="0">
                <a:solidFill>
                  <a:srgbClr val="00FF00"/>
                </a:solidFill>
                <a:ea typeface="宋体" charset="-122"/>
              </a:rPr>
              <a:t>O(1)</a:t>
            </a:r>
            <a:r>
              <a:rPr lang="en-US" altLang="zh-CN" dirty="0">
                <a:ea typeface="宋体" charset="-122"/>
              </a:rPr>
              <a:t> time</a:t>
            </a:r>
          </a:p>
        </p:txBody>
      </p:sp>
      <p:pic>
        <p:nvPicPr>
          <p:cNvPr id="394244" name="Picture 4" descr="fig04_36"/>
          <p:cNvPicPr>
            <a:picLocks noChangeAspect="1" noChangeArrowheads="1"/>
          </p:cNvPicPr>
          <p:nvPr/>
        </p:nvPicPr>
        <p:blipFill>
          <a:blip r:embed="rId3"/>
          <a:srcRect/>
          <a:stretch>
            <a:fillRect/>
          </a:stretch>
        </p:blipFill>
        <p:spPr bwMode="auto">
          <a:xfrm>
            <a:off x="609600" y="1905000"/>
            <a:ext cx="8077200" cy="2220913"/>
          </a:xfrm>
          <a:prstGeom prst="rect">
            <a:avLst/>
          </a:prstGeom>
          <a:noFill/>
        </p:spPr>
      </p:pic>
      <p:sp>
        <p:nvSpPr>
          <p:cNvPr id="394245" name="Text Box 5"/>
          <p:cNvSpPr txBox="1">
            <a:spLocks noChangeArrowheads="1"/>
          </p:cNvSpPr>
          <p:nvPr/>
        </p:nvSpPr>
        <p:spPr bwMode="auto">
          <a:xfrm>
            <a:off x="1219200" y="3733800"/>
            <a:ext cx="293528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a:solidFill>
                  <a:srgbClr val="FF0000"/>
                </a:solidFill>
                <a:ea typeface="宋体" charset="-122"/>
              </a:rPr>
              <a:t>An insertion in subtree Z</a:t>
            </a:r>
            <a:endParaRPr lang="zh-CN" altLang="en-US" b="0">
              <a:solidFill>
                <a:srgbClr val="FF0000"/>
              </a:solidFill>
              <a:ea typeface="宋体" charset="-122"/>
            </a:endParaRPr>
          </a:p>
        </p:txBody>
      </p:sp>
      <p:sp>
        <p:nvSpPr>
          <p:cNvPr id="394246" name="Text Box 6"/>
          <p:cNvSpPr txBox="1">
            <a:spLocks noChangeArrowheads="1"/>
          </p:cNvSpPr>
          <p:nvPr/>
        </p:nvSpPr>
        <p:spPr bwMode="auto">
          <a:xfrm>
            <a:off x="2349500" y="1979613"/>
            <a:ext cx="1384300"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a:solidFill>
                  <a:srgbClr val="FF0000"/>
                </a:solidFill>
                <a:ea typeface="宋体" charset="-122"/>
              </a:rPr>
              <a:t>k1 violates</a:t>
            </a:r>
            <a:endParaRPr lang="zh-CN" altLang="en-US" b="0">
              <a:solidFill>
                <a:srgbClr val="FF0000"/>
              </a:solidFill>
              <a:ea typeface="宋体" charset="-122"/>
            </a:endParaRPr>
          </a:p>
        </p:txBody>
      </p:sp>
      <p:sp>
        <p:nvSpPr>
          <p:cNvPr id="394247" name="Oval 7"/>
          <p:cNvSpPr>
            <a:spLocks noChangeArrowheads="1"/>
          </p:cNvSpPr>
          <p:nvPr/>
        </p:nvSpPr>
        <p:spPr bwMode="auto">
          <a:xfrm>
            <a:off x="1665288" y="1828800"/>
            <a:ext cx="530225" cy="457200"/>
          </a:xfrm>
          <a:prstGeom prst="ellipse">
            <a:avLst/>
          </a:prstGeom>
          <a:noFill/>
          <a:ln w="31750">
            <a:solidFill>
              <a:srgbClr val="FF0000"/>
            </a:solidFill>
            <a:round/>
            <a:headEnd type="none" w="sm" len="sm"/>
            <a:tailEnd type="none" w="sm" len="sm"/>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2"/>
          <p:cNvSpPr>
            <a:spLocks noGrp="1" noChangeArrowheads="1"/>
          </p:cNvSpPr>
          <p:nvPr>
            <p:ph type="title"/>
          </p:nvPr>
        </p:nvSpPr>
        <p:spPr>
          <a:xfrm>
            <a:off x="609600" y="-152400"/>
            <a:ext cx="7848600" cy="1143000"/>
          </a:xfrm>
        </p:spPr>
        <p:txBody>
          <a:bodyPr/>
          <a:lstStyle/>
          <a:p>
            <a:r>
              <a:rPr lang="en-US" altLang="zh-CN">
                <a:ea typeface="宋体" charset="-122"/>
              </a:rPr>
              <a:t>Single Rotation Example</a:t>
            </a:r>
          </a:p>
        </p:txBody>
      </p:sp>
      <p:sp>
        <p:nvSpPr>
          <p:cNvPr id="396291" name="Rectangle 3"/>
          <p:cNvSpPr>
            <a:spLocks noGrp="1" noChangeArrowheads="1"/>
          </p:cNvSpPr>
          <p:nvPr>
            <p:ph idx="1"/>
          </p:nvPr>
        </p:nvSpPr>
        <p:spPr>
          <a:xfrm>
            <a:off x="609600" y="1219200"/>
            <a:ext cx="7848600" cy="533400"/>
          </a:xfrm>
        </p:spPr>
        <p:txBody>
          <a:bodyPr/>
          <a:lstStyle/>
          <a:p>
            <a:r>
              <a:rPr lang="en-US" altLang="zh-CN" sz="2400" dirty="0">
                <a:solidFill>
                  <a:srgbClr val="C00000"/>
                </a:solidFill>
                <a:ea typeface="宋体" charset="-122"/>
              </a:rPr>
              <a:t>Sequentially insert 3, 2, 1, 4, 5, 6 to an AVL Tree</a:t>
            </a:r>
          </a:p>
        </p:txBody>
      </p:sp>
      <p:sp>
        <p:nvSpPr>
          <p:cNvPr id="396373" name="Oval 85"/>
          <p:cNvSpPr>
            <a:spLocks noChangeArrowheads="1"/>
          </p:cNvSpPr>
          <p:nvPr/>
        </p:nvSpPr>
        <p:spPr bwMode="auto">
          <a:xfrm>
            <a:off x="76200" y="44942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374" name="Oval 86"/>
          <p:cNvSpPr>
            <a:spLocks noChangeArrowheads="1"/>
          </p:cNvSpPr>
          <p:nvPr/>
        </p:nvSpPr>
        <p:spPr bwMode="auto">
          <a:xfrm>
            <a:off x="1524000" y="44942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375" name="Line 87"/>
          <p:cNvSpPr>
            <a:spLocks noChangeShapeType="1"/>
          </p:cNvSpPr>
          <p:nvPr/>
        </p:nvSpPr>
        <p:spPr bwMode="auto">
          <a:xfrm flipH="1">
            <a:off x="457200" y="4265613"/>
            <a:ext cx="3810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396376" name="Line 88"/>
          <p:cNvSpPr>
            <a:spLocks noChangeShapeType="1"/>
          </p:cNvSpPr>
          <p:nvPr/>
        </p:nvSpPr>
        <p:spPr bwMode="auto">
          <a:xfrm>
            <a:off x="1295400" y="4265613"/>
            <a:ext cx="3810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396377" name="Oval 89"/>
          <p:cNvSpPr>
            <a:spLocks noChangeArrowheads="1"/>
          </p:cNvSpPr>
          <p:nvPr/>
        </p:nvSpPr>
        <p:spPr bwMode="auto">
          <a:xfrm>
            <a:off x="838200" y="39624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378" name="Text Box 90"/>
          <p:cNvSpPr txBox="1">
            <a:spLocks noChangeArrowheads="1"/>
          </p:cNvSpPr>
          <p:nvPr/>
        </p:nvSpPr>
        <p:spPr bwMode="auto">
          <a:xfrm>
            <a:off x="893763" y="4021138"/>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396379" name="Text Box 91"/>
          <p:cNvSpPr txBox="1">
            <a:spLocks noChangeArrowheads="1"/>
          </p:cNvSpPr>
          <p:nvPr/>
        </p:nvSpPr>
        <p:spPr bwMode="auto">
          <a:xfrm>
            <a:off x="152400" y="4570413"/>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a:t>
            </a:r>
          </a:p>
        </p:txBody>
      </p:sp>
      <p:sp>
        <p:nvSpPr>
          <p:cNvPr id="396380" name="Text Box 92"/>
          <p:cNvSpPr txBox="1">
            <a:spLocks noChangeArrowheads="1"/>
          </p:cNvSpPr>
          <p:nvPr/>
        </p:nvSpPr>
        <p:spPr bwMode="auto">
          <a:xfrm>
            <a:off x="1600200" y="455453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a:t>
            </a:r>
          </a:p>
        </p:txBody>
      </p:sp>
      <p:sp>
        <p:nvSpPr>
          <p:cNvPr id="396381" name="Oval 93"/>
          <p:cNvSpPr>
            <a:spLocks noChangeArrowheads="1"/>
          </p:cNvSpPr>
          <p:nvPr/>
        </p:nvSpPr>
        <p:spPr bwMode="auto">
          <a:xfrm>
            <a:off x="1981200" y="5181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382" name="Line 94"/>
          <p:cNvSpPr>
            <a:spLocks noChangeShapeType="1"/>
          </p:cNvSpPr>
          <p:nvPr/>
        </p:nvSpPr>
        <p:spPr bwMode="auto">
          <a:xfrm>
            <a:off x="1905000" y="48768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396383" name="Text Box 95"/>
          <p:cNvSpPr txBox="1">
            <a:spLocks noChangeArrowheads="1"/>
          </p:cNvSpPr>
          <p:nvPr/>
        </p:nvSpPr>
        <p:spPr bwMode="auto">
          <a:xfrm>
            <a:off x="2057400" y="524192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a:t>
            </a:r>
          </a:p>
        </p:txBody>
      </p:sp>
      <p:sp>
        <p:nvSpPr>
          <p:cNvPr id="396384" name="Oval 96"/>
          <p:cNvSpPr>
            <a:spLocks noChangeArrowheads="1"/>
          </p:cNvSpPr>
          <p:nvPr/>
        </p:nvSpPr>
        <p:spPr bwMode="auto">
          <a:xfrm>
            <a:off x="1143000" y="5181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385" name="Line 97"/>
          <p:cNvSpPr>
            <a:spLocks noChangeShapeType="1"/>
          </p:cNvSpPr>
          <p:nvPr/>
        </p:nvSpPr>
        <p:spPr bwMode="auto">
          <a:xfrm flipH="1">
            <a:off x="1371600" y="48768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396386" name="Text Box 98"/>
          <p:cNvSpPr txBox="1">
            <a:spLocks noChangeArrowheads="1"/>
          </p:cNvSpPr>
          <p:nvPr/>
        </p:nvSpPr>
        <p:spPr bwMode="auto">
          <a:xfrm>
            <a:off x="1219200" y="524192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396387" name="Text Box 99"/>
          <p:cNvSpPr txBox="1">
            <a:spLocks noChangeArrowheads="1"/>
          </p:cNvSpPr>
          <p:nvPr/>
        </p:nvSpPr>
        <p:spPr bwMode="auto">
          <a:xfrm>
            <a:off x="-38100" y="3124200"/>
            <a:ext cx="1158459"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C00000"/>
                </a:solidFill>
                <a:ea typeface="宋体" charset="-122"/>
              </a:rPr>
              <a:t>Insert 3, 2</a:t>
            </a:r>
          </a:p>
        </p:txBody>
      </p:sp>
      <p:sp>
        <p:nvSpPr>
          <p:cNvPr id="396292" name="Oval 4"/>
          <p:cNvSpPr>
            <a:spLocks noChangeArrowheads="1"/>
          </p:cNvSpPr>
          <p:nvPr/>
        </p:nvSpPr>
        <p:spPr bwMode="auto">
          <a:xfrm>
            <a:off x="609600" y="20574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332" name="Oval 44"/>
          <p:cNvSpPr>
            <a:spLocks noChangeArrowheads="1"/>
          </p:cNvSpPr>
          <p:nvPr/>
        </p:nvSpPr>
        <p:spPr bwMode="auto">
          <a:xfrm>
            <a:off x="304800" y="26670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333" name="Line 45"/>
          <p:cNvSpPr>
            <a:spLocks noChangeShapeType="1"/>
          </p:cNvSpPr>
          <p:nvPr/>
        </p:nvSpPr>
        <p:spPr bwMode="auto">
          <a:xfrm flipH="1">
            <a:off x="533400" y="2438400"/>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396335" name="Text Box 47"/>
          <p:cNvSpPr txBox="1">
            <a:spLocks noChangeArrowheads="1"/>
          </p:cNvSpPr>
          <p:nvPr/>
        </p:nvSpPr>
        <p:spPr bwMode="auto">
          <a:xfrm>
            <a:off x="665163" y="2117725"/>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396336" name="Text Box 48"/>
          <p:cNvSpPr txBox="1">
            <a:spLocks noChangeArrowheads="1"/>
          </p:cNvSpPr>
          <p:nvPr/>
        </p:nvSpPr>
        <p:spPr bwMode="auto">
          <a:xfrm>
            <a:off x="381000" y="2667000"/>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396337" name="Oval 49"/>
          <p:cNvSpPr>
            <a:spLocks noChangeArrowheads="1"/>
          </p:cNvSpPr>
          <p:nvPr/>
        </p:nvSpPr>
        <p:spPr bwMode="auto">
          <a:xfrm>
            <a:off x="2784475" y="25130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338" name="Oval 50"/>
          <p:cNvSpPr>
            <a:spLocks noChangeArrowheads="1"/>
          </p:cNvSpPr>
          <p:nvPr/>
        </p:nvSpPr>
        <p:spPr bwMode="auto">
          <a:xfrm>
            <a:off x="3546475" y="25130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339" name="Line 51"/>
          <p:cNvSpPr>
            <a:spLocks noChangeShapeType="1"/>
          </p:cNvSpPr>
          <p:nvPr/>
        </p:nvSpPr>
        <p:spPr bwMode="auto">
          <a:xfrm flipH="1">
            <a:off x="3013075" y="2284413"/>
            <a:ext cx="152400" cy="230187"/>
          </a:xfrm>
          <a:prstGeom prst="line">
            <a:avLst/>
          </a:prstGeom>
          <a:noFill/>
          <a:ln w="31750">
            <a:solidFill>
              <a:schemeClr val="tx1"/>
            </a:solidFill>
            <a:round/>
            <a:headEnd type="none" w="sm" len="sm"/>
            <a:tailEnd type="none" w="sm" len="sm"/>
          </a:ln>
          <a:effectLst/>
        </p:spPr>
        <p:txBody>
          <a:bodyPr/>
          <a:lstStyle/>
          <a:p>
            <a:endParaRPr lang="en-US"/>
          </a:p>
        </p:txBody>
      </p:sp>
      <p:sp>
        <p:nvSpPr>
          <p:cNvPr id="396340" name="Line 52"/>
          <p:cNvSpPr>
            <a:spLocks noChangeShapeType="1"/>
          </p:cNvSpPr>
          <p:nvPr/>
        </p:nvSpPr>
        <p:spPr bwMode="auto">
          <a:xfrm>
            <a:off x="3622675" y="2284413"/>
            <a:ext cx="152400" cy="230187"/>
          </a:xfrm>
          <a:prstGeom prst="line">
            <a:avLst/>
          </a:prstGeom>
          <a:noFill/>
          <a:ln w="31750">
            <a:solidFill>
              <a:schemeClr val="tx1"/>
            </a:solidFill>
            <a:round/>
            <a:headEnd type="none" w="sm" len="sm"/>
            <a:tailEnd type="none" w="sm" len="sm"/>
          </a:ln>
          <a:effectLst/>
        </p:spPr>
        <p:txBody>
          <a:bodyPr/>
          <a:lstStyle/>
          <a:p>
            <a:endParaRPr lang="en-US"/>
          </a:p>
        </p:txBody>
      </p:sp>
      <p:sp>
        <p:nvSpPr>
          <p:cNvPr id="396344" name="Oval 56"/>
          <p:cNvSpPr>
            <a:spLocks noChangeArrowheads="1"/>
          </p:cNvSpPr>
          <p:nvPr/>
        </p:nvSpPr>
        <p:spPr bwMode="auto">
          <a:xfrm>
            <a:off x="3165475" y="19812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345" name="Text Box 57"/>
          <p:cNvSpPr txBox="1">
            <a:spLocks noChangeArrowheads="1"/>
          </p:cNvSpPr>
          <p:nvPr/>
        </p:nvSpPr>
        <p:spPr bwMode="auto">
          <a:xfrm>
            <a:off x="3221038" y="2039938"/>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396346" name="Text Box 58"/>
          <p:cNvSpPr txBox="1">
            <a:spLocks noChangeArrowheads="1"/>
          </p:cNvSpPr>
          <p:nvPr/>
        </p:nvSpPr>
        <p:spPr bwMode="auto">
          <a:xfrm>
            <a:off x="2860675" y="2589213"/>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a:t>
            </a:r>
          </a:p>
        </p:txBody>
      </p:sp>
      <p:sp>
        <p:nvSpPr>
          <p:cNvPr id="396347" name="Text Box 59"/>
          <p:cNvSpPr txBox="1">
            <a:spLocks noChangeArrowheads="1"/>
          </p:cNvSpPr>
          <p:nvPr/>
        </p:nvSpPr>
        <p:spPr bwMode="auto">
          <a:xfrm>
            <a:off x="3622675" y="257333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396389" name="Text Box 101"/>
          <p:cNvSpPr txBox="1">
            <a:spLocks noChangeArrowheads="1"/>
          </p:cNvSpPr>
          <p:nvPr/>
        </p:nvSpPr>
        <p:spPr bwMode="auto">
          <a:xfrm>
            <a:off x="2611438" y="3106738"/>
            <a:ext cx="1649554"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C00000"/>
                </a:solidFill>
                <a:ea typeface="宋体" charset="-122"/>
              </a:rPr>
              <a:t>Single rotation</a:t>
            </a:r>
          </a:p>
        </p:txBody>
      </p:sp>
      <p:sp>
        <p:nvSpPr>
          <p:cNvPr id="396348" name="Oval 60"/>
          <p:cNvSpPr>
            <a:spLocks noChangeArrowheads="1"/>
          </p:cNvSpPr>
          <p:nvPr/>
        </p:nvSpPr>
        <p:spPr bwMode="auto">
          <a:xfrm>
            <a:off x="4419600" y="25130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349" name="Oval 61"/>
          <p:cNvSpPr>
            <a:spLocks noChangeArrowheads="1"/>
          </p:cNvSpPr>
          <p:nvPr/>
        </p:nvSpPr>
        <p:spPr bwMode="auto">
          <a:xfrm>
            <a:off x="5334000" y="25130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350" name="Line 62"/>
          <p:cNvSpPr>
            <a:spLocks noChangeShapeType="1"/>
          </p:cNvSpPr>
          <p:nvPr/>
        </p:nvSpPr>
        <p:spPr bwMode="auto">
          <a:xfrm flipH="1">
            <a:off x="4724400" y="2284413"/>
            <a:ext cx="152400" cy="230187"/>
          </a:xfrm>
          <a:prstGeom prst="line">
            <a:avLst/>
          </a:prstGeom>
          <a:noFill/>
          <a:ln w="31750">
            <a:solidFill>
              <a:schemeClr val="tx1"/>
            </a:solidFill>
            <a:round/>
            <a:headEnd type="none" w="sm" len="sm"/>
            <a:tailEnd type="none" w="sm" len="sm"/>
          </a:ln>
          <a:effectLst/>
        </p:spPr>
        <p:txBody>
          <a:bodyPr/>
          <a:lstStyle/>
          <a:p>
            <a:endParaRPr lang="en-US"/>
          </a:p>
        </p:txBody>
      </p:sp>
      <p:sp>
        <p:nvSpPr>
          <p:cNvPr id="396351" name="Line 63"/>
          <p:cNvSpPr>
            <a:spLocks noChangeShapeType="1"/>
          </p:cNvSpPr>
          <p:nvPr/>
        </p:nvSpPr>
        <p:spPr bwMode="auto">
          <a:xfrm>
            <a:off x="5334000" y="2284413"/>
            <a:ext cx="152400" cy="230187"/>
          </a:xfrm>
          <a:prstGeom prst="line">
            <a:avLst/>
          </a:prstGeom>
          <a:noFill/>
          <a:ln w="31750">
            <a:solidFill>
              <a:schemeClr val="tx1"/>
            </a:solidFill>
            <a:round/>
            <a:headEnd type="none" w="sm" len="sm"/>
            <a:tailEnd type="none" w="sm" len="sm"/>
          </a:ln>
          <a:effectLst/>
        </p:spPr>
        <p:txBody>
          <a:bodyPr/>
          <a:lstStyle/>
          <a:p>
            <a:endParaRPr lang="en-US"/>
          </a:p>
        </p:txBody>
      </p:sp>
      <p:sp>
        <p:nvSpPr>
          <p:cNvPr id="396352" name="Oval 64"/>
          <p:cNvSpPr>
            <a:spLocks noChangeArrowheads="1"/>
          </p:cNvSpPr>
          <p:nvPr/>
        </p:nvSpPr>
        <p:spPr bwMode="auto">
          <a:xfrm>
            <a:off x="4876800" y="19812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353" name="Text Box 65"/>
          <p:cNvSpPr txBox="1">
            <a:spLocks noChangeArrowheads="1"/>
          </p:cNvSpPr>
          <p:nvPr/>
        </p:nvSpPr>
        <p:spPr bwMode="auto">
          <a:xfrm>
            <a:off x="4932363" y="2039938"/>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396354" name="Text Box 66"/>
          <p:cNvSpPr txBox="1">
            <a:spLocks noChangeArrowheads="1"/>
          </p:cNvSpPr>
          <p:nvPr/>
        </p:nvSpPr>
        <p:spPr bwMode="auto">
          <a:xfrm>
            <a:off x="4495800" y="2589213"/>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a:t>
            </a:r>
          </a:p>
        </p:txBody>
      </p:sp>
      <p:sp>
        <p:nvSpPr>
          <p:cNvPr id="396355" name="Text Box 67"/>
          <p:cNvSpPr txBox="1">
            <a:spLocks noChangeArrowheads="1"/>
          </p:cNvSpPr>
          <p:nvPr/>
        </p:nvSpPr>
        <p:spPr bwMode="auto">
          <a:xfrm>
            <a:off x="5410200" y="257333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396356" name="Oval 68"/>
          <p:cNvSpPr>
            <a:spLocks noChangeArrowheads="1"/>
          </p:cNvSpPr>
          <p:nvPr/>
        </p:nvSpPr>
        <p:spPr bwMode="auto">
          <a:xfrm>
            <a:off x="5715000" y="32004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357" name="Line 69"/>
          <p:cNvSpPr>
            <a:spLocks noChangeShapeType="1"/>
          </p:cNvSpPr>
          <p:nvPr/>
        </p:nvSpPr>
        <p:spPr bwMode="auto">
          <a:xfrm>
            <a:off x="5715000" y="2971800"/>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396358" name="Text Box 70"/>
          <p:cNvSpPr txBox="1">
            <a:spLocks noChangeArrowheads="1"/>
          </p:cNvSpPr>
          <p:nvPr/>
        </p:nvSpPr>
        <p:spPr bwMode="auto">
          <a:xfrm>
            <a:off x="5791200" y="326072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a:t>
            </a:r>
          </a:p>
        </p:txBody>
      </p:sp>
      <p:sp>
        <p:nvSpPr>
          <p:cNvPr id="396390" name="Text Box 102"/>
          <p:cNvSpPr txBox="1">
            <a:spLocks noChangeArrowheads="1"/>
          </p:cNvSpPr>
          <p:nvPr/>
        </p:nvSpPr>
        <p:spPr bwMode="auto">
          <a:xfrm>
            <a:off x="4572000" y="3124200"/>
            <a:ext cx="945259"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C00000"/>
                </a:solidFill>
                <a:ea typeface="宋体" charset="-122"/>
              </a:rPr>
              <a:t>Insert 4</a:t>
            </a:r>
          </a:p>
        </p:txBody>
      </p:sp>
      <p:sp>
        <p:nvSpPr>
          <p:cNvPr id="396359" name="Oval 71"/>
          <p:cNvSpPr>
            <a:spLocks noChangeArrowheads="1"/>
          </p:cNvSpPr>
          <p:nvPr/>
        </p:nvSpPr>
        <p:spPr bwMode="auto">
          <a:xfrm>
            <a:off x="6477000" y="25892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360" name="Oval 72"/>
          <p:cNvSpPr>
            <a:spLocks noChangeArrowheads="1"/>
          </p:cNvSpPr>
          <p:nvPr/>
        </p:nvSpPr>
        <p:spPr bwMode="auto">
          <a:xfrm>
            <a:off x="7924800" y="25892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361" name="Line 73"/>
          <p:cNvSpPr>
            <a:spLocks noChangeShapeType="1"/>
          </p:cNvSpPr>
          <p:nvPr/>
        </p:nvSpPr>
        <p:spPr bwMode="auto">
          <a:xfrm flipH="1">
            <a:off x="6858000" y="2360613"/>
            <a:ext cx="3810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396362" name="Line 74"/>
          <p:cNvSpPr>
            <a:spLocks noChangeShapeType="1"/>
          </p:cNvSpPr>
          <p:nvPr/>
        </p:nvSpPr>
        <p:spPr bwMode="auto">
          <a:xfrm>
            <a:off x="7696200" y="2360613"/>
            <a:ext cx="3810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396363" name="Oval 75"/>
          <p:cNvSpPr>
            <a:spLocks noChangeArrowheads="1"/>
          </p:cNvSpPr>
          <p:nvPr/>
        </p:nvSpPr>
        <p:spPr bwMode="auto">
          <a:xfrm>
            <a:off x="7239000" y="20574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364" name="Text Box 76"/>
          <p:cNvSpPr txBox="1">
            <a:spLocks noChangeArrowheads="1"/>
          </p:cNvSpPr>
          <p:nvPr/>
        </p:nvSpPr>
        <p:spPr bwMode="auto">
          <a:xfrm>
            <a:off x="7294563" y="2116138"/>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396365" name="Text Box 77"/>
          <p:cNvSpPr txBox="1">
            <a:spLocks noChangeArrowheads="1"/>
          </p:cNvSpPr>
          <p:nvPr/>
        </p:nvSpPr>
        <p:spPr bwMode="auto">
          <a:xfrm>
            <a:off x="6553200" y="2665413"/>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a:t>
            </a:r>
          </a:p>
        </p:txBody>
      </p:sp>
      <p:sp>
        <p:nvSpPr>
          <p:cNvPr id="396366" name="Text Box 78"/>
          <p:cNvSpPr txBox="1">
            <a:spLocks noChangeArrowheads="1"/>
          </p:cNvSpPr>
          <p:nvPr/>
        </p:nvSpPr>
        <p:spPr bwMode="auto">
          <a:xfrm>
            <a:off x="8001000" y="264953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396367" name="Oval 79"/>
          <p:cNvSpPr>
            <a:spLocks noChangeArrowheads="1"/>
          </p:cNvSpPr>
          <p:nvPr/>
        </p:nvSpPr>
        <p:spPr bwMode="auto">
          <a:xfrm>
            <a:off x="8382000" y="3276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368" name="Line 80"/>
          <p:cNvSpPr>
            <a:spLocks noChangeShapeType="1"/>
          </p:cNvSpPr>
          <p:nvPr/>
        </p:nvSpPr>
        <p:spPr bwMode="auto">
          <a:xfrm>
            <a:off x="8305800" y="29718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396369" name="Text Box 81"/>
          <p:cNvSpPr txBox="1">
            <a:spLocks noChangeArrowheads="1"/>
          </p:cNvSpPr>
          <p:nvPr/>
        </p:nvSpPr>
        <p:spPr bwMode="auto">
          <a:xfrm>
            <a:off x="8458200" y="333692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a:t>
            </a:r>
          </a:p>
        </p:txBody>
      </p:sp>
      <p:sp>
        <p:nvSpPr>
          <p:cNvPr id="396370" name="Oval 82"/>
          <p:cNvSpPr>
            <a:spLocks noChangeArrowheads="1"/>
          </p:cNvSpPr>
          <p:nvPr/>
        </p:nvSpPr>
        <p:spPr bwMode="auto">
          <a:xfrm>
            <a:off x="8534400" y="4038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371" name="Line 83"/>
          <p:cNvSpPr>
            <a:spLocks noChangeShapeType="1"/>
          </p:cNvSpPr>
          <p:nvPr/>
        </p:nvSpPr>
        <p:spPr bwMode="auto">
          <a:xfrm>
            <a:off x="8686800" y="3733800"/>
            <a:ext cx="762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396372" name="Text Box 84"/>
          <p:cNvSpPr txBox="1">
            <a:spLocks noChangeArrowheads="1"/>
          </p:cNvSpPr>
          <p:nvPr/>
        </p:nvSpPr>
        <p:spPr bwMode="auto">
          <a:xfrm>
            <a:off x="8610600" y="409892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a:t>
            </a:r>
          </a:p>
        </p:txBody>
      </p:sp>
      <p:sp>
        <p:nvSpPr>
          <p:cNvPr id="396391" name="Text Box 103"/>
          <p:cNvSpPr txBox="1">
            <a:spLocks noChangeArrowheads="1"/>
          </p:cNvSpPr>
          <p:nvPr/>
        </p:nvSpPr>
        <p:spPr bwMode="auto">
          <a:xfrm>
            <a:off x="6248400" y="3200400"/>
            <a:ext cx="2022220" cy="646331"/>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C00000"/>
                </a:solidFill>
                <a:ea typeface="宋体" charset="-122"/>
              </a:rPr>
              <a:t>Insert 5, </a:t>
            </a:r>
            <a:br>
              <a:rPr lang="en-US" altLang="zh-CN" b="0" dirty="0">
                <a:solidFill>
                  <a:srgbClr val="C00000"/>
                </a:solidFill>
                <a:ea typeface="宋体" charset="-122"/>
              </a:rPr>
            </a:br>
            <a:r>
              <a:rPr lang="en-US" altLang="zh-CN" b="0" dirty="0">
                <a:solidFill>
                  <a:srgbClr val="C00000"/>
                </a:solidFill>
                <a:ea typeface="宋体" charset="-122"/>
              </a:rPr>
              <a:t>violation at node 3</a:t>
            </a:r>
          </a:p>
        </p:txBody>
      </p:sp>
      <p:sp>
        <p:nvSpPr>
          <p:cNvPr id="396393" name="Text Box 105"/>
          <p:cNvSpPr txBox="1">
            <a:spLocks noChangeArrowheads="1"/>
          </p:cNvSpPr>
          <p:nvPr/>
        </p:nvSpPr>
        <p:spPr bwMode="auto">
          <a:xfrm>
            <a:off x="152400" y="5791200"/>
            <a:ext cx="1649554"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C00000"/>
                </a:solidFill>
                <a:ea typeface="宋体" charset="-122"/>
              </a:rPr>
              <a:t>Single rotation</a:t>
            </a:r>
          </a:p>
        </p:txBody>
      </p:sp>
      <p:sp>
        <p:nvSpPr>
          <p:cNvPr id="396402" name="Oval 114"/>
          <p:cNvSpPr>
            <a:spLocks noChangeArrowheads="1"/>
          </p:cNvSpPr>
          <p:nvPr/>
        </p:nvSpPr>
        <p:spPr bwMode="auto">
          <a:xfrm>
            <a:off x="2819400" y="44942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403" name="Oval 115"/>
          <p:cNvSpPr>
            <a:spLocks noChangeArrowheads="1"/>
          </p:cNvSpPr>
          <p:nvPr/>
        </p:nvSpPr>
        <p:spPr bwMode="auto">
          <a:xfrm>
            <a:off x="4114800" y="44942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404" name="Line 116"/>
          <p:cNvSpPr>
            <a:spLocks noChangeShapeType="1"/>
          </p:cNvSpPr>
          <p:nvPr/>
        </p:nvSpPr>
        <p:spPr bwMode="auto">
          <a:xfrm flipH="1">
            <a:off x="3048000" y="4265613"/>
            <a:ext cx="381000" cy="230187"/>
          </a:xfrm>
          <a:prstGeom prst="line">
            <a:avLst/>
          </a:prstGeom>
          <a:noFill/>
          <a:ln w="31750">
            <a:solidFill>
              <a:schemeClr val="tx1"/>
            </a:solidFill>
            <a:round/>
            <a:headEnd type="none" w="sm" len="sm"/>
            <a:tailEnd type="none" w="sm" len="sm"/>
          </a:ln>
          <a:effectLst/>
        </p:spPr>
        <p:txBody>
          <a:bodyPr/>
          <a:lstStyle/>
          <a:p>
            <a:endParaRPr lang="en-US"/>
          </a:p>
        </p:txBody>
      </p:sp>
      <p:sp>
        <p:nvSpPr>
          <p:cNvPr id="396405" name="Line 117"/>
          <p:cNvSpPr>
            <a:spLocks noChangeShapeType="1"/>
          </p:cNvSpPr>
          <p:nvPr/>
        </p:nvSpPr>
        <p:spPr bwMode="auto">
          <a:xfrm>
            <a:off x="3886200" y="4265613"/>
            <a:ext cx="3810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396406" name="Oval 118"/>
          <p:cNvSpPr>
            <a:spLocks noChangeArrowheads="1"/>
          </p:cNvSpPr>
          <p:nvPr/>
        </p:nvSpPr>
        <p:spPr bwMode="auto">
          <a:xfrm>
            <a:off x="3429000" y="39624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407" name="Text Box 119"/>
          <p:cNvSpPr txBox="1">
            <a:spLocks noChangeArrowheads="1"/>
          </p:cNvSpPr>
          <p:nvPr/>
        </p:nvSpPr>
        <p:spPr bwMode="auto">
          <a:xfrm>
            <a:off x="3484563" y="4021138"/>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396408" name="Text Box 120"/>
          <p:cNvSpPr txBox="1">
            <a:spLocks noChangeArrowheads="1"/>
          </p:cNvSpPr>
          <p:nvPr/>
        </p:nvSpPr>
        <p:spPr bwMode="auto">
          <a:xfrm>
            <a:off x="2874963" y="4570413"/>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a:t>
            </a:r>
          </a:p>
        </p:txBody>
      </p:sp>
      <p:sp>
        <p:nvSpPr>
          <p:cNvPr id="396409" name="Text Box 121"/>
          <p:cNvSpPr txBox="1">
            <a:spLocks noChangeArrowheads="1"/>
          </p:cNvSpPr>
          <p:nvPr/>
        </p:nvSpPr>
        <p:spPr bwMode="auto">
          <a:xfrm>
            <a:off x="4191000" y="455453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a:t>
            </a:r>
          </a:p>
        </p:txBody>
      </p:sp>
      <p:sp>
        <p:nvSpPr>
          <p:cNvPr id="396410" name="Oval 122"/>
          <p:cNvSpPr>
            <a:spLocks noChangeArrowheads="1"/>
          </p:cNvSpPr>
          <p:nvPr/>
        </p:nvSpPr>
        <p:spPr bwMode="auto">
          <a:xfrm>
            <a:off x="4572000" y="5181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411" name="Line 123"/>
          <p:cNvSpPr>
            <a:spLocks noChangeShapeType="1"/>
          </p:cNvSpPr>
          <p:nvPr/>
        </p:nvSpPr>
        <p:spPr bwMode="auto">
          <a:xfrm>
            <a:off x="4495800" y="48768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396412" name="Text Box 124"/>
          <p:cNvSpPr txBox="1">
            <a:spLocks noChangeArrowheads="1"/>
          </p:cNvSpPr>
          <p:nvPr/>
        </p:nvSpPr>
        <p:spPr bwMode="auto">
          <a:xfrm>
            <a:off x="4648200" y="524192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a:t>
            </a:r>
          </a:p>
        </p:txBody>
      </p:sp>
      <p:sp>
        <p:nvSpPr>
          <p:cNvPr id="396413" name="Oval 125"/>
          <p:cNvSpPr>
            <a:spLocks noChangeArrowheads="1"/>
          </p:cNvSpPr>
          <p:nvPr/>
        </p:nvSpPr>
        <p:spPr bwMode="auto">
          <a:xfrm>
            <a:off x="3733800" y="5181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414" name="Line 126"/>
          <p:cNvSpPr>
            <a:spLocks noChangeShapeType="1"/>
          </p:cNvSpPr>
          <p:nvPr/>
        </p:nvSpPr>
        <p:spPr bwMode="auto">
          <a:xfrm flipH="1">
            <a:off x="3962400" y="48768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396415" name="Text Box 127"/>
          <p:cNvSpPr txBox="1">
            <a:spLocks noChangeArrowheads="1"/>
          </p:cNvSpPr>
          <p:nvPr/>
        </p:nvSpPr>
        <p:spPr bwMode="auto">
          <a:xfrm>
            <a:off x="3810000" y="524192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396418" name="Oval 130"/>
          <p:cNvSpPr>
            <a:spLocks noChangeArrowheads="1"/>
          </p:cNvSpPr>
          <p:nvPr/>
        </p:nvSpPr>
        <p:spPr bwMode="auto">
          <a:xfrm>
            <a:off x="4953000" y="5943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419" name="Line 131"/>
          <p:cNvSpPr>
            <a:spLocks noChangeShapeType="1"/>
          </p:cNvSpPr>
          <p:nvPr/>
        </p:nvSpPr>
        <p:spPr bwMode="auto">
          <a:xfrm>
            <a:off x="4876800" y="56388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396420" name="Text Box 132"/>
          <p:cNvSpPr txBox="1">
            <a:spLocks noChangeArrowheads="1"/>
          </p:cNvSpPr>
          <p:nvPr/>
        </p:nvSpPr>
        <p:spPr bwMode="auto">
          <a:xfrm>
            <a:off x="5029200" y="600392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6</a:t>
            </a:r>
          </a:p>
        </p:txBody>
      </p:sp>
      <p:sp>
        <p:nvSpPr>
          <p:cNvPr id="396421" name="Text Box 133"/>
          <p:cNvSpPr txBox="1">
            <a:spLocks noChangeArrowheads="1"/>
          </p:cNvSpPr>
          <p:nvPr/>
        </p:nvSpPr>
        <p:spPr bwMode="auto">
          <a:xfrm>
            <a:off x="2590800" y="5715000"/>
            <a:ext cx="2028632" cy="646331"/>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C00000"/>
                </a:solidFill>
                <a:ea typeface="宋体" charset="-122"/>
              </a:rPr>
              <a:t>Insert 6, </a:t>
            </a:r>
            <a:br>
              <a:rPr lang="en-US" altLang="zh-CN" b="0" dirty="0">
                <a:solidFill>
                  <a:srgbClr val="C00000"/>
                </a:solidFill>
                <a:ea typeface="宋体" charset="-122"/>
              </a:rPr>
            </a:br>
            <a:r>
              <a:rPr lang="en-US" altLang="zh-CN" b="0" dirty="0">
                <a:solidFill>
                  <a:srgbClr val="C00000"/>
                </a:solidFill>
                <a:ea typeface="宋体" charset="-122"/>
              </a:rPr>
              <a:t>violation at node 2</a:t>
            </a:r>
          </a:p>
        </p:txBody>
      </p:sp>
      <p:sp>
        <p:nvSpPr>
          <p:cNvPr id="396422" name="Oval 134"/>
          <p:cNvSpPr>
            <a:spLocks noChangeArrowheads="1"/>
          </p:cNvSpPr>
          <p:nvPr/>
        </p:nvSpPr>
        <p:spPr bwMode="auto">
          <a:xfrm>
            <a:off x="6324600" y="47228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423" name="Oval 135"/>
          <p:cNvSpPr>
            <a:spLocks noChangeArrowheads="1"/>
          </p:cNvSpPr>
          <p:nvPr/>
        </p:nvSpPr>
        <p:spPr bwMode="auto">
          <a:xfrm>
            <a:off x="7620000" y="47228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424" name="Line 136"/>
          <p:cNvSpPr>
            <a:spLocks noChangeShapeType="1"/>
          </p:cNvSpPr>
          <p:nvPr/>
        </p:nvSpPr>
        <p:spPr bwMode="auto">
          <a:xfrm flipH="1">
            <a:off x="6553200" y="4494213"/>
            <a:ext cx="381000" cy="230187"/>
          </a:xfrm>
          <a:prstGeom prst="line">
            <a:avLst/>
          </a:prstGeom>
          <a:noFill/>
          <a:ln w="31750">
            <a:solidFill>
              <a:schemeClr val="tx1"/>
            </a:solidFill>
            <a:round/>
            <a:headEnd type="none" w="sm" len="sm"/>
            <a:tailEnd type="none" w="sm" len="sm"/>
          </a:ln>
          <a:effectLst/>
        </p:spPr>
        <p:txBody>
          <a:bodyPr/>
          <a:lstStyle/>
          <a:p>
            <a:endParaRPr lang="en-US"/>
          </a:p>
        </p:txBody>
      </p:sp>
      <p:sp>
        <p:nvSpPr>
          <p:cNvPr id="396425" name="Line 137"/>
          <p:cNvSpPr>
            <a:spLocks noChangeShapeType="1"/>
          </p:cNvSpPr>
          <p:nvPr/>
        </p:nvSpPr>
        <p:spPr bwMode="auto">
          <a:xfrm>
            <a:off x="7391400" y="4494213"/>
            <a:ext cx="3810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396426" name="Oval 138"/>
          <p:cNvSpPr>
            <a:spLocks noChangeArrowheads="1"/>
          </p:cNvSpPr>
          <p:nvPr/>
        </p:nvSpPr>
        <p:spPr bwMode="auto">
          <a:xfrm>
            <a:off x="6934200" y="41910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427" name="Text Box 139"/>
          <p:cNvSpPr txBox="1">
            <a:spLocks noChangeArrowheads="1"/>
          </p:cNvSpPr>
          <p:nvPr/>
        </p:nvSpPr>
        <p:spPr bwMode="auto">
          <a:xfrm>
            <a:off x="6989763" y="4249738"/>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a:t>
            </a:r>
          </a:p>
        </p:txBody>
      </p:sp>
      <p:sp>
        <p:nvSpPr>
          <p:cNvPr id="396428" name="Text Box 140"/>
          <p:cNvSpPr txBox="1">
            <a:spLocks noChangeArrowheads="1"/>
          </p:cNvSpPr>
          <p:nvPr/>
        </p:nvSpPr>
        <p:spPr bwMode="auto">
          <a:xfrm>
            <a:off x="6380163" y="4799013"/>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396429" name="Text Box 141"/>
          <p:cNvSpPr txBox="1">
            <a:spLocks noChangeArrowheads="1"/>
          </p:cNvSpPr>
          <p:nvPr/>
        </p:nvSpPr>
        <p:spPr bwMode="auto">
          <a:xfrm>
            <a:off x="7696200" y="478313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a:t>
            </a:r>
          </a:p>
        </p:txBody>
      </p:sp>
      <p:sp>
        <p:nvSpPr>
          <p:cNvPr id="396430" name="Oval 142"/>
          <p:cNvSpPr>
            <a:spLocks noChangeArrowheads="1"/>
          </p:cNvSpPr>
          <p:nvPr/>
        </p:nvSpPr>
        <p:spPr bwMode="auto">
          <a:xfrm>
            <a:off x="8077200" y="54102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431" name="Line 143"/>
          <p:cNvSpPr>
            <a:spLocks noChangeShapeType="1"/>
          </p:cNvSpPr>
          <p:nvPr/>
        </p:nvSpPr>
        <p:spPr bwMode="auto">
          <a:xfrm>
            <a:off x="8001000" y="51054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396432" name="Text Box 144"/>
          <p:cNvSpPr txBox="1">
            <a:spLocks noChangeArrowheads="1"/>
          </p:cNvSpPr>
          <p:nvPr/>
        </p:nvSpPr>
        <p:spPr bwMode="auto">
          <a:xfrm>
            <a:off x="8153400" y="547052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6</a:t>
            </a:r>
          </a:p>
        </p:txBody>
      </p:sp>
      <p:sp>
        <p:nvSpPr>
          <p:cNvPr id="396439" name="Oval 151"/>
          <p:cNvSpPr>
            <a:spLocks noChangeArrowheads="1"/>
          </p:cNvSpPr>
          <p:nvPr/>
        </p:nvSpPr>
        <p:spPr bwMode="auto">
          <a:xfrm>
            <a:off x="6761163" y="54102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440" name="Line 152"/>
          <p:cNvSpPr>
            <a:spLocks noChangeShapeType="1"/>
          </p:cNvSpPr>
          <p:nvPr/>
        </p:nvSpPr>
        <p:spPr bwMode="auto">
          <a:xfrm>
            <a:off x="6684963" y="51054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396441" name="Text Box 153"/>
          <p:cNvSpPr txBox="1">
            <a:spLocks noChangeArrowheads="1"/>
          </p:cNvSpPr>
          <p:nvPr/>
        </p:nvSpPr>
        <p:spPr bwMode="auto">
          <a:xfrm>
            <a:off x="6837363" y="5470525"/>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396442" name="Oval 154"/>
          <p:cNvSpPr>
            <a:spLocks noChangeArrowheads="1"/>
          </p:cNvSpPr>
          <p:nvPr/>
        </p:nvSpPr>
        <p:spPr bwMode="auto">
          <a:xfrm>
            <a:off x="5922963" y="54102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443" name="Line 155"/>
          <p:cNvSpPr>
            <a:spLocks noChangeShapeType="1"/>
          </p:cNvSpPr>
          <p:nvPr/>
        </p:nvSpPr>
        <p:spPr bwMode="auto">
          <a:xfrm flipH="1">
            <a:off x="6151563" y="51054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396444" name="Text Box 156"/>
          <p:cNvSpPr txBox="1">
            <a:spLocks noChangeArrowheads="1"/>
          </p:cNvSpPr>
          <p:nvPr/>
        </p:nvSpPr>
        <p:spPr bwMode="auto">
          <a:xfrm>
            <a:off x="5999163" y="5470525"/>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a:t>
            </a:r>
          </a:p>
        </p:txBody>
      </p:sp>
      <p:sp>
        <p:nvSpPr>
          <p:cNvPr id="396445" name="Text Box 157"/>
          <p:cNvSpPr txBox="1">
            <a:spLocks noChangeArrowheads="1"/>
          </p:cNvSpPr>
          <p:nvPr/>
        </p:nvSpPr>
        <p:spPr bwMode="auto">
          <a:xfrm>
            <a:off x="6400800" y="5943600"/>
            <a:ext cx="1649554"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a:solidFill>
                  <a:srgbClr val="C00000"/>
                </a:solidFill>
                <a:ea typeface="宋体" charset="-122"/>
              </a:rPr>
              <a:t>Single rotation</a:t>
            </a:r>
          </a:p>
        </p:txBody>
      </p:sp>
      <p:sp>
        <p:nvSpPr>
          <p:cNvPr id="396446" name="Oval 158"/>
          <p:cNvSpPr>
            <a:spLocks noChangeArrowheads="1"/>
          </p:cNvSpPr>
          <p:nvPr/>
        </p:nvSpPr>
        <p:spPr bwMode="auto">
          <a:xfrm>
            <a:off x="1981200" y="16764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447" name="Oval 159"/>
          <p:cNvSpPr>
            <a:spLocks noChangeArrowheads="1"/>
          </p:cNvSpPr>
          <p:nvPr/>
        </p:nvSpPr>
        <p:spPr bwMode="auto">
          <a:xfrm>
            <a:off x="1828800" y="23622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448" name="Line 160"/>
          <p:cNvSpPr>
            <a:spLocks noChangeShapeType="1"/>
          </p:cNvSpPr>
          <p:nvPr/>
        </p:nvSpPr>
        <p:spPr bwMode="auto">
          <a:xfrm flipH="1">
            <a:off x="2057400" y="2133600"/>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396449" name="Text Box 161"/>
          <p:cNvSpPr txBox="1">
            <a:spLocks noChangeArrowheads="1"/>
          </p:cNvSpPr>
          <p:nvPr/>
        </p:nvSpPr>
        <p:spPr bwMode="auto">
          <a:xfrm>
            <a:off x="2057400" y="1752600"/>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396450" name="Text Box 162"/>
          <p:cNvSpPr txBox="1">
            <a:spLocks noChangeArrowheads="1"/>
          </p:cNvSpPr>
          <p:nvPr/>
        </p:nvSpPr>
        <p:spPr bwMode="auto">
          <a:xfrm>
            <a:off x="1905000" y="2362200"/>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396451" name="Oval 163"/>
          <p:cNvSpPr>
            <a:spLocks noChangeArrowheads="1"/>
          </p:cNvSpPr>
          <p:nvPr/>
        </p:nvSpPr>
        <p:spPr bwMode="auto">
          <a:xfrm>
            <a:off x="1676400" y="30480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396452" name="Line 164"/>
          <p:cNvSpPr>
            <a:spLocks noChangeShapeType="1"/>
          </p:cNvSpPr>
          <p:nvPr/>
        </p:nvSpPr>
        <p:spPr bwMode="auto">
          <a:xfrm flipH="1">
            <a:off x="1905000" y="2819400"/>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396453" name="Text Box 165"/>
          <p:cNvSpPr txBox="1">
            <a:spLocks noChangeArrowheads="1"/>
          </p:cNvSpPr>
          <p:nvPr/>
        </p:nvSpPr>
        <p:spPr bwMode="auto">
          <a:xfrm>
            <a:off x="1752600" y="3048000"/>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a:t>
            </a:r>
          </a:p>
        </p:txBody>
      </p:sp>
      <p:sp>
        <p:nvSpPr>
          <p:cNvPr id="396454" name="Text Box 166"/>
          <p:cNvSpPr txBox="1">
            <a:spLocks noChangeArrowheads="1"/>
          </p:cNvSpPr>
          <p:nvPr/>
        </p:nvSpPr>
        <p:spPr bwMode="auto">
          <a:xfrm>
            <a:off x="1295400" y="3413125"/>
            <a:ext cx="2022220" cy="646331"/>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C00000"/>
                </a:solidFill>
                <a:ea typeface="宋体" charset="-122"/>
              </a:rPr>
              <a:t>Insert 1</a:t>
            </a:r>
            <a:br>
              <a:rPr lang="en-US" altLang="zh-CN" b="0" dirty="0">
                <a:solidFill>
                  <a:srgbClr val="C00000"/>
                </a:solidFill>
                <a:ea typeface="宋体" charset="-122"/>
              </a:rPr>
            </a:br>
            <a:r>
              <a:rPr lang="en-US" altLang="zh-CN" b="0" dirty="0">
                <a:solidFill>
                  <a:srgbClr val="C00000"/>
                </a:solidFill>
                <a:ea typeface="宋体" charset="-122"/>
              </a:rPr>
              <a:t>violation at node 3</a:t>
            </a:r>
          </a:p>
        </p:txBody>
      </p:sp>
      <p:sp>
        <p:nvSpPr>
          <p:cNvPr id="396455" name="Line 167"/>
          <p:cNvSpPr>
            <a:spLocks noChangeShapeType="1"/>
          </p:cNvSpPr>
          <p:nvPr/>
        </p:nvSpPr>
        <p:spPr bwMode="auto">
          <a:xfrm>
            <a:off x="1295400" y="2362200"/>
            <a:ext cx="457200" cy="0"/>
          </a:xfrm>
          <a:prstGeom prst="line">
            <a:avLst/>
          </a:prstGeom>
          <a:noFill/>
          <a:ln w="31750">
            <a:solidFill>
              <a:srgbClr val="FF0000"/>
            </a:solidFill>
            <a:round/>
            <a:headEnd type="none" w="sm" len="sm"/>
            <a:tailEnd type="stealth" w="lg" len="lg"/>
          </a:ln>
          <a:effectLst/>
        </p:spPr>
        <p:txBody>
          <a:bodyPr/>
          <a:lstStyle/>
          <a:p>
            <a:endParaRPr lang="en-US"/>
          </a:p>
        </p:txBody>
      </p:sp>
      <p:sp>
        <p:nvSpPr>
          <p:cNvPr id="396456" name="Line 168"/>
          <p:cNvSpPr>
            <a:spLocks noChangeShapeType="1"/>
          </p:cNvSpPr>
          <p:nvPr/>
        </p:nvSpPr>
        <p:spPr bwMode="auto">
          <a:xfrm>
            <a:off x="2438400" y="2362200"/>
            <a:ext cx="457200" cy="0"/>
          </a:xfrm>
          <a:prstGeom prst="line">
            <a:avLst/>
          </a:prstGeom>
          <a:noFill/>
          <a:ln w="31750">
            <a:solidFill>
              <a:srgbClr val="FF0000"/>
            </a:solidFill>
            <a:round/>
            <a:headEnd type="none" w="sm" len="sm"/>
            <a:tailEnd type="stealth" w="lg" len="lg"/>
          </a:ln>
          <a:effectLst/>
        </p:spPr>
        <p:txBody>
          <a:bodyPr/>
          <a:lstStyle/>
          <a:p>
            <a:endParaRPr lang="en-US"/>
          </a:p>
        </p:txBody>
      </p:sp>
      <p:sp>
        <p:nvSpPr>
          <p:cNvPr id="396457" name="Line 169"/>
          <p:cNvSpPr>
            <a:spLocks noChangeShapeType="1"/>
          </p:cNvSpPr>
          <p:nvPr/>
        </p:nvSpPr>
        <p:spPr bwMode="auto">
          <a:xfrm>
            <a:off x="4038600" y="2362200"/>
            <a:ext cx="457200" cy="0"/>
          </a:xfrm>
          <a:prstGeom prst="line">
            <a:avLst/>
          </a:prstGeom>
          <a:noFill/>
          <a:ln w="31750">
            <a:solidFill>
              <a:srgbClr val="FF0000"/>
            </a:solidFill>
            <a:round/>
            <a:headEnd type="none" w="sm" len="sm"/>
            <a:tailEnd type="stealth" w="lg" len="lg"/>
          </a:ln>
          <a:effectLst/>
        </p:spPr>
        <p:txBody>
          <a:bodyPr/>
          <a:lstStyle/>
          <a:p>
            <a:endParaRPr lang="en-US"/>
          </a:p>
        </p:txBody>
      </p:sp>
      <p:sp>
        <p:nvSpPr>
          <p:cNvPr id="396458" name="Line 170"/>
          <p:cNvSpPr>
            <a:spLocks noChangeShapeType="1"/>
          </p:cNvSpPr>
          <p:nvPr/>
        </p:nvSpPr>
        <p:spPr bwMode="auto">
          <a:xfrm>
            <a:off x="6096000" y="2362200"/>
            <a:ext cx="457200" cy="0"/>
          </a:xfrm>
          <a:prstGeom prst="line">
            <a:avLst/>
          </a:prstGeom>
          <a:noFill/>
          <a:ln w="31750">
            <a:solidFill>
              <a:srgbClr val="FF0000"/>
            </a:solidFill>
            <a:round/>
            <a:headEnd type="none" w="sm" len="sm"/>
            <a:tailEnd type="stealth" w="lg" len="lg"/>
          </a:ln>
          <a:effectLst/>
        </p:spPr>
        <p:txBody>
          <a:bodyPr/>
          <a:lstStyle/>
          <a:p>
            <a:endParaRPr lang="en-US"/>
          </a:p>
        </p:txBody>
      </p:sp>
      <p:sp>
        <p:nvSpPr>
          <p:cNvPr id="396459" name="Line 171"/>
          <p:cNvSpPr>
            <a:spLocks noChangeShapeType="1"/>
          </p:cNvSpPr>
          <p:nvPr/>
        </p:nvSpPr>
        <p:spPr bwMode="auto">
          <a:xfrm>
            <a:off x="2209800" y="4419600"/>
            <a:ext cx="457200" cy="0"/>
          </a:xfrm>
          <a:prstGeom prst="line">
            <a:avLst/>
          </a:prstGeom>
          <a:noFill/>
          <a:ln w="31750">
            <a:solidFill>
              <a:srgbClr val="FF0000"/>
            </a:solidFill>
            <a:round/>
            <a:headEnd type="none" w="sm" len="sm"/>
            <a:tailEnd type="stealth" w="lg" len="lg"/>
          </a:ln>
          <a:effectLst/>
        </p:spPr>
        <p:txBody>
          <a:bodyPr/>
          <a:lstStyle/>
          <a:p>
            <a:endParaRPr lang="en-US"/>
          </a:p>
        </p:txBody>
      </p:sp>
      <p:sp>
        <p:nvSpPr>
          <p:cNvPr id="396460" name="Line 172"/>
          <p:cNvSpPr>
            <a:spLocks noChangeShapeType="1"/>
          </p:cNvSpPr>
          <p:nvPr/>
        </p:nvSpPr>
        <p:spPr bwMode="auto">
          <a:xfrm>
            <a:off x="5334000" y="4419600"/>
            <a:ext cx="457200" cy="0"/>
          </a:xfrm>
          <a:prstGeom prst="line">
            <a:avLst/>
          </a:prstGeom>
          <a:noFill/>
          <a:ln w="31750">
            <a:solidFill>
              <a:srgbClr val="FF0000"/>
            </a:solidFill>
            <a:round/>
            <a:headEnd type="none" w="sm" len="sm"/>
            <a:tailEnd type="stealth" w="lg" len="lg"/>
          </a:ln>
          <a:effectLst/>
        </p:spPr>
        <p:txBody>
          <a:bodyPr/>
          <a:lstStyle/>
          <a:p>
            <a:endParaRPr lang="en-US"/>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7" name="Rectangle 3"/>
          <p:cNvSpPr>
            <a:spLocks noGrp="1" noChangeArrowheads="1"/>
          </p:cNvSpPr>
          <p:nvPr>
            <p:ph idx="1"/>
          </p:nvPr>
        </p:nvSpPr>
        <p:spPr>
          <a:xfrm>
            <a:off x="609600" y="533400"/>
            <a:ext cx="8229600" cy="990600"/>
          </a:xfrm>
        </p:spPr>
        <p:txBody>
          <a:bodyPr/>
          <a:lstStyle/>
          <a:p>
            <a:r>
              <a:rPr lang="en-US" altLang="zh-CN" sz="2400">
                <a:ea typeface="宋体" charset="-122"/>
              </a:rPr>
              <a:t>If we continue to insert 7, 16, 15, 14, 13, 12, 11, 10, 8, 9</a:t>
            </a:r>
          </a:p>
        </p:txBody>
      </p:sp>
      <p:sp>
        <p:nvSpPr>
          <p:cNvPr id="400388" name="Oval 4"/>
          <p:cNvSpPr>
            <a:spLocks noChangeArrowheads="1"/>
          </p:cNvSpPr>
          <p:nvPr/>
        </p:nvSpPr>
        <p:spPr bwMode="auto">
          <a:xfrm>
            <a:off x="1544638" y="169068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389" name="Oval 5"/>
          <p:cNvSpPr>
            <a:spLocks noChangeArrowheads="1"/>
          </p:cNvSpPr>
          <p:nvPr/>
        </p:nvSpPr>
        <p:spPr bwMode="auto">
          <a:xfrm>
            <a:off x="2840038" y="169068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390" name="Line 6"/>
          <p:cNvSpPr>
            <a:spLocks noChangeShapeType="1"/>
          </p:cNvSpPr>
          <p:nvPr/>
        </p:nvSpPr>
        <p:spPr bwMode="auto">
          <a:xfrm flipH="1">
            <a:off x="1773238" y="1462088"/>
            <a:ext cx="381000" cy="230187"/>
          </a:xfrm>
          <a:prstGeom prst="line">
            <a:avLst/>
          </a:prstGeom>
          <a:noFill/>
          <a:ln w="31750">
            <a:solidFill>
              <a:schemeClr val="tx1"/>
            </a:solidFill>
            <a:round/>
            <a:headEnd type="none" w="sm" len="sm"/>
            <a:tailEnd type="none" w="sm" len="sm"/>
          </a:ln>
          <a:effectLst/>
        </p:spPr>
        <p:txBody>
          <a:bodyPr/>
          <a:lstStyle/>
          <a:p>
            <a:endParaRPr lang="en-US"/>
          </a:p>
        </p:txBody>
      </p:sp>
      <p:sp>
        <p:nvSpPr>
          <p:cNvPr id="400391" name="Line 7"/>
          <p:cNvSpPr>
            <a:spLocks noChangeShapeType="1"/>
          </p:cNvSpPr>
          <p:nvPr/>
        </p:nvSpPr>
        <p:spPr bwMode="auto">
          <a:xfrm>
            <a:off x="2611438" y="1462088"/>
            <a:ext cx="3810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0392" name="Oval 8"/>
          <p:cNvSpPr>
            <a:spLocks noChangeArrowheads="1"/>
          </p:cNvSpPr>
          <p:nvPr/>
        </p:nvSpPr>
        <p:spPr bwMode="auto">
          <a:xfrm>
            <a:off x="2154238" y="11588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393" name="Text Box 9"/>
          <p:cNvSpPr txBox="1">
            <a:spLocks noChangeArrowheads="1"/>
          </p:cNvSpPr>
          <p:nvPr/>
        </p:nvSpPr>
        <p:spPr bwMode="auto">
          <a:xfrm>
            <a:off x="2209800" y="1217613"/>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a:t>
            </a:r>
          </a:p>
        </p:txBody>
      </p:sp>
      <p:sp>
        <p:nvSpPr>
          <p:cNvPr id="400394" name="Text Box 10"/>
          <p:cNvSpPr txBox="1">
            <a:spLocks noChangeArrowheads="1"/>
          </p:cNvSpPr>
          <p:nvPr/>
        </p:nvSpPr>
        <p:spPr bwMode="auto">
          <a:xfrm>
            <a:off x="1600200" y="176688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400395" name="Text Box 11"/>
          <p:cNvSpPr txBox="1">
            <a:spLocks noChangeArrowheads="1"/>
          </p:cNvSpPr>
          <p:nvPr/>
        </p:nvSpPr>
        <p:spPr bwMode="auto">
          <a:xfrm>
            <a:off x="2916238" y="1751013"/>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a:t>
            </a:r>
          </a:p>
        </p:txBody>
      </p:sp>
      <p:sp>
        <p:nvSpPr>
          <p:cNvPr id="400396" name="Oval 12"/>
          <p:cNvSpPr>
            <a:spLocks noChangeArrowheads="1"/>
          </p:cNvSpPr>
          <p:nvPr/>
        </p:nvSpPr>
        <p:spPr bwMode="auto">
          <a:xfrm>
            <a:off x="3297238" y="23780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397" name="Line 13"/>
          <p:cNvSpPr>
            <a:spLocks noChangeShapeType="1"/>
          </p:cNvSpPr>
          <p:nvPr/>
        </p:nvSpPr>
        <p:spPr bwMode="auto">
          <a:xfrm>
            <a:off x="3221038" y="2073275"/>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0398" name="Text Box 14"/>
          <p:cNvSpPr txBox="1">
            <a:spLocks noChangeArrowheads="1"/>
          </p:cNvSpPr>
          <p:nvPr/>
        </p:nvSpPr>
        <p:spPr bwMode="auto">
          <a:xfrm>
            <a:off x="3373438" y="2438400"/>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6</a:t>
            </a:r>
          </a:p>
        </p:txBody>
      </p:sp>
      <p:sp>
        <p:nvSpPr>
          <p:cNvPr id="400399" name="Oval 15"/>
          <p:cNvSpPr>
            <a:spLocks noChangeArrowheads="1"/>
          </p:cNvSpPr>
          <p:nvPr/>
        </p:nvSpPr>
        <p:spPr bwMode="auto">
          <a:xfrm>
            <a:off x="1981200" y="23780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00" name="Line 16"/>
          <p:cNvSpPr>
            <a:spLocks noChangeShapeType="1"/>
          </p:cNvSpPr>
          <p:nvPr/>
        </p:nvSpPr>
        <p:spPr bwMode="auto">
          <a:xfrm>
            <a:off x="1905000" y="2073275"/>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0401" name="Text Box 17"/>
          <p:cNvSpPr txBox="1">
            <a:spLocks noChangeArrowheads="1"/>
          </p:cNvSpPr>
          <p:nvPr/>
        </p:nvSpPr>
        <p:spPr bwMode="auto">
          <a:xfrm>
            <a:off x="2057400" y="2438400"/>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400402" name="Oval 18"/>
          <p:cNvSpPr>
            <a:spLocks noChangeArrowheads="1"/>
          </p:cNvSpPr>
          <p:nvPr/>
        </p:nvSpPr>
        <p:spPr bwMode="auto">
          <a:xfrm>
            <a:off x="1143000" y="23780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03" name="Line 19"/>
          <p:cNvSpPr>
            <a:spLocks noChangeShapeType="1"/>
          </p:cNvSpPr>
          <p:nvPr/>
        </p:nvSpPr>
        <p:spPr bwMode="auto">
          <a:xfrm flipH="1">
            <a:off x="1371600" y="2073275"/>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0404" name="Text Box 20"/>
          <p:cNvSpPr txBox="1">
            <a:spLocks noChangeArrowheads="1"/>
          </p:cNvSpPr>
          <p:nvPr/>
        </p:nvSpPr>
        <p:spPr bwMode="auto">
          <a:xfrm>
            <a:off x="1219200" y="2438400"/>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a:t>
            </a:r>
          </a:p>
        </p:txBody>
      </p:sp>
      <p:sp>
        <p:nvSpPr>
          <p:cNvPr id="400406" name="Oval 22"/>
          <p:cNvSpPr>
            <a:spLocks noChangeArrowheads="1"/>
          </p:cNvSpPr>
          <p:nvPr/>
        </p:nvSpPr>
        <p:spPr bwMode="auto">
          <a:xfrm>
            <a:off x="3733800" y="31226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07" name="Line 23"/>
          <p:cNvSpPr>
            <a:spLocks noChangeShapeType="1"/>
          </p:cNvSpPr>
          <p:nvPr/>
        </p:nvSpPr>
        <p:spPr bwMode="auto">
          <a:xfrm>
            <a:off x="3657600" y="2817813"/>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0408" name="Text Box 24"/>
          <p:cNvSpPr txBox="1">
            <a:spLocks noChangeArrowheads="1"/>
          </p:cNvSpPr>
          <p:nvPr/>
        </p:nvSpPr>
        <p:spPr bwMode="auto">
          <a:xfrm>
            <a:off x="3810000" y="318293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7</a:t>
            </a:r>
          </a:p>
        </p:txBody>
      </p:sp>
      <p:sp>
        <p:nvSpPr>
          <p:cNvPr id="400409" name="Text Box 25"/>
          <p:cNvSpPr txBox="1">
            <a:spLocks noChangeArrowheads="1"/>
          </p:cNvSpPr>
          <p:nvPr/>
        </p:nvSpPr>
        <p:spPr bwMode="auto">
          <a:xfrm>
            <a:off x="1295400" y="2970213"/>
            <a:ext cx="2025426" cy="646331"/>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C00000"/>
                </a:solidFill>
                <a:ea typeface="宋体" charset="-122"/>
              </a:rPr>
              <a:t>Insert</a:t>
            </a:r>
            <a:r>
              <a:rPr lang="en-US" altLang="zh-CN" b="0" dirty="0">
                <a:solidFill>
                  <a:srgbClr val="FFFF00"/>
                </a:solidFill>
                <a:ea typeface="宋体" charset="-122"/>
              </a:rPr>
              <a:t> </a:t>
            </a:r>
            <a:r>
              <a:rPr lang="en-US" altLang="zh-CN" b="0" dirty="0">
                <a:solidFill>
                  <a:srgbClr val="C00000"/>
                </a:solidFill>
                <a:ea typeface="宋体" charset="-122"/>
              </a:rPr>
              <a:t>7, </a:t>
            </a:r>
            <a:br>
              <a:rPr lang="en-US" altLang="zh-CN" b="0" dirty="0">
                <a:solidFill>
                  <a:srgbClr val="C00000"/>
                </a:solidFill>
                <a:ea typeface="宋体" charset="-122"/>
              </a:rPr>
            </a:br>
            <a:r>
              <a:rPr lang="en-US" altLang="zh-CN" b="0" dirty="0">
                <a:solidFill>
                  <a:srgbClr val="C00000"/>
                </a:solidFill>
                <a:ea typeface="宋体" charset="-122"/>
              </a:rPr>
              <a:t>violation at node 5</a:t>
            </a:r>
          </a:p>
        </p:txBody>
      </p:sp>
      <p:sp>
        <p:nvSpPr>
          <p:cNvPr id="400410" name="Oval 26"/>
          <p:cNvSpPr>
            <a:spLocks noChangeArrowheads="1"/>
          </p:cNvSpPr>
          <p:nvPr/>
        </p:nvSpPr>
        <p:spPr bwMode="auto">
          <a:xfrm>
            <a:off x="5638800" y="16748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11" name="Oval 27"/>
          <p:cNvSpPr>
            <a:spLocks noChangeArrowheads="1"/>
          </p:cNvSpPr>
          <p:nvPr/>
        </p:nvSpPr>
        <p:spPr bwMode="auto">
          <a:xfrm>
            <a:off x="6934200" y="16748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12" name="Line 28"/>
          <p:cNvSpPr>
            <a:spLocks noChangeShapeType="1"/>
          </p:cNvSpPr>
          <p:nvPr/>
        </p:nvSpPr>
        <p:spPr bwMode="auto">
          <a:xfrm flipH="1">
            <a:off x="5867400" y="1446213"/>
            <a:ext cx="381000" cy="230187"/>
          </a:xfrm>
          <a:prstGeom prst="line">
            <a:avLst/>
          </a:prstGeom>
          <a:noFill/>
          <a:ln w="31750">
            <a:solidFill>
              <a:schemeClr val="tx1"/>
            </a:solidFill>
            <a:round/>
            <a:headEnd type="none" w="sm" len="sm"/>
            <a:tailEnd type="none" w="sm" len="sm"/>
          </a:ln>
          <a:effectLst/>
        </p:spPr>
        <p:txBody>
          <a:bodyPr/>
          <a:lstStyle/>
          <a:p>
            <a:endParaRPr lang="en-US"/>
          </a:p>
        </p:txBody>
      </p:sp>
      <p:sp>
        <p:nvSpPr>
          <p:cNvPr id="400413" name="Line 29"/>
          <p:cNvSpPr>
            <a:spLocks noChangeShapeType="1"/>
          </p:cNvSpPr>
          <p:nvPr/>
        </p:nvSpPr>
        <p:spPr bwMode="auto">
          <a:xfrm>
            <a:off x="6705600" y="1446213"/>
            <a:ext cx="3810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0414" name="Oval 30"/>
          <p:cNvSpPr>
            <a:spLocks noChangeArrowheads="1"/>
          </p:cNvSpPr>
          <p:nvPr/>
        </p:nvSpPr>
        <p:spPr bwMode="auto">
          <a:xfrm>
            <a:off x="6248400" y="11430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15" name="Text Box 31"/>
          <p:cNvSpPr txBox="1">
            <a:spLocks noChangeArrowheads="1"/>
          </p:cNvSpPr>
          <p:nvPr/>
        </p:nvSpPr>
        <p:spPr bwMode="auto">
          <a:xfrm>
            <a:off x="6303963" y="1201738"/>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a:t>
            </a:r>
          </a:p>
        </p:txBody>
      </p:sp>
      <p:sp>
        <p:nvSpPr>
          <p:cNvPr id="400416" name="Text Box 32"/>
          <p:cNvSpPr txBox="1">
            <a:spLocks noChangeArrowheads="1"/>
          </p:cNvSpPr>
          <p:nvPr/>
        </p:nvSpPr>
        <p:spPr bwMode="auto">
          <a:xfrm>
            <a:off x="5694363" y="1751013"/>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400417" name="Text Box 33"/>
          <p:cNvSpPr txBox="1">
            <a:spLocks noChangeArrowheads="1"/>
          </p:cNvSpPr>
          <p:nvPr/>
        </p:nvSpPr>
        <p:spPr bwMode="auto">
          <a:xfrm>
            <a:off x="7010400" y="173513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6</a:t>
            </a:r>
          </a:p>
        </p:txBody>
      </p:sp>
      <p:sp>
        <p:nvSpPr>
          <p:cNvPr id="400418" name="Oval 34"/>
          <p:cNvSpPr>
            <a:spLocks noChangeArrowheads="1"/>
          </p:cNvSpPr>
          <p:nvPr/>
        </p:nvSpPr>
        <p:spPr bwMode="auto">
          <a:xfrm>
            <a:off x="7391400" y="23622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19" name="Line 35"/>
          <p:cNvSpPr>
            <a:spLocks noChangeShapeType="1"/>
          </p:cNvSpPr>
          <p:nvPr/>
        </p:nvSpPr>
        <p:spPr bwMode="auto">
          <a:xfrm>
            <a:off x="7315200" y="20574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0420" name="Text Box 36"/>
          <p:cNvSpPr txBox="1">
            <a:spLocks noChangeArrowheads="1"/>
          </p:cNvSpPr>
          <p:nvPr/>
        </p:nvSpPr>
        <p:spPr bwMode="auto">
          <a:xfrm>
            <a:off x="7467600" y="242252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7</a:t>
            </a:r>
          </a:p>
        </p:txBody>
      </p:sp>
      <p:sp>
        <p:nvSpPr>
          <p:cNvPr id="400421" name="Oval 37"/>
          <p:cNvSpPr>
            <a:spLocks noChangeArrowheads="1"/>
          </p:cNvSpPr>
          <p:nvPr/>
        </p:nvSpPr>
        <p:spPr bwMode="auto">
          <a:xfrm>
            <a:off x="6075363" y="23622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22" name="Line 38"/>
          <p:cNvSpPr>
            <a:spLocks noChangeShapeType="1"/>
          </p:cNvSpPr>
          <p:nvPr/>
        </p:nvSpPr>
        <p:spPr bwMode="auto">
          <a:xfrm>
            <a:off x="5999163" y="20574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0423" name="Text Box 39"/>
          <p:cNvSpPr txBox="1">
            <a:spLocks noChangeArrowheads="1"/>
          </p:cNvSpPr>
          <p:nvPr/>
        </p:nvSpPr>
        <p:spPr bwMode="auto">
          <a:xfrm>
            <a:off x="6151563" y="2422525"/>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400424" name="Oval 40"/>
          <p:cNvSpPr>
            <a:spLocks noChangeArrowheads="1"/>
          </p:cNvSpPr>
          <p:nvPr/>
        </p:nvSpPr>
        <p:spPr bwMode="auto">
          <a:xfrm>
            <a:off x="5237163" y="23622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25" name="Line 41"/>
          <p:cNvSpPr>
            <a:spLocks noChangeShapeType="1"/>
          </p:cNvSpPr>
          <p:nvPr/>
        </p:nvSpPr>
        <p:spPr bwMode="auto">
          <a:xfrm flipH="1">
            <a:off x="5465763" y="20574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0426" name="Text Box 42"/>
          <p:cNvSpPr txBox="1">
            <a:spLocks noChangeArrowheads="1"/>
          </p:cNvSpPr>
          <p:nvPr/>
        </p:nvSpPr>
        <p:spPr bwMode="auto">
          <a:xfrm>
            <a:off x="5313363" y="2422525"/>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a:t>
            </a:r>
          </a:p>
        </p:txBody>
      </p:sp>
      <p:sp>
        <p:nvSpPr>
          <p:cNvPr id="400427" name="Oval 43"/>
          <p:cNvSpPr>
            <a:spLocks noChangeArrowheads="1"/>
          </p:cNvSpPr>
          <p:nvPr/>
        </p:nvSpPr>
        <p:spPr bwMode="auto">
          <a:xfrm>
            <a:off x="6684963" y="23606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28" name="Line 44"/>
          <p:cNvSpPr>
            <a:spLocks noChangeShapeType="1"/>
          </p:cNvSpPr>
          <p:nvPr/>
        </p:nvSpPr>
        <p:spPr bwMode="auto">
          <a:xfrm flipH="1">
            <a:off x="6913563" y="2132013"/>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0429" name="Text Box 45"/>
          <p:cNvSpPr txBox="1">
            <a:spLocks noChangeArrowheads="1"/>
          </p:cNvSpPr>
          <p:nvPr/>
        </p:nvSpPr>
        <p:spPr bwMode="auto">
          <a:xfrm>
            <a:off x="6761163" y="2420938"/>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a:t>
            </a:r>
          </a:p>
        </p:txBody>
      </p:sp>
      <p:sp>
        <p:nvSpPr>
          <p:cNvPr id="400430" name="Text Box 46"/>
          <p:cNvSpPr txBox="1">
            <a:spLocks noChangeArrowheads="1"/>
          </p:cNvSpPr>
          <p:nvPr/>
        </p:nvSpPr>
        <p:spPr bwMode="auto">
          <a:xfrm>
            <a:off x="5410200" y="3276600"/>
            <a:ext cx="1649554"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C00000"/>
                </a:solidFill>
                <a:ea typeface="宋体" charset="-122"/>
              </a:rPr>
              <a:t>Single rotation</a:t>
            </a:r>
          </a:p>
        </p:txBody>
      </p:sp>
      <p:sp>
        <p:nvSpPr>
          <p:cNvPr id="400431" name="Line 47"/>
          <p:cNvSpPr>
            <a:spLocks noChangeShapeType="1"/>
          </p:cNvSpPr>
          <p:nvPr/>
        </p:nvSpPr>
        <p:spPr bwMode="auto">
          <a:xfrm>
            <a:off x="4267200" y="1979613"/>
            <a:ext cx="457200" cy="0"/>
          </a:xfrm>
          <a:prstGeom prst="line">
            <a:avLst/>
          </a:prstGeom>
          <a:noFill/>
          <a:ln w="31750">
            <a:solidFill>
              <a:srgbClr val="FF0000"/>
            </a:solidFill>
            <a:round/>
            <a:headEnd type="none" w="sm" len="sm"/>
            <a:tailEnd type="stealth" w="lg" len="lg"/>
          </a:ln>
          <a:effectLst/>
        </p:spPr>
        <p:txBody>
          <a:bodyPr/>
          <a:lstStyle/>
          <a:p>
            <a:endParaRPr lang="en-US"/>
          </a:p>
        </p:txBody>
      </p:sp>
      <p:sp>
        <p:nvSpPr>
          <p:cNvPr id="400432" name="Oval 48"/>
          <p:cNvSpPr>
            <a:spLocks noChangeArrowheads="1"/>
          </p:cNvSpPr>
          <p:nvPr/>
        </p:nvSpPr>
        <p:spPr bwMode="auto">
          <a:xfrm>
            <a:off x="1676400" y="44180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33" name="Oval 49"/>
          <p:cNvSpPr>
            <a:spLocks noChangeArrowheads="1"/>
          </p:cNvSpPr>
          <p:nvPr/>
        </p:nvSpPr>
        <p:spPr bwMode="auto">
          <a:xfrm>
            <a:off x="2971800" y="44180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34" name="Line 50"/>
          <p:cNvSpPr>
            <a:spLocks noChangeShapeType="1"/>
          </p:cNvSpPr>
          <p:nvPr/>
        </p:nvSpPr>
        <p:spPr bwMode="auto">
          <a:xfrm flipH="1">
            <a:off x="1905000" y="4189413"/>
            <a:ext cx="381000" cy="230187"/>
          </a:xfrm>
          <a:prstGeom prst="line">
            <a:avLst/>
          </a:prstGeom>
          <a:noFill/>
          <a:ln w="31750">
            <a:solidFill>
              <a:schemeClr val="tx1"/>
            </a:solidFill>
            <a:round/>
            <a:headEnd type="none" w="sm" len="sm"/>
            <a:tailEnd type="none" w="sm" len="sm"/>
          </a:ln>
          <a:effectLst/>
        </p:spPr>
        <p:txBody>
          <a:bodyPr/>
          <a:lstStyle/>
          <a:p>
            <a:endParaRPr lang="en-US"/>
          </a:p>
        </p:txBody>
      </p:sp>
      <p:sp>
        <p:nvSpPr>
          <p:cNvPr id="400435" name="Line 51"/>
          <p:cNvSpPr>
            <a:spLocks noChangeShapeType="1"/>
          </p:cNvSpPr>
          <p:nvPr/>
        </p:nvSpPr>
        <p:spPr bwMode="auto">
          <a:xfrm>
            <a:off x="2743200" y="4189413"/>
            <a:ext cx="3810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0436" name="Oval 52"/>
          <p:cNvSpPr>
            <a:spLocks noChangeArrowheads="1"/>
          </p:cNvSpPr>
          <p:nvPr/>
        </p:nvSpPr>
        <p:spPr bwMode="auto">
          <a:xfrm>
            <a:off x="2286000" y="38862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37" name="Text Box 53"/>
          <p:cNvSpPr txBox="1">
            <a:spLocks noChangeArrowheads="1"/>
          </p:cNvSpPr>
          <p:nvPr/>
        </p:nvSpPr>
        <p:spPr bwMode="auto">
          <a:xfrm>
            <a:off x="2341563" y="3944938"/>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a:t>
            </a:r>
          </a:p>
        </p:txBody>
      </p:sp>
      <p:sp>
        <p:nvSpPr>
          <p:cNvPr id="400438" name="Text Box 54"/>
          <p:cNvSpPr txBox="1">
            <a:spLocks noChangeArrowheads="1"/>
          </p:cNvSpPr>
          <p:nvPr/>
        </p:nvSpPr>
        <p:spPr bwMode="auto">
          <a:xfrm>
            <a:off x="1731963" y="4494213"/>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400439" name="Text Box 55"/>
          <p:cNvSpPr txBox="1">
            <a:spLocks noChangeArrowheads="1"/>
          </p:cNvSpPr>
          <p:nvPr/>
        </p:nvSpPr>
        <p:spPr bwMode="auto">
          <a:xfrm>
            <a:off x="3048000" y="447833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6</a:t>
            </a:r>
          </a:p>
        </p:txBody>
      </p:sp>
      <p:sp>
        <p:nvSpPr>
          <p:cNvPr id="400440" name="Oval 56"/>
          <p:cNvSpPr>
            <a:spLocks noChangeArrowheads="1"/>
          </p:cNvSpPr>
          <p:nvPr/>
        </p:nvSpPr>
        <p:spPr bwMode="auto">
          <a:xfrm>
            <a:off x="3429000" y="51054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41" name="Line 57"/>
          <p:cNvSpPr>
            <a:spLocks noChangeShapeType="1"/>
          </p:cNvSpPr>
          <p:nvPr/>
        </p:nvSpPr>
        <p:spPr bwMode="auto">
          <a:xfrm>
            <a:off x="3352800" y="48006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0442" name="Text Box 58"/>
          <p:cNvSpPr txBox="1">
            <a:spLocks noChangeArrowheads="1"/>
          </p:cNvSpPr>
          <p:nvPr/>
        </p:nvSpPr>
        <p:spPr bwMode="auto">
          <a:xfrm>
            <a:off x="3505200" y="516572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7</a:t>
            </a:r>
          </a:p>
        </p:txBody>
      </p:sp>
      <p:sp>
        <p:nvSpPr>
          <p:cNvPr id="400443" name="Oval 59"/>
          <p:cNvSpPr>
            <a:spLocks noChangeArrowheads="1"/>
          </p:cNvSpPr>
          <p:nvPr/>
        </p:nvSpPr>
        <p:spPr bwMode="auto">
          <a:xfrm>
            <a:off x="2112963" y="51054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44" name="Line 60"/>
          <p:cNvSpPr>
            <a:spLocks noChangeShapeType="1"/>
          </p:cNvSpPr>
          <p:nvPr/>
        </p:nvSpPr>
        <p:spPr bwMode="auto">
          <a:xfrm>
            <a:off x="2036763" y="48006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0445" name="Text Box 61"/>
          <p:cNvSpPr txBox="1">
            <a:spLocks noChangeArrowheads="1"/>
          </p:cNvSpPr>
          <p:nvPr/>
        </p:nvSpPr>
        <p:spPr bwMode="auto">
          <a:xfrm>
            <a:off x="2189163" y="5165725"/>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400446" name="Oval 62"/>
          <p:cNvSpPr>
            <a:spLocks noChangeArrowheads="1"/>
          </p:cNvSpPr>
          <p:nvPr/>
        </p:nvSpPr>
        <p:spPr bwMode="auto">
          <a:xfrm>
            <a:off x="1274763" y="51054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47" name="Line 63"/>
          <p:cNvSpPr>
            <a:spLocks noChangeShapeType="1"/>
          </p:cNvSpPr>
          <p:nvPr/>
        </p:nvSpPr>
        <p:spPr bwMode="auto">
          <a:xfrm flipH="1">
            <a:off x="1503363" y="48006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0448" name="Text Box 64"/>
          <p:cNvSpPr txBox="1">
            <a:spLocks noChangeArrowheads="1"/>
          </p:cNvSpPr>
          <p:nvPr/>
        </p:nvSpPr>
        <p:spPr bwMode="auto">
          <a:xfrm>
            <a:off x="1350963" y="5165725"/>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a:t>
            </a:r>
          </a:p>
        </p:txBody>
      </p:sp>
      <p:sp>
        <p:nvSpPr>
          <p:cNvPr id="400449" name="Oval 65"/>
          <p:cNvSpPr>
            <a:spLocks noChangeArrowheads="1"/>
          </p:cNvSpPr>
          <p:nvPr/>
        </p:nvSpPr>
        <p:spPr bwMode="auto">
          <a:xfrm>
            <a:off x="2722563" y="51038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50" name="Line 66"/>
          <p:cNvSpPr>
            <a:spLocks noChangeShapeType="1"/>
          </p:cNvSpPr>
          <p:nvPr/>
        </p:nvSpPr>
        <p:spPr bwMode="auto">
          <a:xfrm flipH="1">
            <a:off x="2951163" y="4875213"/>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0451" name="Text Box 67"/>
          <p:cNvSpPr txBox="1">
            <a:spLocks noChangeArrowheads="1"/>
          </p:cNvSpPr>
          <p:nvPr/>
        </p:nvSpPr>
        <p:spPr bwMode="auto">
          <a:xfrm>
            <a:off x="2798763" y="5164138"/>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a:t>
            </a:r>
          </a:p>
        </p:txBody>
      </p:sp>
      <p:sp>
        <p:nvSpPr>
          <p:cNvPr id="400452" name="Oval 68"/>
          <p:cNvSpPr>
            <a:spLocks noChangeArrowheads="1"/>
          </p:cNvSpPr>
          <p:nvPr/>
        </p:nvSpPr>
        <p:spPr bwMode="auto">
          <a:xfrm>
            <a:off x="3733800" y="57150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53" name="Line 69"/>
          <p:cNvSpPr>
            <a:spLocks noChangeShapeType="1"/>
          </p:cNvSpPr>
          <p:nvPr/>
        </p:nvSpPr>
        <p:spPr bwMode="auto">
          <a:xfrm>
            <a:off x="3810000" y="5486400"/>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0454" name="Text Box 70"/>
          <p:cNvSpPr txBox="1">
            <a:spLocks noChangeArrowheads="1"/>
          </p:cNvSpPr>
          <p:nvPr/>
        </p:nvSpPr>
        <p:spPr bwMode="auto">
          <a:xfrm>
            <a:off x="3733800" y="57753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16</a:t>
            </a:r>
          </a:p>
        </p:txBody>
      </p:sp>
      <p:sp>
        <p:nvSpPr>
          <p:cNvPr id="400455" name="Oval 71"/>
          <p:cNvSpPr>
            <a:spLocks noChangeArrowheads="1"/>
          </p:cNvSpPr>
          <p:nvPr/>
        </p:nvSpPr>
        <p:spPr bwMode="auto">
          <a:xfrm>
            <a:off x="3429000" y="6324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56" name="Line 72"/>
          <p:cNvSpPr>
            <a:spLocks noChangeShapeType="1"/>
          </p:cNvSpPr>
          <p:nvPr/>
        </p:nvSpPr>
        <p:spPr bwMode="auto">
          <a:xfrm flipH="1">
            <a:off x="3657600" y="6096000"/>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0457" name="Text Box 73"/>
          <p:cNvSpPr txBox="1">
            <a:spLocks noChangeArrowheads="1"/>
          </p:cNvSpPr>
          <p:nvPr/>
        </p:nvSpPr>
        <p:spPr bwMode="auto">
          <a:xfrm>
            <a:off x="3429000" y="63849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15</a:t>
            </a:r>
          </a:p>
        </p:txBody>
      </p:sp>
      <p:sp>
        <p:nvSpPr>
          <p:cNvPr id="400458" name="Text Box 74"/>
          <p:cNvSpPr txBox="1">
            <a:spLocks noChangeArrowheads="1"/>
          </p:cNvSpPr>
          <p:nvPr/>
        </p:nvSpPr>
        <p:spPr bwMode="auto">
          <a:xfrm>
            <a:off x="990600" y="5715000"/>
            <a:ext cx="2028632" cy="923330"/>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C00000"/>
                </a:solidFill>
                <a:ea typeface="宋体" charset="-122"/>
              </a:rPr>
              <a:t>Insert 16, fine </a:t>
            </a:r>
            <a:br>
              <a:rPr lang="en-US" altLang="zh-CN" b="0" dirty="0">
                <a:solidFill>
                  <a:srgbClr val="C00000"/>
                </a:solidFill>
                <a:ea typeface="宋体" charset="-122"/>
              </a:rPr>
            </a:br>
            <a:r>
              <a:rPr lang="en-US" altLang="zh-CN" b="0" dirty="0">
                <a:solidFill>
                  <a:srgbClr val="C00000"/>
                </a:solidFill>
                <a:ea typeface="宋体" charset="-122"/>
              </a:rPr>
              <a:t>Insert 15</a:t>
            </a:r>
            <a:br>
              <a:rPr lang="en-US" altLang="zh-CN" b="0" dirty="0">
                <a:solidFill>
                  <a:srgbClr val="C00000"/>
                </a:solidFill>
                <a:ea typeface="宋体" charset="-122"/>
              </a:rPr>
            </a:br>
            <a:r>
              <a:rPr lang="en-US" altLang="zh-CN" b="0" dirty="0">
                <a:solidFill>
                  <a:srgbClr val="C00000"/>
                </a:solidFill>
                <a:ea typeface="宋体" charset="-122"/>
              </a:rPr>
              <a:t>violation at node 7</a:t>
            </a:r>
          </a:p>
        </p:txBody>
      </p:sp>
      <p:sp>
        <p:nvSpPr>
          <p:cNvPr id="400460" name="Line 76"/>
          <p:cNvSpPr>
            <a:spLocks noChangeShapeType="1"/>
          </p:cNvSpPr>
          <p:nvPr/>
        </p:nvSpPr>
        <p:spPr bwMode="auto">
          <a:xfrm>
            <a:off x="4495800" y="5181600"/>
            <a:ext cx="457200" cy="0"/>
          </a:xfrm>
          <a:prstGeom prst="line">
            <a:avLst/>
          </a:prstGeom>
          <a:noFill/>
          <a:ln w="31750">
            <a:solidFill>
              <a:srgbClr val="FF0000"/>
            </a:solidFill>
            <a:round/>
            <a:headEnd type="none" w="sm" len="sm"/>
            <a:tailEnd type="stealth" w="lg" len="lg"/>
          </a:ln>
          <a:effectLst/>
        </p:spPr>
        <p:txBody>
          <a:bodyPr/>
          <a:lstStyle/>
          <a:p>
            <a:endParaRPr lang="en-US"/>
          </a:p>
        </p:txBody>
      </p:sp>
      <p:sp>
        <p:nvSpPr>
          <p:cNvPr id="400461" name="Oval 77"/>
          <p:cNvSpPr>
            <a:spLocks noChangeArrowheads="1"/>
          </p:cNvSpPr>
          <p:nvPr/>
        </p:nvSpPr>
        <p:spPr bwMode="auto">
          <a:xfrm>
            <a:off x="5583238" y="42830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62" name="Oval 78"/>
          <p:cNvSpPr>
            <a:spLocks noChangeArrowheads="1"/>
          </p:cNvSpPr>
          <p:nvPr/>
        </p:nvSpPr>
        <p:spPr bwMode="auto">
          <a:xfrm>
            <a:off x="6878638" y="42830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63" name="Line 79"/>
          <p:cNvSpPr>
            <a:spLocks noChangeShapeType="1"/>
          </p:cNvSpPr>
          <p:nvPr/>
        </p:nvSpPr>
        <p:spPr bwMode="auto">
          <a:xfrm flipH="1">
            <a:off x="5811838" y="4054475"/>
            <a:ext cx="381000" cy="230188"/>
          </a:xfrm>
          <a:prstGeom prst="line">
            <a:avLst/>
          </a:prstGeom>
          <a:noFill/>
          <a:ln w="31750">
            <a:solidFill>
              <a:schemeClr val="tx1"/>
            </a:solidFill>
            <a:round/>
            <a:headEnd type="none" w="sm" len="sm"/>
            <a:tailEnd type="none" w="sm" len="sm"/>
          </a:ln>
          <a:effectLst/>
        </p:spPr>
        <p:txBody>
          <a:bodyPr/>
          <a:lstStyle/>
          <a:p>
            <a:endParaRPr lang="en-US"/>
          </a:p>
        </p:txBody>
      </p:sp>
      <p:sp>
        <p:nvSpPr>
          <p:cNvPr id="400464" name="Line 80"/>
          <p:cNvSpPr>
            <a:spLocks noChangeShapeType="1"/>
          </p:cNvSpPr>
          <p:nvPr/>
        </p:nvSpPr>
        <p:spPr bwMode="auto">
          <a:xfrm>
            <a:off x="6650038" y="4054475"/>
            <a:ext cx="3810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0465" name="Oval 81"/>
          <p:cNvSpPr>
            <a:spLocks noChangeArrowheads="1"/>
          </p:cNvSpPr>
          <p:nvPr/>
        </p:nvSpPr>
        <p:spPr bwMode="auto">
          <a:xfrm>
            <a:off x="6192838" y="37512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66" name="Text Box 82"/>
          <p:cNvSpPr txBox="1">
            <a:spLocks noChangeArrowheads="1"/>
          </p:cNvSpPr>
          <p:nvPr/>
        </p:nvSpPr>
        <p:spPr bwMode="auto">
          <a:xfrm>
            <a:off x="6248400" y="3810000"/>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a:t>
            </a:r>
          </a:p>
        </p:txBody>
      </p:sp>
      <p:sp>
        <p:nvSpPr>
          <p:cNvPr id="400467" name="Text Box 83"/>
          <p:cNvSpPr txBox="1">
            <a:spLocks noChangeArrowheads="1"/>
          </p:cNvSpPr>
          <p:nvPr/>
        </p:nvSpPr>
        <p:spPr bwMode="auto">
          <a:xfrm>
            <a:off x="5638800" y="435927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400468" name="Text Box 84"/>
          <p:cNvSpPr txBox="1">
            <a:spLocks noChangeArrowheads="1"/>
          </p:cNvSpPr>
          <p:nvPr/>
        </p:nvSpPr>
        <p:spPr bwMode="auto">
          <a:xfrm>
            <a:off x="6954838" y="4343400"/>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6</a:t>
            </a:r>
          </a:p>
        </p:txBody>
      </p:sp>
      <p:sp>
        <p:nvSpPr>
          <p:cNvPr id="400469" name="Oval 85"/>
          <p:cNvSpPr>
            <a:spLocks noChangeArrowheads="1"/>
          </p:cNvSpPr>
          <p:nvPr/>
        </p:nvSpPr>
        <p:spPr bwMode="auto">
          <a:xfrm>
            <a:off x="7335838" y="49704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70" name="Line 86"/>
          <p:cNvSpPr>
            <a:spLocks noChangeShapeType="1"/>
          </p:cNvSpPr>
          <p:nvPr/>
        </p:nvSpPr>
        <p:spPr bwMode="auto">
          <a:xfrm>
            <a:off x="7259638" y="4665663"/>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0471" name="Text Box 87"/>
          <p:cNvSpPr txBox="1">
            <a:spLocks noChangeArrowheads="1"/>
          </p:cNvSpPr>
          <p:nvPr/>
        </p:nvSpPr>
        <p:spPr bwMode="auto">
          <a:xfrm>
            <a:off x="7315200" y="503078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16</a:t>
            </a:r>
          </a:p>
        </p:txBody>
      </p:sp>
      <p:sp>
        <p:nvSpPr>
          <p:cNvPr id="400472" name="Oval 88"/>
          <p:cNvSpPr>
            <a:spLocks noChangeArrowheads="1"/>
          </p:cNvSpPr>
          <p:nvPr/>
        </p:nvSpPr>
        <p:spPr bwMode="auto">
          <a:xfrm>
            <a:off x="6019800" y="49704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73" name="Line 89"/>
          <p:cNvSpPr>
            <a:spLocks noChangeShapeType="1"/>
          </p:cNvSpPr>
          <p:nvPr/>
        </p:nvSpPr>
        <p:spPr bwMode="auto">
          <a:xfrm>
            <a:off x="5943600" y="4665663"/>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0474" name="Text Box 90"/>
          <p:cNvSpPr txBox="1">
            <a:spLocks noChangeArrowheads="1"/>
          </p:cNvSpPr>
          <p:nvPr/>
        </p:nvSpPr>
        <p:spPr bwMode="auto">
          <a:xfrm>
            <a:off x="6096000" y="503078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400475" name="Oval 91"/>
          <p:cNvSpPr>
            <a:spLocks noChangeArrowheads="1"/>
          </p:cNvSpPr>
          <p:nvPr/>
        </p:nvSpPr>
        <p:spPr bwMode="auto">
          <a:xfrm>
            <a:off x="5181600" y="49704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76" name="Line 92"/>
          <p:cNvSpPr>
            <a:spLocks noChangeShapeType="1"/>
          </p:cNvSpPr>
          <p:nvPr/>
        </p:nvSpPr>
        <p:spPr bwMode="auto">
          <a:xfrm flipH="1">
            <a:off x="5410200" y="4665663"/>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0477" name="Text Box 93"/>
          <p:cNvSpPr txBox="1">
            <a:spLocks noChangeArrowheads="1"/>
          </p:cNvSpPr>
          <p:nvPr/>
        </p:nvSpPr>
        <p:spPr bwMode="auto">
          <a:xfrm>
            <a:off x="5257800" y="503078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a:t>
            </a:r>
          </a:p>
        </p:txBody>
      </p:sp>
      <p:sp>
        <p:nvSpPr>
          <p:cNvPr id="400478" name="Oval 94"/>
          <p:cNvSpPr>
            <a:spLocks noChangeArrowheads="1"/>
          </p:cNvSpPr>
          <p:nvPr/>
        </p:nvSpPr>
        <p:spPr bwMode="auto">
          <a:xfrm>
            <a:off x="6629400" y="49688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79" name="Line 95"/>
          <p:cNvSpPr>
            <a:spLocks noChangeShapeType="1"/>
          </p:cNvSpPr>
          <p:nvPr/>
        </p:nvSpPr>
        <p:spPr bwMode="auto">
          <a:xfrm flipH="1">
            <a:off x="6858000" y="4740275"/>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0480" name="Text Box 96"/>
          <p:cNvSpPr txBox="1">
            <a:spLocks noChangeArrowheads="1"/>
          </p:cNvSpPr>
          <p:nvPr/>
        </p:nvSpPr>
        <p:spPr bwMode="auto">
          <a:xfrm>
            <a:off x="6705600" y="5029200"/>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a:t>
            </a:r>
          </a:p>
        </p:txBody>
      </p:sp>
      <p:sp>
        <p:nvSpPr>
          <p:cNvPr id="400481" name="Oval 97"/>
          <p:cNvSpPr>
            <a:spLocks noChangeArrowheads="1"/>
          </p:cNvSpPr>
          <p:nvPr/>
        </p:nvSpPr>
        <p:spPr bwMode="auto">
          <a:xfrm>
            <a:off x="7010400" y="55800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82" name="Line 98"/>
          <p:cNvSpPr>
            <a:spLocks noChangeShapeType="1"/>
          </p:cNvSpPr>
          <p:nvPr/>
        </p:nvSpPr>
        <p:spPr bwMode="auto">
          <a:xfrm flipH="1">
            <a:off x="7315200" y="5410200"/>
            <a:ext cx="152400" cy="152400"/>
          </a:xfrm>
          <a:prstGeom prst="line">
            <a:avLst/>
          </a:prstGeom>
          <a:noFill/>
          <a:ln w="31750">
            <a:solidFill>
              <a:schemeClr val="tx1"/>
            </a:solidFill>
            <a:round/>
            <a:headEnd type="none" w="sm" len="sm"/>
            <a:tailEnd type="none" w="sm" len="sm"/>
          </a:ln>
          <a:effectLst/>
        </p:spPr>
        <p:txBody>
          <a:bodyPr/>
          <a:lstStyle/>
          <a:p>
            <a:endParaRPr lang="en-US"/>
          </a:p>
        </p:txBody>
      </p:sp>
      <p:sp>
        <p:nvSpPr>
          <p:cNvPr id="400483" name="Text Box 99"/>
          <p:cNvSpPr txBox="1">
            <a:spLocks noChangeArrowheads="1"/>
          </p:cNvSpPr>
          <p:nvPr/>
        </p:nvSpPr>
        <p:spPr bwMode="auto">
          <a:xfrm>
            <a:off x="7010400" y="564038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15</a:t>
            </a:r>
          </a:p>
        </p:txBody>
      </p:sp>
      <p:sp>
        <p:nvSpPr>
          <p:cNvPr id="400484" name="Oval 100"/>
          <p:cNvSpPr>
            <a:spLocks noChangeArrowheads="1"/>
          </p:cNvSpPr>
          <p:nvPr/>
        </p:nvSpPr>
        <p:spPr bwMode="auto">
          <a:xfrm>
            <a:off x="6705600" y="61896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0485" name="Line 101"/>
          <p:cNvSpPr>
            <a:spLocks noChangeShapeType="1"/>
          </p:cNvSpPr>
          <p:nvPr/>
        </p:nvSpPr>
        <p:spPr bwMode="auto">
          <a:xfrm flipH="1">
            <a:off x="6934200" y="5961063"/>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0486" name="Text Box 102"/>
          <p:cNvSpPr txBox="1">
            <a:spLocks noChangeArrowheads="1"/>
          </p:cNvSpPr>
          <p:nvPr/>
        </p:nvSpPr>
        <p:spPr bwMode="auto">
          <a:xfrm>
            <a:off x="6705600" y="624998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7</a:t>
            </a:r>
          </a:p>
        </p:txBody>
      </p:sp>
      <p:sp>
        <p:nvSpPr>
          <p:cNvPr id="400488" name="Text Box 104"/>
          <p:cNvSpPr txBox="1">
            <a:spLocks noChangeArrowheads="1"/>
          </p:cNvSpPr>
          <p:nvPr/>
        </p:nvSpPr>
        <p:spPr bwMode="auto">
          <a:xfrm>
            <a:off x="4572000" y="5562600"/>
            <a:ext cx="1963423" cy="923330"/>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C00000"/>
                </a:solidFill>
                <a:ea typeface="宋体" charset="-122"/>
              </a:rPr>
              <a:t>Single rotation</a:t>
            </a:r>
          </a:p>
          <a:p>
            <a:pPr>
              <a:buFont typeface="Monotype Sorts" pitchFamily="2" charset="2"/>
              <a:buNone/>
            </a:pPr>
            <a:r>
              <a:rPr lang="en-US" altLang="zh-CN" b="0" dirty="0">
                <a:solidFill>
                  <a:srgbClr val="C00000"/>
                </a:solidFill>
                <a:ea typeface="宋体" charset="-122"/>
              </a:rPr>
              <a:t>But….</a:t>
            </a:r>
            <a:br>
              <a:rPr lang="en-US" altLang="zh-CN" b="0" dirty="0">
                <a:solidFill>
                  <a:srgbClr val="C00000"/>
                </a:solidFill>
                <a:ea typeface="宋体" charset="-122"/>
              </a:rPr>
            </a:br>
            <a:r>
              <a:rPr lang="en-US" altLang="zh-CN" b="0" dirty="0">
                <a:solidFill>
                  <a:srgbClr val="C00000"/>
                </a:solidFill>
                <a:ea typeface="宋体" charset="-122"/>
              </a:rPr>
              <a:t>Violation remains</a:t>
            </a: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Rectangle 2"/>
          <p:cNvSpPr>
            <a:spLocks noGrp="1" noChangeArrowheads="1"/>
          </p:cNvSpPr>
          <p:nvPr>
            <p:ph type="title"/>
          </p:nvPr>
        </p:nvSpPr>
        <p:spPr>
          <a:xfrm>
            <a:off x="457200" y="704088"/>
            <a:ext cx="8229600" cy="515112"/>
          </a:xfrm>
        </p:spPr>
        <p:txBody>
          <a:bodyPr>
            <a:normAutofit fontScale="90000"/>
          </a:bodyPr>
          <a:lstStyle/>
          <a:p>
            <a:r>
              <a:rPr lang="en-US" altLang="zh-CN" sz="4000" dirty="0">
                <a:ea typeface="宋体" charset="-122"/>
              </a:rPr>
              <a:t>Single Rotation Fails to fix Case 2&amp;3</a:t>
            </a:r>
          </a:p>
        </p:txBody>
      </p:sp>
      <p:sp>
        <p:nvSpPr>
          <p:cNvPr id="401411" name="Rectangle 3"/>
          <p:cNvSpPr>
            <a:spLocks noGrp="1" noChangeArrowheads="1"/>
          </p:cNvSpPr>
          <p:nvPr>
            <p:ph idx="1"/>
          </p:nvPr>
        </p:nvSpPr>
        <p:spPr>
          <a:xfrm>
            <a:off x="609600" y="4343400"/>
            <a:ext cx="7848600" cy="2438400"/>
          </a:xfrm>
        </p:spPr>
        <p:txBody>
          <a:bodyPr/>
          <a:lstStyle/>
          <a:p>
            <a:r>
              <a:rPr lang="en-US" altLang="zh-CN">
                <a:solidFill>
                  <a:srgbClr val="00FF00"/>
                </a:solidFill>
                <a:ea typeface="宋体" charset="-122"/>
              </a:rPr>
              <a:t>Single rotation fails to fix case 2&amp;3</a:t>
            </a:r>
          </a:p>
          <a:p>
            <a:r>
              <a:rPr lang="en-US" altLang="zh-CN">
                <a:ea typeface="宋体" charset="-122"/>
              </a:rPr>
              <a:t>Take case 2 as an example (case 3 is a symmetry to it )</a:t>
            </a:r>
          </a:p>
          <a:p>
            <a:pPr lvl="1"/>
            <a:r>
              <a:rPr lang="en-US" altLang="zh-CN">
                <a:ea typeface="宋体" charset="-122"/>
              </a:rPr>
              <a:t>The problem is subtree Y is too deep</a:t>
            </a:r>
          </a:p>
          <a:p>
            <a:pPr lvl="1"/>
            <a:r>
              <a:rPr lang="en-US" altLang="zh-CN">
                <a:ea typeface="宋体" charset="-122"/>
              </a:rPr>
              <a:t>Single rotation doesn’t make it any less deep</a:t>
            </a:r>
          </a:p>
          <a:p>
            <a:pPr lvl="1"/>
            <a:endParaRPr lang="en-US" altLang="zh-CN">
              <a:ea typeface="宋体" charset="-122"/>
            </a:endParaRPr>
          </a:p>
        </p:txBody>
      </p:sp>
      <p:pic>
        <p:nvPicPr>
          <p:cNvPr id="401412" name="Picture 4" descr="fig04_37"/>
          <p:cNvPicPr>
            <a:picLocks noChangeAspect="1" noChangeArrowheads="1"/>
          </p:cNvPicPr>
          <p:nvPr/>
        </p:nvPicPr>
        <p:blipFill>
          <a:blip r:embed="rId3"/>
          <a:srcRect/>
          <a:stretch>
            <a:fillRect/>
          </a:stretch>
        </p:blipFill>
        <p:spPr bwMode="auto">
          <a:xfrm>
            <a:off x="838200" y="1524000"/>
            <a:ext cx="7343775" cy="1922463"/>
          </a:xfrm>
          <a:prstGeom prst="rect">
            <a:avLst/>
          </a:prstGeom>
          <a:noFill/>
        </p:spPr>
      </p:pic>
      <p:sp>
        <p:nvSpPr>
          <p:cNvPr id="401413" name="Text Box 5"/>
          <p:cNvSpPr txBox="1">
            <a:spLocks noChangeArrowheads="1"/>
          </p:cNvSpPr>
          <p:nvPr/>
        </p:nvSpPr>
        <p:spPr bwMode="auto">
          <a:xfrm>
            <a:off x="5486400" y="3581400"/>
            <a:ext cx="2266133"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C00000"/>
                </a:solidFill>
                <a:ea typeface="宋体" charset="-122"/>
              </a:rPr>
              <a:t>Single rotation result</a:t>
            </a:r>
          </a:p>
        </p:txBody>
      </p:sp>
      <p:sp>
        <p:nvSpPr>
          <p:cNvPr id="401414" name="Text Box 6"/>
          <p:cNvSpPr txBox="1">
            <a:spLocks noChangeArrowheads="1"/>
          </p:cNvSpPr>
          <p:nvPr/>
        </p:nvSpPr>
        <p:spPr bwMode="auto">
          <a:xfrm>
            <a:off x="838200" y="3581400"/>
            <a:ext cx="3445174" cy="646331"/>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C00000"/>
                </a:solidFill>
                <a:ea typeface="宋体" charset="-122"/>
              </a:rPr>
              <a:t>Case 2: violation in k2 because of</a:t>
            </a:r>
            <a:br>
              <a:rPr lang="en-US" altLang="zh-CN" b="0" dirty="0">
                <a:solidFill>
                  <a:srgbClr val="C00000"/>
                </a:solidFill>
                <a:ea typeface="宋体" charset="-122"/>
              </a:rPr>
            </a:br>
            <a:r>
              <a:rPr lang="en-US" altLang="zh-CN" b="0" dirty="0">
                <a:solidFill>
                  <a:srgbClr val="C00000"/>
                </a:solidFill>
                <a:ea typeface="宋体" charset="-122"/>
              </a:rPr>
              <a:t>insertion in </a:t>
            </a:r>
            <a:r>
              <a:rPr lang="en-US" altLang="zh-CN" b="0" dirty="0" err="1">
                <a:solidFill>
                  <a:srgbClr val="C00000"/>
                </a:solidFill>
                <a:ea typeface="宋体" charset="-122"/>
              </a:rPr>
              <a:t>subtree</a:t>
            </a:r>
            <a:r>
              <a:rPr lang="en-US" altLang="zh-CN" b="0" dirty="0">
                <a:solidFill>
                  <a:srgbClr val="C00000"/>
                </a:solidFill>
                <a:ea typeface="宋体" charset="-122"/>
              </a:rPr>
              <a:t> Y</a:t>
            </a: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2"/>
          <p:cNvSpPr>
            <a:spLocks noGrp="1" noChangeArrowheads="1"/>
          </p:cNvSpPr>
          <p:nvPr>
            <p:ph type="title"/>
          </p:nvPr>
        </p:nvSpPr>
        <p:spPr>
          <a:xfrm>
            <a:off x="609600" y="-152400"/>
            <a:ext cx="7848600" cy="1143000"/>
          </a:xfrm>
        </p:spPr>
        <p:txBody>
          <a:bodyPr>
            <a:normAutofit fontScale="90000"/>
          </a:bodyPr>
          <a:lstStyle/>
          <a:p>
            <a:r>
              <a:rPr lang="en-US" altLang="zh-CN" sz="3600">
                <a:ea typeface="宋体" charset="-122"/>
              </a:rPr>
              <a:t>Double Rotation to Fix Case 2 (left-right)</a:t>
            </a:r>
          </a:p>
        </p:txBody>
      </p:sp>
      <p:sp>
        <p:nvSpPr>
          <p:cNvPr id="399363" name="Rectangle 3"/>
          <p:cNvSpPr>
            <a:spLocks noGrp="1" noChangeArrowheads="1"/>
          </p:cNvSpPr>
          <p:nvPr>
            <p:ph idx="1"/>
          </p:nvPr>
        </p:nvSpPr>
        <p:spPr>
          <a:xfrm>
            <a:off x="609600" y="3657600"/>
            <a:ext cx="7848600" cy="2971800"/>
          </a:xfrm>
        </p:spPr>
        <p:txBody>
          <a:bodyPr/>
          <a:lstStyle/>
          <a:p>
            <a:pPr>
              <a:lnSpc>
                <a:spcPct val="90000"/>
              </a:lnSpc>
            </a:pPr>
            <a:r>
              <a:rPr lang="en-US" altLang="zh-CN" dirty="0">
                <a:solidFill>
                  <a:srgbClr val="C00000"/>
                </a:solidFill>
                <a:ea typeface="宋体" charset="-122"/>
              </a:rPr>
              <a:t>Facts</a:t>
            </a:r>
          </a:p>
          <a:p>
            <a:pPr lvl="1">
              <a:lnSpc>
                <a:spcPct val="90000"/>
              </a:lnSpc>
            </a:pPr>
            <a:r>
              <a:rPr lang="en-US" altLang="zh-CN" dirty="0">
                <a:ea typeface="宋体" charset="-122"/>
              </a:rPr>
              <a:t>The new key is inserted in the </a:t>
            </a:r>
            <a:r>
              <a:rPr lang="en-US" altLang="zh-CN" dirty="0" err="1">
                <a:ea typeface="宋体" charset="-122"/>
              </a:rPr>
              <a:t>subtree</a:t>
            </a:r>
            <a:r>
              <a:rPr lang="en-US" altLang="zh-CN" dirty="0">
                <a:ea typeface="宋体" charset="-122"/>
              </a:rPr>
              <a:t> B or C </a:t>
            </a:r>
          </a:p>
          <a:p>
            <a:pPr lvl="1">
              <a:lnSpc>
                <a:spcPct val="90000"/>
              </a:lnSpc>
            </a:pPr>
            <a:r>
              <a:rPr lang="en-US" altLang="zh-CN" dirty="0">
                <a:ea typeface="宋体" charset="-122"/>
              </a:rPr>
              <a:t>The AVL-property is violated at k</a:t>
            </a:r>
            <a:r>
              <a:rPr lang="en-US" altLang="zh-CN" baseline="-25000" dirty="0">
                <a:ea typeface="宋体" charset="-122"/>
              </a:rPr>
              <a:t>3</a:t>
            </a:r>
          </a:p>
          <a:p>
            <a:pPr lvl="1">
              <a:lnSpc>
                <a:spcPct val="90000"/>
              </a:lnSpc>
            </a:pPr>
            <a:r>
              <a:rPr lang="en-US" altLang="zh-CN" dirty="0">
                <a:ea typeface="宋体" charset="-122"/>
              </a:rPr>
              <a:t>k</a:t>
            </a:r>
            <a:r>
              <a:rPr lang="en-US" altLang="zh-CN" baseline="-25000" dirty="0">
                <a:ea typeface="宋体" charset="-122"/>
              </a:rPr>
              <a:t>3</a:t>
            </a:r>
            <a:r>
              <a:rPr lang="en-US" altLang="zh-CN" dirty="0">
                <a:ea typeface="宋体" charset="-122"/>
              </a:rPr>
              <a:t>-k</a:t>
            </a:r>
            <a:r>
              <a:rPr lang="en-US" altLang="zh-CN" baseline="-25000" dirty="0">
                <a:ea typeface="宋体" charset="-122"/>
              </a:rPr>
              <a:t>1</a:t>
            </a:r>
            <a:r>
              <a:rPr lang="en-US" altLang="zh-CN" dirty="0">
                <a:ea typeface="宋体" charset="-122"/>
              </a:rPr>
              <a:t>-k</a:t>
            </a:r>
            <a:r>
              <a:rPr lang="en-US" altLang="zh-CN" baseline="-25000" dirty="0">
                <a:ea typeface="宋体" charset="-122"/>
              </a:rPr>
              <a:t>2</a:t>
            </a:r>
            <a:r>
              <a:rPr lang="en-US" altLang="zh-CN" dirty="0">
                <a:ea typeface="宋体" charset="-122"/>
              </a:rPr>
              <a:t> forms a </a:t>
            </a:r>
            <a:r>
              <a:rPr lang="en-US" altLang="zh-CN" dirty="0" err="1">
                <a:ea typeface="宋体" charset="-122"/>
              </a:rPr>
              <a:t>zig-zag</a:t>
            </a:r>
            <a:r>
              <a:rPr lang="en-US" altLang="zh-CN" dirty="0">
                <a:ea typeface="宋体" charset="-122"/>
              </a:rPr>
              <a:t> shape</a:t>
            </a:r>
          </a:p>
          <a:p>
            <a:pPr>
              <a:lnSpc>
                <a:spcPct val="90000"/>
              </a:lnSpc>
            </a:pPr>
            <a:r>
              <a:rPr lang="en-US" altLang="zh-CN" dirty="0">
                <a:solidFill>
                  <a:srgbClr val="C00000"/>
                </a:solidFill>
                <a:ea typeface="宋体" charset="-122"/>
              </a:rPr>
              <a:t>Solution</a:t>
            </a:r>
          </a:p>
          <a:p>
            <a:pPr lvl="1">
              <a:lnSpc>
                <a:spcPct val="90000"/>
              </a:lnSpc>
            </a:pPr>
            <a:r>
              <a:rPr lang="en-US" altLang="zh-CN" dirty="0">
                <a:ea typeface="宋体" charset="-122"/>
              </a:rPr>
              <a:t>We cannot leave k</a:t>
            </a:r>
            <a:r>
              <a:rPr lang="en-US" altLang="zh-CN" baseline="-25000" dirty="0">
                <a:ea typeface="宋体" charset="-122"/>
              </a:rPr>
              <a:t>3</a:t>
            </a:r>
            <a:r>
              <a:rPr lang="en-US" altLang="zh-CN" dirty="0">
                <a:ea typeface="宋体" charset="-122"/>
              </a:rPr>
              <a:t> as the root</a:t>
            </a:r>
          </a:p>
          <a:p>
            <a:pPr lvl="1">
              <a:lnSpc>
                <a:spcPct val="90000"/>
              </a:lnSpc>
            </a:pPr>
            <a:r>
              <a:rPr lang="en-US" altLang="zh-CN" dirty="0">
                <a:ea typeface="宋体" charset="-122"/>
              </a:rPr>
              <a:t>The only alternative is to place</a:t>
            </a:r>
            <a:r>
              <a:rPr lang="en-US" altLang="zh-CN" dirty="0">
                <a:solidFill>
                  <a:srgbClr val="00FF00"/>
                </a:solidFill>
                <a:ea typeface="宋体" charset="-122"/>
              </a:rPr>
              <a:t> k</a:t>
            </a:r>
            <a:r>
              <a:rPr lang="en-US" altLang="zh-CN" baseline="-25000" dirty="0">
                <a:solidFill>
                  <a:srgbClr val="00FF00"/>
                </a:solidFill>
                <a:ea typeface="宋体" charset="-122"/>
              </a:rPr>
              <a:t>2</a:t>
            </a:r>
            <a:r>
              <a:rPr lang="en-US" altLang="zh-CN" dirty="0">
                <a:ea typeface="宋体" charset="-122"/>
              </a:rPr>
              <a:t> as the </a:t>
            </a:r>
            <a:r>
              <a:rPr lang="en-US" altLang="zh-CN" dirty="0">
                <a:solidFill>
                  <a:srgbClr val="00FF00"/>
                </a:solidFill>
                <a:ea typeface="宋体" charset="-122"/>
              </a:rPr>
              <a:t>new root</a:t>
            </a:r>
            <a:endParaRPr lang="zh-CN" altLang="en-US" dirty="0">
              <a:solidFill>
                <a:srgbClr val="00FF00"/>
              </a:solidFill>
              <a:ea typeface="宋体" charset="-122"/>
            </a:endParaRPr>
          </a:p>
        </p:txBody>
      </p:sp>
      <p:pic>
        <p:nvPicPr>
          <p:cNvPr id="399364" name="Picture 4" descr="fig04_38"/>
          <p:cNvPicPr>
            <a:picLocks noChangeAspect="1" noChangeArrowheads="1"/>
          </p:cNvPicPr>
          <p:nvPr/>
        </p:nvPicPr>
        <p:blipFill>
          <a:blip r:embed="rId3"/>
          <a:srcRect/>
          <a:stretch>
            <a:fillRect/>
          </a:stretch>
        </p:blipFill>
        <p:spPr bwMode="auto">
          <a:xfrm>
            <a:off x="609600" y="1143000"/>
            <a:ext cx="7939088" cy="1827213"/>
          </a:xfrm>
          <a:prstGeom prst="rect">
            <a:avLst/>
          </a:prstGeom>
          <a:noFill/>
        </p:spPr>
      </p:pic>
      <p:sp>
        <p:nvSpPr>
          <p:cNvPr id="399365" name="Text Box 5"/>
          <p:cNvSpPr txBox="1">
            <a:spLocks noChangeArrowheads="1"/>
          </p:cNvSpPr>
          <p:nvPr/>
        </p:nvSpPr>
        <p:spPr bwMode="auto">
          <a:xfrm>
            <a:off x="2895600" y="3124200"/>
            <a:ext cx="2967544"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C00000"/>
                </a:solidFill>
                <a:ea typeface="宋体" charset="-122"/>
              </a:rPr>
              <a:t>Double rotation to fix case 2</a:t>
            </a:r>
          </a:p>
        </p:txBody>
      </p:sp>
      <p:sp>
        <p:nvSpPr>
          <p:cNvPr id="399368" name="Line 8"/>
          <p:cNvSpPr>
            <a:spLocks noChangeShapeType="1"/>
          </p:cNvSpPr>
          <p:nvPr/>
        </p:nvSpPr>
        <p:spPr bwMode="auto">
          <a:xfrm flipH="1">
            <a:off x="1905000" y="1447800"/>
            <a:ext cx="609600" cy="304800"/>
          </a:xfrm>
          <a:prstGeom prst="line">
            <a:avLst/>
          </a:prstGeom>
          <a:noFill/>
          <a:ln w="31750">
            <a:solidFill>
              <a:srgbClr val="FF0000"/>
            </a:solidFill>
            <a:round/>
            <a:headEnd type="none" w="sm" len="sm"/>
            <a:tailEnd type="none" w="sm" len="sm"/>
          </a:ln>
          <a:effectLst/>
        </p:spPr>
        <p:txBody>
          <a:bodyPr/>
          <a:lstStyle/>
          <a:p>
            <a:endParaRPr lang="en-US"/>
          </a:p>
        </p:txBody>
      </p:sp>
      <p:sp>
        <p:nvSpPr>
          <p:cNvPr id="399369" name="Line 9"/>
          <p:cNvSpPr>
            <a:spLocks noChangeShapeType="1"/>
          </p:cNvSpPr>
          <p:nvPr/>
        </p:nvSpPr>
        <p:spPr bwMode="auto">
          <a:xfrm>
            <a:off x="1905000" y="1752600"/>
            <a:ext cx="304800" cy="152400"/>
          </a:xfrm>
          <a:prstGeom prst="line">
            <a:avLst/>
          </a:prstGeom>
          <a:noFill/>
          <a:ln w="31750">
            <a:solidFill>
              <a:srgbClr val="FF0000"/>
            </a:solidFill>
            <a:round/>
            <a:headEnd type="none" w="sm" len="sm"/>
            <a:tailEnd type="none" w="sm" len="sm"/>
          </a:ln>
          <a:effectLst/>
        </p:spPr>
        <p:txBody>
          <a:bodyPr/>
          <a:lstStyle/>
          <a:p>
            <a:endParaRPr lang="en-US"/>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Rectangle 2"/>
          <p:cNvSpPr>
            <a:spLocks noGrp="1" noChangeArrowheads="1"/>
          </p:cNvSpPr>
          <p:nvPr>
            <p:ph type="title"/>
          </p:nvPr>
        </p:nvSpPr>
        <p:spPr>
          <a:xfrm>
            <a:off x="457200" y="704088"/>
            <a:ext cx="8229600" cy="743712"/>
          </a:xfrm>
        </p:spPr>
        <p:txBody>
          <a:bodyPr>
            <a:normAutofit fontScale="90000"/>
          </a:bodyPr>
          <a:lstStyle/>
          <a:p>
            <a:r>
              <a:rPr lang="en-US" altLang="zh-CN" sz="3600" dirty="0">
                <a:ea typeface="宋体" charset="-122"/>
              </a:rPr>
              <a:t>Double Rotation to fix Case 3(right-left)</a:t>
            </a:r>
          </a:p>
        </p:txBody>
      </p:sp>
      <p:sp>
        <p:nvSpPr>
          <p:cNvPr id="402435" name="Rectangle 3"/>
          <p:cNvSpPr>
            <a:spLocks noGrp="1" noChangeArrowheads="1"/>
          </p:cNvSpPr>
          <p:nvPr>
            <p:ph idx="1"/>
          </p:nvPr>
        </p:nvSpPr>
        <p:spPr>
          <a:xfrm>
            <a:off x="609600" y="4114800"/>
            <a:ext cx="7848600" cy="2362200"/>
          </a:xfrm>
        </p:spPr>
        <p:txBody>
          <a:bodyPr/>
          <a:lstStyle/>
          <a:p>
            <a:r>
              <a:rPr lang="en-US" altLang="zh-CN" dirty="0">
                <a:solidFill>
                  <a:srgbClr val="C00000"/>
                </a:solidFill>
                <a:ea typeface="宋体" charset="-122"/>
              </a:rPr>
              <a:t>Facts</a:t>
            </a:r>
          </a:p>
          <a:p>
            <a:pPr lvl="1"/>
            <a:r>
              <a:rPr lang="en-US" altLang="zh-CN" dirty="0">
                <a:ea typeface="宋体" charset="-122"/>
              </a:rPr>
              <a:t>The new key is inserted in the </a:t>
            </a:r>
            <a:r>
              <a:rPr lang="en-US" altLang="zh-CN" dirty="0" err="1">
                <a:ea typeface="宋体" charset="-122"/>
              </a:rPr>
              <a:t>subtree</a:t>
            </a:r>
            <a:r>
              <a:rPr lang="en-US" altLang="zh-CN" dirty="0">
                <a:ea typeface="宋体" charset="-122"/>
              </a:rPr>
              <a:t> B or C </a:t>
            </a:r>
          </a:p>
          <a:p>
            <a:pPr lvl="1"/>
            <a:r>
              <a:rPr lang="en-US" altLang="zh-CN" dirty="0">
                <a:ea typeface="宋体" charset="-122"/>
              </a:rPr>
              <a:t>The AVL-property is violated at k</a:t>
            </a:r>
            <a:r>
              <a:rPr lang="en-US" altLang="zh-CN" baseline="-25000" dirty="0">
                <a:ea typeface="宋体" charset="-122"/>
              </a:rPr>
              <a:t>1</a:t>
            </a:r>
          </a:p>
          <a:p>
            <a:pPr lvl="1"/>
            <a:r>
              <a:rPr lang="en-US" altLang="zh-CN" dirty="0">
                <a:ea typeface="宋体" charset="-122"/>
              </a:rPr>
              <a:t>k</a:t>
            </a:r>
            <a:r>
              <a:rPr lang="en-US" altLang="zh-CN" baseline="-25000" dirty="0">
                <a:ea typeface="宋体" charset="-122"/>
              </a:rPr>
              <a:t>2</a:t>
            </a:r>
            <a:r>
              <a:rPr lang="en-US" altLang="zh-CN" dirty="0">
                <a:ea typeface="宋体" charset="-122"/>
              </a:rPr>
              <a:t>-k</a:t>
            </a:r>
            <a:r>
              <a:rPr lang="en-US" altLang="zh-CN" baseline="-25000" dirty="0">
                <a:ea typeface="宋体" charset="-122"/>
              </a:rPr>
              <a:t>3</a:t>
            </a:r>
            <a:r>
              <a:rPr lang="en-US" altLang="zh-CN" dirty="0">
                <a:ea typeface="宋体" charset="-122"/>
              </a:rPr>
              <a:t>-k</a:t>
            </a:r>
            <a:r>
              <a:rPr lang="en-US" altLang="zh-CN" baseline="-25000" dirty="0">
                <a:ea typeface="宋体" charset="-122"/>
              </a:rPr>
              <a:t>2</a:t>
            </a:r>
            <a:r>
              <a:rPr lang="en-US" altLang="zh-CN" dirty="0">
                <a:ea typeface="宋体" charset="-122"/>
              </a:rPr>
              <a:t> forms a </a:t>
            </a:r>
            <a:r>
              <a:rPr lang="en-US" altLang="zh-CN" dirty="0" err="1">
                <a:ea typeface="宋体" charset="-122"/>
              </a:rPr>
              <a:t>zig-zag</a:t>
            </a:r>
            <a:r>
              <a:rPr lang="en-US" altLang="zh-CN" dirty="0">
                <a:ea typeface="宋体" charset="-122"/>
              </a:rPr>
              <a:t> shape</a:t>
            </a:r>
          </a:p>
          <a:p>
            <a:r>
              <a:rPr lang="en-US" altLang="zh-CN" dirty="0">
                <a:solidFill>
                  <a:srgbClr val="00FF00"/>
                </a:solidFill>
                <a:ea typeface="宋体" charset="-122"/>
              </a:rPr>
              <a:t>Case 3 is a symmetric case to case 2</a:t>
            </a:r>
            <a:endParaRPr lang="zh-CN" altLang="en-US" dirty="0">
              <a:solidFill>
                <a:srgbClr val="00FF00"/>
              </a:solidFill>
              <a:ea typeface="宋体" charset="-122"/>
            </a:endParaRPr>
          </a:p>
        </p:txBody>
      </p:sp>
      <p:pic>
        <p:nvPicPr>
          <p:cNvPr id="402436" name="Picture 4" descr="fig04_39"/>
          <p:cNvPicPr>
            <a:picLocks noChangeAspect="1" noChangeArrowheads="1"/>
          </p:cNvPicPr>
          <p:nvPr/>
        </p:nvPicPr>
        <p:blipFill>
          <a:blip r:embed="rId3"/>
          <a:srcRect/>
          <a:stretch>
            <a:fillRect/>
          </a:stretch>
        </p:blipFill>
        <p:spPr bwMode="auto">
          <a:xfrm>
            <a:off x="609600" y="1676400"/>
            <a:ext cx="7924800" cy="1881188"/>
          </a:xfrm>
          <a:prstGeom prst="rect">
            <a:avLst/>
          </a:prstGeom>
          <a:noFill/>
        </p:spPr>
      </p:pic>
      <p:sp>
        <p:nvSpPr>
          <p:cNvPr id="402437" name="Text Box 5"/>
          <p:cNvSpPr txBox="1">
            <a:spLocks noChangeArrowheads="1"/>
          </p:cNvSpPr>
          <p:nvPr/>
        </p:nvSpPr>
        <p:spPr bwMode="auto">
          <a:xfrm>
            <a:off x="2895600" y="3657600"/>
            <a:ext cx="2961132"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C00000"/>
                </a:solidFill>
                <a:ea typeface="宋体" charset="-122"/>
              </a:rPr>
              <a:t>Double rotation to fix case 3</a:t>
            </a:r>
          </a:p>
        </p:txBody>
      </p:sp>
      <p:sp>
        <p:nvSpPr>
          <p:cNvPr id="402438" name="Line 6"/>
          <p:cNvSpPr>
            <a:spLocks noChangeShapeType="1"/>
          </p:cNvSpPr>
          <p:nvPr/>
        </p:nvSpPr>
        <p:spPr bwMode="auto">
          <a:xfrm>
            <a:off x="1981200" y="1828800"/>
            <a:ext cx="609600" cy="304800"/>
          </a:xfrm>
          <a:prstGeom prst="line">
            <a:avLst/>
          </a:prstGeom>
          <a:noFill/>
          <a:ln w="31750">
            <a:solidFill>
              <a:srgbClr val="FF0000"/>
            </a:solidFill>
            <a:round/>
            <a:headEnd type="none" w="sm" len="sm"/>
            <a:tailEnd type="none" w="sm" len="sm"/>
          </a:ln>
          <a:effectLst/>
        </p:spPr>
        <p:txBody>
          <a:bodyPr/>
          <a:lstStyle/>
          <a:p>
            <a:endParaRPr lang="en-US"/>
          </a:p>
        </p:txBody>
      </p:sp>
      <p:sp>
        <p:nvSpPr>
          <p:cNvPr id="402439" name="Line 7"/>
          <p:cNvSpPr>
            <a:spLocks noChangeShapeType="1"/>
          </p:cNvSpPr>
          <p:nvPr/>
        </p:nvSpPr>
        <p:spPr bwMode="auto">
          <a:xfrm flipH="1">
            <a:off x="2209800" y="2209800"/>
            <a:ext cx="381000" cy="228600"/>
          </a:xfrm>
          <a:prstGeom prst="line">
            <a:avLst/>
          </a:prstGeom>
          <a:noFill/>
          <a:ln w="31750">
            <a:solidFill>
              <a:srgbClr val="FF0000"/>
            </a:solidFill>
            <a:round/>
            <a:headEnd type="none" w="sm" len="sm"/>
            <a:tailEnd type="none" w="sm" len="sm"/>
          </a:ln>
          <a:effectLst/>
        </p:spPr>
        <p:txBody>
          <a:bodyPr/>
          <a:lstStyle/>
          <a:p>
            <a:endParaRPr lang="en-US"/>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61" name="Rectangle 5"/>
          <p:cNvSpPr>
            <a:spLocks noChangeArrowheads="1"/>
          </p:cNvSpPr>
          <p:nvPr/>
        </p:nvSpPr>
        <p:spPr bwMode="auto">
          <a:xfrm>
            <a:off x="228600" y="533400"/>
            <a:ext cx="7848600" cy="990600"/>
          </a:xfrm>
          <a:prstGeom prst="rect">
            <a:avLst/>
          </a:prstGeom>
          <a:noFill/>
          <a:ln w="9525">
            <a:noFill/>
            <a:miter lim="800000"/>
            <a:headEnd/>
            <a:tailEnd/>
          </a:ln>
          <a:effectLst/>
        </p:spPr>
        <p:txBody>
          <a:bodyPr lIns="92075" tIns="46038" rIns="92075" bIns="46038"/>
          <a:lstStyle/>
          <a:p>
            <a:pPr marL="342900" indent="-342900">
              <a:buClr>
                <a:schemeClr val="folHlink"/>
              </a:buClr>
              <a:buFont typeface="Monotype Sorts" pitchFamily="2" charset="2"/>
              <a:buChar char="*"/>
            </a:pPr>
            <a:r>
              <a:rPr lang="en-US" altLang="zh-CN" sz="2400" b="0">
                <a:ea typeface="宋体" charset="-122"/>
              </a:rPr>
              <a:t>Restart our example</a:t>
            </a:r>
          </a:p>
          <a:p>
            <a:pPr marL="342900" indent="-342900">
              <a:buClr>
                <a:schemeClr val="folHlink"/>
              </a:buClr>
              <a:buFont typeface="Monotype Sorts" pitchFamily="2" charset="2"/>
              <a:buNone/>
            </a:pPr>
            <a:r>
              <a:rPr lang="en-US" altLang="zh-CN" sz="2400" b="0">
                <a:ea typeface="宋体" charset="-122"/>
              </a:rPr>
              <a:t>    We’ve inserted 3, 2, 1, 4, 5, 6, 7, 16 </a:t>
            </a:r>
          </a:p>
          <a:p>
            <a:pPr marL="342900" indent="-342900">
              <a:buClr>
                <a:schemeClr val="folHlink"/>
              </a:buClr>
              <a:buFont typeface="Monotype Sorts" pitchFamily="2" charset="2"/>
              <a:buNone/>
            </a:pPr>
            <a:r>
              <a:rPr lang="en-US" altLang="zh-CN" sz="2400" b="0">
                <a:ea typeface="宋体" charset="-122"/>
              </a:rPr>
              <a:t>    We’ll insert 15, 14, 13, 12, 11, 10, 8, 9</a:t>
            </a:r>
          </a:p>
        </p:txBody>
      </p:sp>
      <p:sp>
        <p:nvSpPr>
          <p:cNvPr id="403462" name="Oval 6"/>
          <p:cNvSpPr>
            <a:spLocks noChangeArrowheads="1"/>
          </p:cNvSpPr>
          <p:nvPr/>
        </p:nvSpPr>
        <p:spPr bwMode="auto">
          <a:xfrm>
            <a:off x="1011238" y="30464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3463" name="Oval 7"/>
          <p:cNvSpPr>
            <a:spLocks noChangeArrowheads="1"/>
          </p:cNvSpPr>
          <p:nvPr/>
        </p:nvSpPr>
        <p:spPr bwMode="auto">
          <a:xfrm>
            <a:off x="2306638" y="30464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3464" name="Line 8"/>
          <p:cNvSpPr>
            <a:spLocks noChangeShapeType="1"/>
          </p:cNvSpPr>
          <p:nvPr/>
        </p:nvSpPr>
        <p:spPr bwMode="auto">
          <a:xfrm flipH="1">
            <a:off x="1239838" y="2817813"/>
            <a:ext cx="381000" cy="230187"/>
          </a:xfrm>
          <a:prstGeom prst="line">
            <a:avLst/>
          </a:prstGeom>
          <a:noFill/>
          <a:ln w="31750">
            <a:solidFill>
              <a:schemeClr val="tx1"/>
            </a:solidFill>
            <a:round/>
            <a:headEnd type="none" w="sm" len="sm"/>
            <a:tailEnd type="none" w="sm" len="sm"/>
          </a:ln>
          <a:effectLst/>
        </p:spPr>
        <p:txBody>
          <a:bodyPr/>
          <a:lstStyle/>
          <a:p>
            <a:endParaRPr lang="en-US"/>
          </a:p>
        </p:txBody>
      </p:sp>
      <p:sp>
        <p:nvSpPr>
          <p:cNvPr id="403465" name="Line 9"/>
          <p:cNvSpPr>
            <a:spLocks noChangeShapeType="1"/>
          </p:cNvSpPr>
          <p:nvPr/>
        </p:nvSpPr>
        <p:spPr bwMode="auto">
          <a:xfrm>
            <a:off x="2078038" y="2817813"/>
            <a:ext cx="3810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3466" name="Oval 10"/>
          <p:cNvSpPr>
            <a:spLocks noChangeArrowheads="1"/>
          </p:cNvSpPr>
          <p:nvPr/>
        </p:nvSpPr>
        <p:spPr bwMode="auto">
          <a:xfrm>
            <a:off x="1620838" y="2514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3467" name="Text Box 11"/>
          <p:cNvSpPr txBox="1">
            <a:spLocks noChangeArrowheads="1"/>
          </p:cNvSpPr>
          <p:nvPr/>
        </p:nvSpPr>
        <p:spPr bwMode="auto">
          <a:xfrm>
            <a:off x="1676400" y="257333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a:t>
            </a:r>
          </a:p>
        </p:txBody>
      </p:sp>
      <p:sp>
        <p:nvSpPr>
          <p:cNvPr id="403468" name="Text Box 12"/>
          <p:cNvSpPr txBox="1">
            <a:spLocks noChangeArrowheads="1"/>
          </p:cNvSpPr>
          <p:nvPr/>
        </p:nvSpPr>
        <p:spPr bwMode="auto">
          <a:xfrm>
            <a:off x="1066800" y="3122613"/>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403469" name="Text Box 13"/>
          <p:cNvSpPr txBox="1">
            <a:spLocks noChangeArrowheads="1"/>
          </p:cNvSpPr>
          <p:nvPr/>
        </p:nvSpPr>
        <p:spPr bwMode="auto">
          <a:xfrm>
            <a:off x="2382838" y="3106738"/>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6</a:t>
            </a:r>
          </a:p>
        </p:txBody>
      </p:sp>
      <p:sp>
        <p:nvSpPr>
          <p:cNvPr id="403470" name="Oval 14"/>
          <p:cNvSpPr>
            <a:spLocks noChangeArrowheads="1"/>
          </p:cNvSpPr>
          <p:nvPr/>
        </p:nvSpPr>
        <p:spPr bwMode="auto">
          <a:xfrm>
            <a:off x="2763838" y="37338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3471" name="Line 15"/>
          <p:cNvSpPr>
            <a:spLocks noChangeShapeType="1"/>
          </p:cNvSpPr>
          <p:nvPr/>
        </p:nvSpPr>
        <p:spPr bwMode="auto">
          <a:xfrm>
            <a:off x="2687638" y="34290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3472" name="Text Box 16"/>
          <p:cNvSpPr txBox="1">
            <a:spLocks noChangeArrowheads="1"/>
          </p:cNvSpPr>
          <p:nvPr/>
        </p:nvSpPr>
        <p:spPr bwMode="auto">
          <a:xfrm>
            <a:off x="2840038" y="3794125"/>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7</a:t>
            </a:r>
          </a:p>
        </p:txBody>
      </p:sp>
      <p:sp>
        <p:nvSpPr>
          <p:cNvPr id="403473" name="Oval 17"/>
          <p:cNvSpPr>
            <a:spLocks noChangeArrowheads="1"/>
          </p:cNvSpPr>
          <p:nvPr/>
        </p:nvSpPr>
        <p:spPr bwMode="auto">
          <a:xfrm>
            <a:off x="1447800" y="37338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3474" name="Line 18"/>
          <p:cNvSpPr>
            <a:spLocks noChangeShapeType="1"/>
          </p:cNvSpPr>
          <p:nvPr/>
        </p:nvSpPr>
        <p:spPr bwMode="auto">
          <a:xfrm>
            <a:off x="1371600" y="34290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3475" name="Text Box 19"/>
          <p:cNvSpPr txBox="1">
            <a:spLocks noChangeArrowheads="1"/>
          </p:cNvSpPr>
          <p:nvPr/>
        </p:nvSpPr>
        <p:spPr bwMode="auto">
          <a:xfrm>
            <a:off x="1524000" y="379412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403476" name="Oval 20"/>
          <p:cNvSpPr>
            <a:spLocks noChangeArrowheads="1"/>
          </p:cNvSpPr>
          <p:nvPr/>
        </p:nvSpPr>
        <p:spPr bwMode="auto">
          <a:xfrm>
            <a:off x="609600" y="37338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3477" name="Line 21"/>
          <p:cNvSpPr>
            <a:spLocks noChangeShapeType="1"/>
          </p:cNvSpPr>
          <p:nvPr/>
        </p:nvSpPr>
        <p:spPr bwMode="auto">
          <a:xfrm flipH="1">
            <a:off x="838200" y="34290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3478" name="Text Box 22"/>
          <p:cNvSpPr txBox="1">
            <a:spLocks noChangeArrowheads="1"/>
          </p:cNvSpPr>
          <p:nvPr/>
        </p:nvSpPr>
        <p:spPr bwMode="auto">
          <a:xfrm>
            <a:off x="685800" y="379412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a:t>
            </a:r>
          </a:p>
        </p:txBody>
      </p:sp>
      <p:sp>
        <p:nvSpPr>
          <p:cNvPr id="403479" name="Oval 23"/>
          <p:cNvSpPr>
            <a:spLocks noChangeArrowheads="1"/>
          </p:cNvSpPr>
          <p:nvPr/>
        </p:nvSpPr>
        <p:spPr bwMode="auto">
          <a:xfrm>
            <a:off x="2057400" y="37322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3480" name="Line 24"/>
          <p:cNvSpPr>
            <a:spLocks noChangeShapeType="1"/>
          </p:cNvSpPr>
          <p:nvPr/>
        </p:nvSpPr>
        <p:spPr bwMode="auto">
          <a:xfrm flipH="1">
            <a:off x="2286000" y="3503613"/>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3481" name="Text Box 25"/>
          <p:cNvSpPr txBox="1">
            <a:spLocks noChangeArrowheads="1"/>
          </p:cNvSpPr>
          <p:nvPr/>
        </p:nvSpPr>
        <p:spPr bwMode="auto">
          <a:xfrm>
            <a:off x="2133600" y="379253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a:t>
            </a:r>
          </a:p>
        </p:txBody>
      </p:sp>
      <p:sp>
        <p:nvSpPr>
          <p:cNvPr id="403482" name="Oval 26"/>
          <p:cNvSpPr>
            <a:spLocks noChangeArrowheads="1"/>
          </p:cNvSpPr>
          <p:nvPr/>
        </p:nvSpPr>
        <p:spPr bwMode="auto">
          <a:xfrm>
            <a:off x="3068638" y="43434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3483" name="Line 27"/>
          <p:cNvSpPr>
            <a:spLocks noChangeShapeType="1"/>
          </p:cNvSpPr>
          <p:nvPr/>
        </p:nvSpPr>
        <p:spPr bwMode="auto">
          <a:xfrm>
            <a:off x="3144838" y="4114800"/>
            <a:ext cx="76200" cy="228600"/>
          </a:xfrm>
          <a:prstGeom prst="line">
            <a:avLst/>
          </a:prstGeom>
          <a:noFill/>
          <a:ln w="31750">
            <a:solidFill>
              <a:srgbClr val="FF0000"/>
            </a:solidFill>
            <a:round/>
            <a:headEnd type="none" w="sm" len="sm"/>
            <a:tailEnd type="none" w="sm" len="sm"/>
          </a:ln>
          <a:effectLst/>
        </p:spPr>
        <p:txBody>
          <a:bodyPr/>
          <a:lstStyle/>
          <a:p>
            <a:endParaRPr lang="en-US"/>
          </a:p>
        </p:txBody>
      </p:sp>
      <p:sp>
        <p:nvSpPr>
          <p:cNvPr id="403484" name="Text Box 28"/>
          <p:cNvSpPr txBox="1">
            <a:spLocks noChangeArrowheads="1"/>
          </p:cNvSpPr>
          <p:nvPr/>
        </p:nvSpPr>
        <p:spPr bwMode="auto">
          <a:xfrm>
            <a:off x="3068638" y="44037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16</a:t>
            </a:r>
          </a:p>
        </p:txBody>
      </p:sp>
      <p:sp>
        <p:nvSpPr>
          <p:cNvPr id="403485" name="Oval 29"/>
          <p:cNvSpPr>
            <a:spLocks noChangeArrowheads="1"/>
          </p:cNvSpPr>
          <p:nvPr/>
        </p:nvSpPr>
        <p:spPr bwMode="auto">
          <a:xfrm>
            <a:off x="2763838" y="49530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3486" name="Line 30"/>
          <p:cNvSpPr>
            <a:spLocks noChangeShapeType="1"/>
          </p:cNvSpPr>
          <p:nvPr/>
        </p:nvSpPr>
        <p:spPr bwMode="auto">
          <a:xfrm flipH="1">
            <a:off x="2992438" y="4724400"/>
            <a:ext cx="152400" cy="228600"/>
          </a:xfrm>
          <a:prstGeom prst="line">
            <a:avLst/>
          </a:prstGeom>
          <a:noFill/>
          <a:ln w="31750">
            <a:solidFill>
              <a:srgbClr val="FF0000"/>
            </a:solidFill>
            <a:round/>
            <a:headEnd type="none" w="sm" len="sm"/>
            <a:tailEnd type="none" w="sm" len="sm"/>
          </a:ln>
          <a:effectLst/>
        </p:spPr>
        <p:txBody>
          <a:bodyPr/>
          <a:lstStyle/>
          <a:p>
            <a:endParaRPr lang="en-US"/>
          </a:p>
        </p:txBody>
      </p:sp>
      <p:sp>
        <p:nvSpPr>
          <p:cNvPr id="403487" name="Text Box 31"/>
          <p:cNvSpPr txBox="1">
            <a:spLocks noChangeArrowheads="1"/>
          </p:cNvSpPr>
          <p:nvPr/>
        </p:nvSpPr>
        <p:spPr bwMode="auto">
          <a:xfrm>
            <a:off x="2763838" y="50133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15</a:t>
            </a:r>
          </a:p>
        </p:txBody>
      </p:sp>
      <p:sp>
        <p:nvSpPr>
          <p:cNvPr id="403488" name="Text Box 32"/>
          <p:cNvSpPr txBox="1">
            <a:spLocks noChangeArrowheads="1"/>
          </p:cNvSpPr>
          <p:nvPr/>
        </p:nvSpPr>
        <p:spPr bwMode="auto">
          <a:xfrm>
            <a:off x="325438" y="4343400"/>
            <a:ext cx="2028632" cy="923330"/>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C00000"/>
                </a:solidFill>
                <a:ea typeface="宋体" charset="-122"/>
              </a:rPr>
              <a:t>Insert 16, fine </a:t>
            </a:r>
            <a:br>
              <a:rPr lang="en-US" altLang="zh-CN" b="0" dirty="0">
                <a:solidFill>
                  <a:srgbClr val="C00000"/>
                </a:solidFill>
                <a:ea typeface="宋体" charset="-122"/>
              </a:rPr>
            </a:br>
            <a:r>
              <a:rPr lang="en-US" altLang="zh-CN" b="0" dirty="0">
                <a:solidFill>
                  <a:srgbClr val="C00000"/>
                </a:solidFill>
                <a:ea typeface="宋体" charset="-122"/>
              </a:rPr>
              <a:t>Insert 15</a:t>
            </a:r>
            <a:br>
              <a:rPr lang="en-US" altLang="zh-CN" b="0" dirty="0">
                <a:solidFill>
                  <a:srgbClr val="C00000"/>
                </a:solidFill>
                <a:ea typeface="宋体" charset="-122"/>
              </a:rPr>
            </a:br>
            <a:r>
              <a:rPr lang="en-US" altLang="zh-CN" b="0" dirty="0">
                <a:solidFill>
                  <a:srgbClr val="C00000"/>
                </a:solidFill>
                <a:ea typeface="宋体" charset="-122"/>
              </a:rPr>
              <a:t>violation at node 7</a:t>
            </a:r>
          </a:p>
        </p:txBody>
      </p:sp>
      <p:sp>
        <p:nvSpPr>
          <p:cNvPr id="403489" name="Oval 33"/>
          <p:cNvSpPr>
            <a:spLocks noChangeArrowheads="1"/>
          </p:cNvSpPr>
          <p:nvPr/>
        </p:nvSpPr>
        <p:spPr bwMode="auto">
          <a:xfrm>
            <a:off x="5938838" y="30305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3490" name="Oval 34"/>
          <p:cNvSpPr>
            <a:spLocks noChangeArrowheads="1"/>
          </p:cNvSpPr>
          <p:nvPr/>
        </p:nvSpPr>
        <p:spPr bwMode="auto">
          <a:xfrm>
            <a:off x="7234238" y="30305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3491" name="Line 35"/>
          <p:cNvSpPr>
            <a:spLocks noChangeShapeType="1"/>
          </p:cNvSpPr>
          <p:nvPr/>
        </p:nvSpPr>
        <p:spPr bwMode="auto">
          <a:xfrm flipH="1">
            <a:off x="6167438" y="2801938"/>
            <a:ext cx="381000" cy="230187"/>
          </a:xfrm>
          <a:prstGeom prst="line">
            <a:avLst/>
          </a:prstGeom>
          <a:noFill/>
          <a:ln w="31750">
            <a:solidFill>
              <a:schemeClr val="tx1"/>
            </a:solidFill>
            <a:round/>
            <a:headEnd type="none" w="sm" len="sm"/>
            <a:tailEnd type="none" w="sm" len="sm"/>
          </a:ln>
          <a:effectLst/>
        </p:spPr>
        <p:txBody>
          <a:bodyPr/>
          <a:lstStyle/>
          <a:p>
            <a:endParaRPr lang="en-US"/>
          </a:p>
        </p:txBody>
      </p:sp>
      <p:sp>
        <p:nvSpPr>
          <p:cNvPr id="403492" name="Line 36"/>
          <p:cNvSpPr>
            <a:spLocks noChangeShapeType="1"/>
          </p:cNvSpPr>
          <p:nvPr/>
        </p:nvSpPr>
        <p:spPr bwMode="auto">
          <a:xfrm>
            <a:off x="7005638" y="2801938"/>
            <a:ext cx="3810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3493" name="Oval 37"/>
          <p:cNvSpPr>
            <a:spLocks noChangeArrowheads="1"/>
          </p:cNvSpPr>
          <p:nvPr/>
        </p:nvSpPr>
        <p:spPr bwMode="auto">
          <a:xfrm>
            <a:off x="6548438" y="249872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3494" name="Text Box 38"/>
          <p:cNvSpPr txBox="1">
            <a:spLocks noChangeArrowheads="1"/>
          </p:cNvSpPr>
          <p:nvPr/>
        </p:nvSpPr>
        <p:spPr bwMode="auto">
          <a:xfrm>
            <a:off x="6604000" y="2557463"/>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a:t>
            </a:r>
          </a:p>
        </p:txBody>
      </p:sp>
      <p:sp>
        <p:nvSpPr>
          <p:cNvPr id="403495" name="Text Box 39"/>
          <p:cNvSpPr txBox="1">
            <a:spLocks noChangeArrowheads="1"/>
          </p:cNvSpPr>
          <p:nvPr/>
        </p:nvSpPr>
        <p:spPr bwMode="auto">
          <a:xfrm>
            <a:off x="5994400" y="310673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403496" name="Text Box 40"/>
          <p:cNvSpPr txBox="1">
            <a:spLocks noChangeArrowheads="1"/>
          </p:cNvSpPr>
          <p:nvPr/>
        </p:nvSpPr>
        <p:spPr bwMode="auto">
          <a:xfrm>
            <a:off x="7310438" y="3090863"/>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6</a:t>
            </a:r>
          </a:p>
        </p:txBody>
      </p:sp>
      <p:sp>
        <p:nvSpPr>
          <p:cNvPr id="403497" name="Oval 41"/>
          <p:cNvSpPr>
            <a:spLocks noChangeArrowheads="1"/>
          </p:cNvSpPr>
          <p:nvPr/>
        </p:nvSpPr>
        <p:spPr bwMode="auto">
          <a:xfrm>
            <a:off x="7691438" y="371792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3498" name="Line 42"/>
          <p:cNvSpPr>
            <a:spLocks noChangeShapeType="1"/>
          </p:cNvSpPr>
          <p:nvPr/>
        </p:nvSpPr>
        <p:spPr bwMode="auto">
          <a:xfrm>
            <a:off x="7615238" y="3413125"/>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3499" name="Text Box 43"/>
          <p:cNvSpPr txBox="1">
            <a:spLocks noChangeArrowheads="1"/>
          </p:cNvSpPr>
          <p:nvPr/>
        </p:nvSpPr>
        <p:spPr bwMode="auto">
          <a:xfrm>
            <a:off x="7700963" y="3778250"/>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15</a:t>
            </a:r>
          </a:p>
        </p:txBody>
      </p:sp>
      <p:sp>
        <p:nvSpPr>
          <p:cNvPr id="403500" name="Oval 44"/>
          <p:cNvSpPr>
            <a:spLocks noChangeArrowheads="1"/>
          </p:cNvSpPr>
          <p:nvPr/>
        </p:nvSpPr>
        <p:spPr bwMode="auto">
          <a:xfrm>
            <a:off x="6375400" y="371792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3501" name="Line 45"/>
          <p:cNvSpPr>
            <a:spLocks noChangeShapeType="1"/>
          </p:cNvSpPr>
          <p:nvPr/>
        </p:nvSpPr>
        <p:spPr bwMode="auto">
          <a:xfrm>
            <a:off x="6299200" y="3413125"/>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3502" name="Text Box 46"/>
          <p:cNvSpPr txBox="1">
            <a:spLocks noChangeArrowheads="1"/>
          </p:cNvSpPr>
          <p:nvPr/>
        </p:nvSpPr>
        <p:spPr bwMode="auto">
          <a:xfrm>
            <a:off x="6451600" y="3778250"/>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403503" name="Oval 47"/>
          <p:cNvSpPr>
            <a:spLocks noChangeArrowheads="1"/>
          </p:cNvSpPr>
          <p:nvPr/>
        </p:nvSpPr>
        <p:spPr bwMode="auto">
          <a:xfrm>
            <a:off x="5537200" y="371792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3504" name="Line 48"/>
          <p:cNvSpPr>
            <a:spLocks noChangeShapeType="1"/>
          </p:cNvSpPr>
          <p:nvPr/>
        </p:nvSpPr>
        <p:spPr bwMode="auto">
          <a:xfrm flipH="1">
            <a:off x="5765800" y="3413125"/>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3505" name="Text Box 49"/>
          <p:cNvSpPr txBox="1">
            <a:spLocks noChangeArrowheads="1"/>
          </p:cNvSpPr>
          <p:nvPr/>
        </p:nvSpPr>
        <p:spPr bwMode="auto">
          <a:xfrm>
            <a:off x="5613400" y="3778250"/>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a:t>
            </a:r>
          </a:p>
        </p:txBody>
      </p:sp>
      <p:sp>
        <p:nvSpPr>
          <p:cNvPr id="403506" name="Oval 50"/>
          <p:cNvSpPr>
            <a:spLocks noChangeArrowheads="1"/>
          </p:cNvSpPr>
          <p:nvPr/>
        </p:nvSpPr>
        <p:spPr bwMode="auto">
          <a:xfrm>
            <a:off x="6985000" y="37163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3507" name="Line 51"/>
          <p:cNvSpPr>
            <a:spLocks noChangeShapeType="1"/>
          </p:cNvSpPr>
          <p:nvPr/>
        </p:nvSpPr>
        <p:spPr bwMode="auto">
          <a:xfrm flipH="1">
            <a:off x="7213600" y="3487738"/>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3508" name="Text Box 52"/>
          <p:cNvSpPr txBox="1">
            <a:spLocks noChangeArrowheads="1"/>
          </p:cNvSpPr>
          <p:nvPr/>
        </p:nvSpPr>
        <p:spPr bwMode="auto">
          <a:xfrm>
            <a:off x="7061200" y="3776663"/>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a:t>
            </a:r>
          </a:p>
        </p:txBody>
      </p:sp>
      <p:sp>
        <p:nvSpPr>
          <p:cNvPr id="403509" name="Oval 53"/>
          <p:cNvSpPr>
            <a:spLocks noChangeArrowheads="1"/>
          </p:cNvSpPr>
          <p:nvPr/>
        </p:nvSpPr>
        <p:spPr bwMode="auto">
          <a:xfrm>
            <a:off x="7996238" y="432752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3510" name="Line 54"/>
          <p:cNvSpPr>
            <a:spLocks noChangeShapeType="1"/>
          </p:cNvSpPr>
          <p:nvPr/>
        </p:nvSpPr>
        <p:spPr bwMode="auto">
          <a:xfrm>
            <a:off x="8072438" y="4098925"/>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3511" name="Text Box 55"/>
          <p:cNvSpPr txBox="1">
            <a:spLocks noChangeArrowheads="1"/>
          </p:cNvSpPr>
          <p:nvPr/>
        </p:nvSpPr>
        <p:spPr bwMode="auto">
          <a:xfrm>
            <a:off x="7996238" y="4387850"/>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16</a:t>
            </a:r>
          </a:p>
        </p:txBody>
      </p:sp>
      <p:sp>
        <p:nvSpPr>
          <p:cNvPr id="403512" name="Oval 56"/>
          <p:cNvSpPr>
            <a:spLocks noChangeArrowheads="1"/>
          </p:cNvSpPr>
          <p:nvPr/>
        </p:nvSpPr>
        <p:spPr bwMode="auto">
          <a:xfrm>
            <a:off x="7396163" y="432752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3513" name="Line 57"/>
          <p:cNvSpPr>
            <a:spLocks noChangeShapeType="1"/>
          </p:cNvSpPr>
          <p:nvPr/>
        </p:nvSpPr>
        <p:spPr bwMode="auto">
          <a:xfrm flipH="1">
            <a:off x="7624763" y="4098925"/>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3514" name="Text Box 58"/>
          <p:cNvSpPr txBox="1">
            <a:spLocks noChangeArrowheads="1"/>
          </p:cNvSpPr>
          <p:nvPr/>
        </p:nvSpPr>
        <p:spPr bwMode="auto">
          <a:xfrm>
            <a:off x="7451725" y="4387850"/>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7</a:t>
            </a:r>
          </a:p>
        </p:txBody>
      </p:sp>
      <p:sp>
        <p:nvSpPr>
          <p:cNvPr id="403515" name="Text Box 59"/>
          <p:cNvSpPr txBox="1">
            <a:spLocks noChangeArrowheads="1"/>
          </p:cNvSpPr>
          <p:nvPr/>
        </p:nvSpPr>
        <p:spPr bwMode="auto">
          <a:xfrm>
            <a:off x="5334000" y="4724400"/>
            <a:ext cx="1775230"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C00000"/>
                </a:solidFill>
                <a:ea typeface="宋体" charset="-122"/>
              </a:rPr>
              <a:t>Double rotation</a:t>
            </a:r>
          </a:p>
        </p:txBody>
      </p:sp>
      <p:sp>
        <p:nvSpPr>
          <p:cNvPr id="403516" name="Text Box 60"/>
          <p:cNvSpPr txBox="1">
            <a:spLocks noChangeArrowheads="1"/>
          </p:cNvSpPr>
          <p:nvPr/>
        </p:nvSpPr>
        <p:spPr bwMode="auto">
          <a:xfrm>
            <a:off x="3205163" y="3776663"/>
            <a:ext cx="373820"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i="1" dirty="0">
                <a:solidFill>
                  <a:srgbClr val="C00000"/>
                </a:solidFill>
                <a:ea typeface="宋体" charset="-122"/>
              </a:rPr>
              <a:t>k1</a:t>
            </a:r>
          </a:p>
        </p:txBody>
      </p:sp>
      <p:sp>
        <p:nvSpPr>
          <p:cNvPr id="403517" name="Text Box 61"/>
          <p:cNvSpPr txBox="1">
            <a:spLocks noChangeArrowheads="1"/>
          </p:cNvSpPr>
          <p:nvPr/>
        </p:nvSpPr>
        <p:spPr bwMode="auto">
          <a:xfrm>
            <a:off x="3505200" y="4402138"/>
            <a:ext cx="409086"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i="1" dirty="0">
                <a:solidFill>
                  <a:srgbClr val="C00000"/>
                </a:solidFill>
                <a:ea typeface="宋体" charset="-122"/>
              </a:rPr>
              <a:t>k3</a:t>
            </a:r>
          </a:p>
        </p:txBody>
      </p:sp>
      <p:sp>
        <p:nvSpPr>
          <p:cNvPr id="403518" name="Text Box 62"/>
          <p:cNvSpPr txBox="1">
            <a:spLocks noChangeArrowheads="1"/>
          </p:cNvSpPr>
          <p:nvPr/>
        </p:nvSpPr>
        <p:spPr bwMode="auto">
          <a:xfrm>
            <a:off x="3276600" y="5011738"/>
            <a:ext cx="409086"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i="1" dirty="0">
                <a:solidFill>
                  <a:srgbClr val="C00000"/>
                </a:solidFill>
                <a:ea typeface="宋体" charset="-122"/>
              </a:rPr>
              <a:t>k2</a:t>
            </a:r>
          </a:p>
        </p:txBody>
      </p:sp>
      <p:sp>
        <p:nvSpPr>
          <p:cNvPr id="403519" name="Text Box 63"/>
          <p:cNvSpPr txBox="1">
            <a:spLocks noChangeArrowheads="1"/>
          </p:cNvSpPr>
          <p:nvPr/>
        </p:nvSpPr>
        <p:spPr bwMode="auto">
          <a:xfrm>
            <a:off x="8234363" y="3717925"/>
            <a:ext cx="409086"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i="1" dirty="0">
                <a:solidFill>
                  <a:srgbClr val="C00000"/>
                </a:solidFill>
                <a:ea typeface="宋体" charset="-122"/>
              </a:rPr>
              <a:t>k2</a:t>
            </a:r>
          </a:p>
        </p:txBody>
      </p:sp>
      <p:sp>
        <p:nvSpPr>
          <p:cNvPr id="403520" name="Text Box 64"/>
          <p:cNvSpPr txBox="1">
            <a:spLocks noChangeArrowheads="1"/>
          </p:cNvSpPr>
          <p:nvPr/>
        </p:nvSpPr>
        <p:spPr bwMode="auto">
          <a:xfrm>
            <a:off x="7396163" y="4860925"/>
            <a:ext cx="373820"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i="1" dirty="0">
                <a:solidFill>
                  <a:srgbClr val="C00000"/>
                </a:solidFill>
                <a:ea typeface="宋体" charset="-122"/>
              </a:rPr>
              <a:t>k1</a:t>
            </a:r>
          </a:p>
        </p:txBody>
      </p:sp>
      <p:sp>
        <p:nvSpPr>
          <p:cNvPr id="403521" name="Text Box 65"/>
          <p:cNvSpPr txBox="1">
            <a:spLocks noChangeArrowheads="1"/>
          </p:cNvSpPr>
          <p:nvPr/>
        </p:nvSpPr>
        <p:spPr bwMode="auto">
          <a:xfrm>
            <a:off x="8081963" y="4860925"/>
            <a:ext cx="409086"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i="1" dirty="0">
                <a:solidFill>
                  <a:srgbClr val="C00000"/>
                </a:solidFill>
                <a:ea typeface="宋体" charset="-122"/>
              </a:rPr>
              <a:t>k3</a:t>
            </a:r>
          </a:p>
        </p:txBody>
      </p:sp>
      <p:sp>
        <p:nvSpPr>
          <p:cNvPr id="403522" name="Line 66"/>
          <p:cNvSpPr>
            <a:spLocks noChangeShapeType="1"/>
          </p:cNvSpPr>
          <p:nvPr/>
        </p:nvSpPr>
        <p:spPr bwMode="auto">
          <a:xfrm>
            <a:off x="3886200" y="3505200"/>
            <a:ext cx="1219200" cy="0"/>
          </a:xfrm>
          <a:prstGeom prst="line">
            <a:avLst/>
          </a:prstGeom>
          <a:noFill/>
          <a:ln w="31750">
            <a:solidFill>
              <a:srgbClr val="FF0000"/>
            </a:solidFill>
            <a:round/>
            <a:headEnd type="none" w="sm" len="sm"/>
            <a:tailEnd type="stealth" w="lg" len="lg"/>
          </a:ln>
          <a:effectLst/>
        </p:spPr>
        <p:txBody>
          <a:bodyPr/>
          <a:lstStyle/>
          <a:p>
            <a:endParaRPr lang="en-US"/>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8" name="Oval 4"/>
          <p:cNvSpPr>
            <a:spLocks noChangeArrowheads="1"/>
          </p:cNvSpPr>
          <p:nvPr/>
        </p:nvSpPr>
        <p:spPr bwMode="auto">
          <a:xfrm>
            <a:off x="1163638" y="11588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509" name="Oval 5"/>
          <p:cNvSpPr>
            <a:spLocks noChangeArrowheads="1"/>
          </p:cNvSpPr>
          <p:nvPr/>
        </p:nvSpPr>
        <p:spPr bwMode="auto">
          <a:xfrm>
            <a:off x="2459038" y="11588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510" name="Line 6"/>
          <p:cNvSpPr>
            <a:spLocks noChangeShapeType="1"/>
          </p:cNvSpPr>
          <p:nvPr/>
        </p:nvSpPr>
        <p:spPr bwMode="auto">
          <a:xfrm flipH="1">
            <a:off x="1392238" y="930275"/>
            <a:ext cx="381000" cy="230188"/>
          </a:xfrm>
          <a:prstGeom prst="line">
            <a:avLst/>
          </a:prstGeom>
          <a:noFill/>
          <a:ln w="31750">
            <a:solidFill>
              <a:schemeClr val="tx1"/>
            </a:solidFill>
            <a:round/>
            <a:headEnd type="none" w="sm" len="sm"/>
            <a:tailEnd type="none" w="sm" len="sm"/>
          </a:ln>
          <a:effectLst/>
        </p:spPr>
        <p:txBody>
          <a:bodyPr/>
          <a:lstStyle/>
          <a:p>
            <a:endParaRPr lang="en-US"/>
          </a:p>
        </p:txBody>
      </p:sp>
      <p:sp>
        <p:nvSpPr>
          <p:cNvPr id="405511" name="Line 7"/>
          <p:cNvSpPr>
            <a:spLocks noChangeShapeType="1"/>
          </p:cNvSpPr>
          <p:nvPr/>
        </p:nvSpPr>
        <p:spPr bwMode="auto">
          <a:xfrm>
            <a:off x="2230438" y="930275"/>
            <a:ext cx="3810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5512" name="Oval 8"/>
          <p:cNvSpPr>
            <a:spLocks noChangeArrowheads="1"/>
          </p:cNvSpPr>
          <p:nvPr/>
        </p:nvSpPr>
        <p:spPr bwMode="auto">
          <a:xfrm>
            <a:off x="1773238" y="6270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513" name="Text Box 9"/>
          <p:cNvSpPr txBox="1">
            <a:spLocks noChangeArrowheads="1"/>
          </p:cNvSpPr>
          <p:nvPr/>
        </p:nvSpPr>
        <p:spPr bwMode="auto">
          <a:xfrm>
            <a:off x="1828800" y="685800"/>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a:t>
            </a:r>
          </a:p>
        </p:txBody>
      </p:sp>
      <p:sp>
        <p:nvSpPr>
          <p:cNvPr id="405514" name="Text Box 10"/>
          <p:cNvSpPr txBox="1">
            <a:spLocks noChangeArrowheads="1"/>
          </p:cNvSpPr>
          <p:nvPr/>
        </p:nvSpPr>
        <p:spPr bwMode="auto">
          <a:xfrm>
            <a:off x="1219200" y="123507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405515" name="Text Box 11"/>
          <p:cNvSpPr txBox="1">
            <a:spLocks noChangeArrowheads="1"/>
          </p:cNvSpPr>
          <p:nvPr/>
        </p:nvSpPr>
        <p:spPr bwMode="auto">
          <a:xfrm>
            <a:off x="2535238" y="1219200"/>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6</a:t>
            </a:r>
          </a:p>
        </p:txBody>
      </p:sp>
      <p:sp>
        <p:nvSpPr>
          <p:cNvPr id="405516" name="Oval 12"/>
          <p:cNvSpPr>
            <a:spLocks noChangeArrowheads="1"/>
          </p:cNvSpPr>
          <p:nvPr/>
        </p:nvSpPr>
        <p:spPr bwMode="auto">
          <a:xfrm>
            <a:off x="2916238" y="18462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517" name="Line 13"/>
          <p:cNvSpPr>
            <a:spLocks noChangeShapeType="1"/>
          </p:cNvSpPr>
          <p:nvPr/>
        </p:nvSpPr>
        <p:spPr bwMode="auto">
          <a:xfrm>
            <a:off x="2840038" y="1541463"/>
            <a:ext cx="228600" cy="304800"/>
          </a:xfrm>
          <a:prstGeom prst="line">
            <a:avLst/>
          </a:prstGeom>
          <a:noFill/>
          <a:ln w="31750">
            <a:solidFill>
              <a:srgbClr val="FF0000"/>
            </a:solidFill>
            <a:round/>
            <a:headEnd type="none" w="sm" len="sm"/>
            <a:tailEnd type="none" w="sm" len="sm"/>
          </a:ln>
          <a:effectLst/>
        </p:spPr>
        <p:txBody>
          <a:bodyPr/>
          <a:lstStyle/>
          <a:p>
            <a:endParaRPr lang="en-US"/>
          </a:p>
        </p:txBody>
      </p:sp>
      <p:sp>
        <p:nvSpPr>
          <p:cNvPr id="405518" name="Text Box 14"/>
          <p:cNvSpPr txBox="1">
            <a:spLocks noChangeArrowheads="1"/>
          </p:cNvSpPr>
          <p:nvPr/>
        </p:nvSpPr>
        <p:spPr bwMode="auto">
          <a:xfrm>
            <a:off x="2925763" y="190658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15</a:t>
            </a:r>
          </a:p>
        </p:txBody>
      </p:sp>
      <p:sp>
        <p:nvSpPr>
          <p:cNvPr id="405519" name="Oval 15"/>
          <p:cNvSpPr>
            <a:spLocks noChangeArrowheads="1"/>
          </p:cNvSpPr>
          <p:nvPr/>
        </p:nvSpPr>
        <p:spPr bwMode="auto">
          <a:xfrm>
            <a:off x="1600200" y="18462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520" name="Line 16"/>
          <p:cNvSpPr>
            <a:spLocks noChangeShapeType="1"/>
          </p:cNvSpPr>
          <p:nvPr/>
        </p:nvSpPr>
        <p:spPr bwMode="auto">
          <a:xfrm>
            <a:off x="1524000" y="1541463"/>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5521" name="Text Box 17"/>
          <p:cNvSpPr txBox="1">
            <a:spLocks noChangeArrowheads="1"/>
          </p:cNvSpPr>
          <p:nvPr/>
        </p:nvSpPr>
        <p:spPr bwMode="auto">
          <a:xfrm>
            <a:off x="1676400" y="190658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405522" name="Oval 18"/>
          <p:cNvSpPr>
            <a:spLocks noChangeArrowheads="1"/>
          </p:cNvSpPr>
          <p:nvPr/>
        </p:nvSpPr>
        <p:spPr bwMode="auto">
          <a:xfrm>
            <a:off x="762000" y="18462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523" name="Line 19"/>
          <p:cNvSpPr>
            <a:spLocks noChangeShapeType="1"/>
          </p:cNvSpPr>
          <p:nvPr/>
        </p:nvSpPr>
        <p:spPr bwMode="auto">
          <a:xfrm flipH="1">
            <a:off x="990600" y="1541463"/>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5524" name="Text Box 20"/>
          <p:cNvSpPr txBox="1">
            <a:spLocks noChangeArrowheads="1"/>
          </p:cNvSpPr>
          <p:nvPr/>
        </p:nvSpPr>
        <p:spPr bwMode="auto">
          <a:xfrm>
            <a:off x="838200" y="190658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a:t>
            </a:r>
          </a:p>
        </p:txBody>
      </p:sp>
      <p:sp>
        <p:nvSpPr>
          <p:cNvPr id="405525" name="Oval 21"/>
          <p:cNvSpPr>
            <a:spLocks noChangeArrowheads="1"/>
          </p:cNvSpPr>
          <p:nvPr/>
        </p:nvSpPr>
        <p:spPr bwMode="auto">
          <a:xfrm>
            <a:off x="2209800" y="18446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526" name="Line 22"/>
          <p:cNvSpPr>
            <a:spLocks noChangeShapeType="1"/>
          </p:cNvSpPr>
          <p:nvPr/>
        </p:nvSpPr>
        <p:spPr bwMode="auto">
          <a:xfrm flipH="1">
            <a:off x="2438400" y="1616075"/>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5527" name="Text Box 23"/>
          <p:cNvSpPr txBox="1">
            <a:spLocks noChangeArrowheads="1"/>
          </p:cNvSpPr>
          <p:nvPr/>
        </p:nvSpPr>
        <p:spPr bwMode="auto">
          <a:xfrm>
            <a:off x="2286000" y="1905000"/>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a:t>
            </a:r>
          </a:p>
        </p:txBody>
      </p:sp>
      <p:sp>
        <p:nvSpPr>
          <p:cNvPr id="405528" name="Oval 24"/>
          <p:cNvSpPr>
            <a:spLocks noChangeArrowheads="1"/>
          </p:cNvSpPr>
          <p:nvPr/>
        </p:nvSpPr>
        <p:spPr bwMode="auto">
          <a:xfrm>
            <a:off x="3221038" y="24558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529" name="Line 25"/>
          <p:cNvSpPr>
            <a:spLocks noChangeShapeType="1"/>
          </p:cNvSpPr>
          <p:nvPr/>
        </p:nvSpPr>
        <p:spPr bwMode="auto">
          <a:xfrm>
            <a:off x="3297238" y="2227263"/>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5530" name="Text Box 26"/>
          <p:cNvSpPr txBox="1">
            <a:spLocks noChangeArrowheads="1"/>
          </p:cNvSpPr>
          <p:nvPr/>
        </p:nvSpPr>
        <p:spPr bwMode="auto">
          <a:xfrm>
            <a:off x="3221038" y="251618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16</a:t>
            </a:r>
          </a:p>
        </p:txBody>
      </p:sp>
      <p:sp>
        <p:nvSpPr>
          <p:cNvPr id="405531" name="Oval 27"/>
          <p:cNvSpPr>
            <a:spLocks noChangeArrowheads="1"/>
          </p:cNvSpPr>
          <p:nvPr/>
        </p:nvSpPr>
        <p:spPr bwMode="auto">
          <a:xfrm>
            <a:off x="2620963" y="24558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532" name="Line 28"/>
          <p:cNvSpPr>
            <a:spLocks noChangeShapeType="1"/>
          </p:cNvSpPr>
          <p:nvPr/>
        </p:nvSpPr>
        <p:spPr bwMode="auto">
          <a:xfrm flipH="1">
            <a:off x="2849563" y="2227263"/>
            <a:ext cx="152400" cy="228600"/>
          </a:xfrm>
          <a:prstGeom prst="line">
            <a:avLst/>
          </a:prstGeom>
          <a:noFill/>
          <a:ln w="31750">
            <a:solidFill>
              <a:srgbClr val="FF0000"/>
            </a:solidFill>
            <a:round/>
            <a:headEnd type="none" w="sm" len="sm"/>
            <a:tailEnd type="none" w="sm" len="sm"/>
          </a:ln>
          <a:effectLst/>
        </p:spPr>
        <p:txBody>
          <a:bodyPr/>
          <a:lstStyle/>
          <a:p>
            <a:endParaRPr lang="en-US"/>
          </a:p>
        </p:txBody>
      </p:sp>
      <p:sp>
        <p:nvSpPr>
          <p:cNvPr id="405533" name="Text Box 29"/>
          <p:cNvSpPr txBox="1">
            <a:spLocks noChangeArrowheads="1"/>
          </p:cNvSpPr>
          <p:nvPr/>
        </p:nvSpPr>
        <p:spPr bwMode="auto">
          <a:xfrm>
            <a:off x="2676525" y="251618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7</a:t>
            </a:r>
          </a:p>
        </p:txBody>
      </p:sp>
      <p:sp>
        <p:nvSpPr>
          <p:cNvPr id="405535" name="Oval 31"/>
          <p:cNvSpPr>
            <a:spLocks noChangeArrowheads="1"/>
          </p:cNvSpPr>
          <p:nvPr/>
        </p:nvSpPr>
        <p:spPr bwMode="auto">
          <a:xfrm>
            <a:off x="2895600" y="31242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536" name="Line 32"/>
          <p:cNvSpPr>
            <a:spLocks noChangeShapeType="1"/>
          </p:cNvSpPr>
          <p:nvPr/>
        </p:nvSpPr>
        <p:spPr bwMode="auto">
          <a:xfrm>
            <a:off x="2971800" y="2895600"/>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5537" name="Text Box 33"/>
          <p:cNvSpPr txBox="1">
            <a:spLocks noChangeArrowheads="1"/>
          </p:cNvSpPr>
          <p:nvPr/>
        </p:nvSpPr>
        <p:spPr bwMode="auto">
          <a:xfrm>
            <a:off x="2895600" y="31845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14</a:t>
            </a:r>
          </a:p>
        </p:txBody>
      </p:sp>
      <p:sp>
        <p:nvSpPr>
          <p:cNvPr id="405538" name="Text Box 34"/>
          <p:cNvSpPr txBox="1">
            <a:spLocks noChangeArrowheads="1"/>
          </p:cNvSpPr>
          <p:nvPr/>
        </p:nvSpPr>
        <p:spPr bwMode="auto">
          <a:xfrm>
            <a:off x="838200" y="3108325"/>
            <a:ext cx="1017394"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C00000"/>
                </a:solidFill>
                <a:ea typeface="宋体" charset="-122"/>
              </a:rPr>
              <a:t>Insert 14</a:t>
            </a:r>
          </a:p>
        </p:txBody>
      </p:sp>
      <p:sp>
        <p:nvSpPr>
          <p:cNvPr id="405539" name="Text Box 35"/>
          <p:cNvSpPr txBox="1">
            <a:spLocks noChangeArrowheads="1"/>
          </p:cNvSpPr>
          <p:nvPr/>
        </p:nvSpPr>
        <p:spPr bwMode="auto">
          <a:xfrm>
            <a:off x="2971800" y="1143000"/>
            <a:ext cx="373820"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i="1" dirty="0">
                <a:solidFill>
                  <a:srgbClr val="C00000"/>
                </a:solidFill>
                <a:ea typeface="宋体" charset="-122"/>
              </a:rPr>
              <a:t>k1</a:t>
            </a:r>
          </a:p>
        </p:txBody>
      </p:sp>
      <p:sp>
        <p:nvSpPr>
          <p:cNvPr id="405540" name="Text Box 36"/>
          <p:cNvSpPr txBox="1">
            <a:spLocks noChangeArrowheads="1"/>
          </p:cNvSpPr>
          <p:nvPr/>
        </p:nvSpPr>
        <p:spPr bwMode="auto">
          <a:xfrm>
            <a:off x="3357563" y="1889125"/>
            <a:ext cx="409086"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i="1" dirty="0">
                <a:solidFill>
                  <a:srgbClr val="C00000"/>
                </a:solidFill>
                <a:ea typeface="宋体" charset="-122"/>
              </a:rPr>
              <a:t>k3</a:t>
            </a:r>
          </a:p>
        </p:txBody>
      </p:sp>
      <p:sp>
        <p:nvSpPr>
          <p:cNvPr id="405541" name="Text Box 37"/>
          <p:cNvSpPr txBox="1">
            <a:spLocks noChangeArrowheads="1"/>
          </p:cNvSpPr>
          <p:nvPr/>
        </p:nvSpPr>
        <p:spPr bwMode="auto">
          <a:xfrm>
            <a:off x="2133600" y="2514600"/>
            <a:ext cx="409086"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i="1" dirty="0">
                <a:solidFill>
                  <a:srgbClr val="C00000"/>
                </a:solidFill>
                <a:ea typeface="宋体" charset="-122"/>
              </a:rPr>
              <a:t>k2</a:t>
            </a:r>
          </a:p>
        </p:txBody>
      </p:sp>
      <p:sp>
        <p:nvSpPr>
          <p:cNvPr id="405542" name="Line 38"/>
          <p:cNvSpPr>
            <a:spLocks noChangeShapeType="1"/>
          </p:cNvSpPr>
          <p:nvPr/>
        </p:nvSpPr>
        <p:spPr bwMode="auto">
          <a:xfrm>
            <a:off x="3962400" y="1676400"/>
            <a:ext cx="914400" cy="0"/>
          </a:xfrm>
          <a:prstGeom prst="line">
            <a:avLst/>
          </a:prstGeom>
          <a:noFill/>
          <a:ln w="31750">
            <a:solidFill>
              <a:srgbClr val="FF0000"/>
            </a:solidFill>
            <a:round/>
            <a:headEnd type="none" w="sm" len="sm"/>
            <a:tailEnd type="stealth" w="lg" len="lg"/>
          </a:ln>
          <a:effectLst/>
        </p:spPr>
        <p:txBody>
          <a:bodyPr/>
          <a:lstStyle/>
          <a:p>
            <a:endParaRPr lang="en-US"/>
          </a:p>
        </p:txBody>
      </p:sp>
      <p:sp>
        <p:nvSpPr>
          <p:cNvPr id="405543" name="Oval 39"/>
          <p:cNvSpPr>
            <a:spLocks noChangeArrowheads="1"/>
          </p:cNvSpPr>
          <p:nvPr/>
        </p:nvSpPr>
        <p:spPr bwMode="auto">
          <a:xfrm>
            <a:off x="5659438" y="11588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544" name="Oval 40"/>
          <p:cNvSpPr>
            <a:spLocks noChangeArrowheads="1"/>
          </p:cNvSpPr>
          <p:nvPr/>
        </p:nvSpPr>
        <p:spPr bwMode="auto">
          <a:xfrm>
            <a:off x="6954838" y="11588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545" name="Line 41"/>
          <p:cNvSpPr>
            <a:spLocks noChangeShapeType="1"/>
          </p:cNvSpPr>
          <p:nvPr/>
        </p:nvSpPr>
        <p:spPr bwMode="auto">
          <a:xfrm flipH="1">
            <a:off x="5888038" y="930275"/>
            <a:ext cx="381000" cy="230188"/>
          </a:xfrm>
          <a:prstGeom prst="line">
            <a:avLst/>
          </a:prstGeom>
          <a:noFill/>
          <a:ln w="31750">
            <a:solidFill>
              <a:schemeClr val="tx1"/>
            </a:solidFill>
            <a:round/>
            <a:headEnd type="none" w="sm" len="sm"/>
            <a:tailEnd type="none" w="sm" len="sm"/>
          </a:ln>
          <a:effectLst/>
        </p:spPr>
        <p:txBody>
          <a:bodyPr/>
          <a:lstStyle/>
          <a:p>
            <a:endParaRPr lang="en-US"/>
          </a:p>
        </p:txBody>
      </p:sp>
      <p:sp>
        <p:nvSpPr>
          <p:cNvPr id="405546" name="Line 42"/>
          <p:cNvSpPr>
            <a:spLocks noChangeShapeType="1"/>
          </p:cNvSpPr>
          <p:nvPr/>
        </p:nvSpPr>
        <p:spPr bwMode="auto">
          <a:xfrm>
            <a:off x="6726238" y="930275"/>
            <a:ext cx="3810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5547" name="Oval 43"/>
          <p:cNvSpPr>
            <a:spLocks noChangeArrowheads="1"/>
          </p:cNvSpPr>
          <p:nvPr/>
        </p:nvSpPr>
        <p:spPr bwMode="auto">
          <a:xfrm>
            <a:off x="6269038" y="6270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548" name="Text Box 44"/>
          <p:cNvSpPr txBox="1">
            <a:spLocks noChangeArrowheads="1"/>
          </p:cNvSpPr>
          <p:nvPr/>
        </p:nvSpPr>
        <p:spPr bwMode="auto">
          <a:xfrm>
            <a:off x="6324600" y="685800"/>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a:t>
            </a:r>
          </a:p>
        </p:txBody>
      </p:sp>
      <p:sp>
        <p:nvSpPr>
          <p:cNvPr id="405549" name="Text Box 45"/>
          <p:cNvSpPr txBox="1">
            <a:spLocks noChangeArrowheads="1"/>
          </p:cNvSpPr>
          <p:nvPr/>
        </p:nvSpPr>
        <p:spPr bwMode="auto">
          <a:xfrm>
            <a:off x="5715000" y="123507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405550" name="Text Box 46"/>
          <p:cNvSpPr txBox="1">
            <a:spLocks noChangeArrowheads="1"/>
          </p:cNvSpPr>
          <p:nvPr/>
        </p:nvSpPr>
        <p:spPr bwMode="auto">
          <a:xfrm>
            <a:off x="7031038" y="1219200"/>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7</a:t>
            </a:r>
          </a:p>
        </p:txBody>
      </p:sp>
      <p:sp>
        <p:nvSpPr>
          <p:cNvPr id="405551" name="Oval 47"/>
          <p:cNvSpPr>
            <a:spLocks noChangeArrowheads="1"/>
          </p:cNvSpPr>
          <p:nvPr/>
        </p:nvSpPr>
        <p:spPr bwMode="auto">
          <a:xfrm>
            <a:off x="7412038" y="18462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552" name="Line 48"/>
          <p:cNvSpPr>
            <a:spLocks noChangeShapeType="1"/>
          </p:cNvSpPr>
          <p:nvPr/>
        </p:nvSpPr>
        <p:spPr bwMode="auto">
          <a:xfrm>
            <a:off x="7335838" y="1541463"/>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5553" name="Text Box 49"/>
          <p:cNvSpPr txBox="1">
            <a:spLocks noChangeArrowheads="1"/>
          </p:cNvSpPr>
          <p:nvPr/>
        </p:nvSpPr>
        <p:spPr bwMode="auto">
          <a:xfrm>
            <a:off x="7421563" y="190658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15</a:t>
            </a:r>
          </a:p>
        </p:txBody>
      </p:sp>
      <p:sp>
        <p:nvSpPr>
          <p:cNvPr id="405554" name="Oval 50"/>
          <p:cNvSpPr>
            <a:spLocks noChangeArrowheads="1"/>
          </p:cNvSpPr>
          <p:nvPr/>
        </p:nvSpPr>
        <p:spPr bwMode="auto">
          <a:xfrm>
            <a:off x="5943600" y="18462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555" name="Line 51"/>
          <p:cNvSpPr>
            <a:spLocks noChangeShapeType="1"/>
          </p:cNvSpPr>
          <p:nvPr/>
        </p:nvSpPr>
        <p:spPr bwMode="auto">
          <a:xfrm>
            <a:off x="5943600" y="1600200"/>
            <a:ext cx="152400" cy="246063"/>
          </a:xfrm>
          <a:prstGeom prst="line">
            <a:avLst/>
          </a:prstGeom>
          <a:noFill/>
          <a:ln w="31750">
            <a:solidFill>
              <a:schemeClr val="tx1"/>
            </a:solidFill>
            <a:round/>
            <a:headEnd type="none" w="sm" len="sm"/>
            <a:tailEnd type="none" w="sm" len="sm"/>
          </a:ln>
          <a:effectLst/>
        </p:spPr>
        <p:txBody>
          <a:bodyPr/>
          <a:lstStyle/>
          <a:p>
            <a:endParaRPr lang="en-US"/>
          </a:p>
        </p:txBody>
      </p:sp>
      <p:sp>
        <p:nvSpPr>
          <p:cNvPr id="405556" name="Text Box 52"/>
          <p:cNvSpPr txBox="1">
            <a:spLocks noChangeArrowheads="1"/>
          </p:cNvSpPr>
          <p:nvPr/>
        </p:nvSpPr>
        <p:spPr bwMode="auto">
          <a:xfrm>
            <a:off x="6019800" y="190658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405557" name="Oval 53"/>
          <p:cNvSpPr>
            <a:spLocks noChangeArrowheads="1"/>
          </p:cNvSpPr>
          <p:nvPr/>
        </p:nvSpPr>
        <p:spPr bwMode="auto">
          <a:xfrm>
            <a:off x="5257800" y="18462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558" name="Line 54"/>
          <p:cNvSpPr>
            <a:spLocks noChangeShapeType="1"/>
          </p:cNvSpPr>
          <p:nvPr/>
        </p:nvSpPr>
        <p:spPr bwMode="auto">
          <a:xfrm flipH="1">
            <a:off x="5486400" y="1541463"/>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5559" name="Text Box 55"/>
          <p:cNvSpPr txBox="1">
            <a:spLocks noChangeArrowheads="1"/>
          </p:cNvSpPr>
          <p:nvPr/>
        </p:nvSpPr>
        <p:spPr bwMode="auto">
          <a:xfrm>
            <a:off x="5334000" y="190658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a:t>
            </a:r>
          </a:p>
        </p:txBody>
      </p:sp>
      <p:sp>
        <p:nvSpPr>
          <p:cNvPr id="405560" name="Oval 56"/>
          <p:cNvSpPr>
            <a:spLocks noChangeArrowheads="1"/>
          </p:cNvSpPr>
          <p:nvPr/>
        </p:nvSpPr>
        <p:spPr bwMode="auto">
          <a:xfrm>
            <a:off x="6629400" y="18446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561" name="Line 57"/>
          <p:cNvSpPr>
            <a:spLocks noChangeShapeType="1"/>
          </p:cNvSpPr>
          <p:nvPr/>
        </p:nvSpPr>
        <p:spPr bwMode="auto">
          <a:xfrm flipH="1">
            <a:off x="6858000" y="1600200"/>
            <a:ext cx="152400" cy="244475"/>
          </a:xfrm>
          <a:prstGeom prst="line">
            <a:avLst/>
          </a:prstGeom>
          <a:noFill/>
          <a:ln w="31750">
            <a:solidFill>
              <a:schemeClr val="tx1"/>
            </a:solidFill>
            <a:round/>
            <a:headEnd type="none" w="sm" len="sm"/>
            <a:tailEnd type="none" w="sm" len="sm"/>
          </a:ln>
          <a:effectLst/>
        </p:spPr>
        <p:txBody>
          <a:bodyPr/>
          <a:lstStyle/>
          <a:p>
            <a:endParaRPr lang="en-US"/>
          </a:p>
        </p:txBody>
      </p:sp>
      <p:sp>
        <p:nvSpPr>
          <p:cNvPr id="405562" name="Text Box 58"/>
          <p:cNvSpPr txBox="1">
            <a:spLocks noChangeArrowheads="1"/>
          </p:cNvSpPr>
          <p:nvPr/>
        </p:nvSpPr>
        <p:spPr bwMode="auto">
          <a:xfrm>
            <a:off x="6705600" y="1905000"/>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6</a:t>
            </a:r>
          </a:p>
        </p:txBody>
      </p:sp>
      <p:sp>
        <p:nvSpPr>
          <p:cNvPr id="405563" name="Oval 59"/>
          <p:cNvSpPr>
            <a:spLocks noChangeArrowheads="1"/>
          </p:cNvSpPr>
          <p:nvPr/>
        </p:nvSpPr>
        <p:spPr bwMode="auto">
          <a:xfrm>
            <a:off x="7716838" y="24558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564" name="Line 60"/>
          <p:cNvSpPr>
            <a:spLocks noChangeShapeType="1"/>
          </p:cNvSpPr>
          <p:nvPr/>
        </p:nvSpPr>
        <p:spPr bwMode="auto">
          <a:xfrm>
            <a:off x="7793038" y="2227263"/>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5565" name="Text Box 61"/>
          <p:cNvSpPr txBox="1">
            <a:spLocks noChangeArrowheads="1"/>
          </p:cNvSpPr>
          <p:nvPr/>
        </p:nvSpPr>
        <p:spPr bwMode="auto">
          <a:xfrm>
            <a:off x="7716838" y="251618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16</a:t>
            </a:r>
          </a:p>
        </p:txBody>
      </p:sp>
      <p:sp>
        <p:nvSpPr>
          <p:cNvPr id="405566" name="Oval 62"/>
          <p:cNvSpPr>
            <a:spLocks noChangeArrowheads="1"/>
          </p:cNvSpPr>
          <p:nvPr/>
        </p:nvSpPr>
        <p:spPr bwMode="auto">
          <a:xfrm>
            <a:off x="7116763" y="24558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567" name="Line 63"/>
          <p:cNvSpPr>
            <a:spLocks noChangeShapeType="1"/>
          </p:cNvSpPr>
          <p:nvPr/>
        </p:nvSpPr>
        <p:spPr bwMode="auto">
          <a:xfrm flipH="1">
            <a:off x="7345363" y="2227263"/>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5568" name="Text Box 64"/>
          <p:cNvSpPr txBox="1">
            <a:spLocks noChangeArrowheads="1"/>
          </p:cNvSpPr>
          <p:nvPr/>
        </p:nvSpPr>
        <p:spPr bwMode="auto">
          <a:xfrm>
            <a:off x="7172325" y="251618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14</a:t>
            </a:r>
          </a:p>
        </p:txBody>
      </p:sp>
      <p:sp>
        <p:nvSpPr>
          <p:cNvPr id="405572" name="Text Box 68"/>
          <p:cNvSpPr txBox="1">
            <a:spLocks noChangeArrowheads="1"/>
          </p:cNvSpPr>
          <p:nvPr/>
        </p:nvSpPr>
        <p:spPr bwMode="auto">
          <a:xfrm>
            <a:off x="5334000" y="3108325"/>
            <a:ext cx="1775230"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C00000"/>
                </a:solidFill>
                <a:ea typeface="宋体" charset="-122"/>
              </a:rPr>
              <a:t>Double rotation</a:t>
            </a:r>
          </a:p>
        </p:txBody>
      </p:sp>
      <p:sp>
        <p:nvSpPr>
          <p:cNvPr id="405573" name="Text Box 69"/>
          <p:cNvSpPr txBox="1">
            <a:spLocks noChangeArrowheads="1"/>
          </p:cNvSpPr>
          <p:nvPr/>
        </p:nvSpPr>
        <p:spPr bwMode="auto">
          <a:xfrm>
            <a:off x="7467600" y="1143000"/>
            <a:ext cx="409086"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i="1" dirty="0">
                <a:solidFill>
                  <a:srgbClr val="002060"/>
                </a:solidFill>
                <a:ea typeface="宋体" charset="-122"/>
              </a:rPr>
              <a:t>k2</a:t>
            </a:r>
          </a:p>
        </p:txBody>
      </p:sp>
      <p:sp>
        <p:nvSpPr>
          <p:cNvPr id="405574" name="Text Box 70"/>
          <p:cNvSpPr txBox="1">
            <a:spLocks noChangeArrowheads="1"/>
          </p:cNvSpPr>
          <p:nvPr/>
        </p:nvSpPr>
        <p:spPr bwMode="auto">
          <a:xfrm>
            <a:off x="7853363" y="1889125"/>
            <a:ext cx="409086"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i="1" dirty="0">
                <a:solidFill>
                  <a:srgbClr val="002060"/>
                </a:solidFill>
                <a:ea typeface="宋体" charset="-122"/>
              </a:rPr>
              <a:t>k3</a:t>
            </a:r>
          </a:p>
        </p:txBody>
      </p:sp>
      <p:sp>
        <p:nvSpPr>
          <p:cNvPr id="405576" name="Oval 72"/>
          <p:cNvSpPr>
            <a:spLocks noChangeArrowheads="1"/>
          </p:cNvSpPr>
          <p:nvPr/>
        </p:nvSpPr>
        <p:spPr bwMode="auto">
          <a:xfrm>
            <a:off x="6324600" y="24384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577" name="Line 73"/>
          <p:cNvSpPr>
            <a:spLocks noChangeShapeType="1"/>
          </p:cNvSpPr>
          <p:nvPr/>
        </p:nvSpPr>
        <p:spPr bwMode="auto">
          <a:xfrm flipH="1">
            <a:off x="6553200" y="2209800"/>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5578" name="Text Box 74"/>
          <p:cNvSpPr txBox="1">
            <a:spLocks noChangeArrowheads="1"/>
          </p:cNvSpPr>
          <p:nvPr/>
        </p:nvSpPr>
        <p:spPr bwMode="auto">
          <a:xfrm>
            <a:off x="6380163" y="2498725"/>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a:t>
            </a:r>
          </a:p>
        </p:txBody>
      </p:sp>
      <p:sp>
        <p:nvSpPr>
          <p:cNvPr id="405579" name="Text Box 75"/>
          <p:cNvSpPr txBox="1">
            <a:spLocks noChangeArrowheads="1"/>
          </p:cNvSpPr>
          <p:nvPr/>
        </p:nvSpPr>
        <p:spPr bwMode="auto">
          <a:xfrm>
            <a:off x="7010400" y="1905000"/>
            <a:ext cx="373820"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i="1" dirty="0">
                <a:solidFill>
                  <a:srgbClr val="002060"/>
                </a:solidFill>
                <a:ea typeface="宋体" charset="-122"/>
              </a:rPr>
              <a:t>k1</a:t>
            </a:r>
          </a:p>
        </p:txBody>
      </p:sp>
      <p:sp>
        <p:nvSpPr>
          <p:cNvPr id="405580" name="Rectangle 76"/>
          <p:cNvSpPr>
            <a:spLocks noChangeArrowheads="1"/>
          </p:cNvSpPr>
          <p:nvPr/>
        </p:nvSpPr>
        <p:spPr bwMode="auto">
          <a:xfrm>
            <a:off x="2133600" y="1752600"/>
            <a:ext cx="609600" cy="609600"/>
          </a:xfrm>
          <a:prstGeom prst="rect">
            <a:avLst/>
          </a:prstGeom>
          <a:noFill/>
          <a:ln w="31750">
            <a:solidFill>
              <a:srgbClr val="00FF00"/>
            </a:solidFill>
            <a:miter lim="800000"/>
            <a:headEnd type="none" w="sm" len="sm"/>
            <a:tailEnd type="none" w="sm" len="sm"/>
          </a:ln>
          <a:effectLst/>
        </p:spPr>
        <p:txBody>
          <a:bodyPr wrap="none" anchor="ctr"/>
          <a:lstStyle/>
          <a:p>
            <a:endParaRPr lang="en-US"/>
          </a:p>
        </p:txBody>
      </p:sp>
      <p:sp>
        <p:nvSpPr>
          <p:cNvPr id="405581" name="Rectangle 77"/>
          <p:cNvSpPr>
            <a:spLocks noChangeArrowheads="1"/>
          </p:cNvSpPr>
          <p:nvPr/>
        </p:nvSpPr>
        <p:spPr bwMode="auto">
          <a:xfrm>
            <a:off x="2819400" y="3048000"/>
            <a:ext cx="609600" cy="609600"/>
          </a:xfrm>
          <a:prstGeom prst="rect">
            <a:avLst/>
          </a:prstGeom>
          <a:noFill/>
          <a:ln w="31750">
            <a:solidFill>
              <a:srgbClr val="00FF00"/>
            </a:solidFill>
            <a:miter lim="800000"/>
            <a:headEnd type="none" w="sm" len="sm"/>
            <a:tailEnd type="none" w="sm" len="sm"/>
          </a:ln>
          <a:effectLst/>
        </p:spPr>
        <p:txBody>
          <a:bodyPr wrap="none" anchor="ctr"/>
          <a:lstStyle/>
          <a:p>
            <a:endParaRPr lang="en-US"/>
          </a:p>
        </p:txBody>
      </p:sp>
      <p:sp>
        <p:nvSpPr>
          <p:cNvPr id="405582" name="Rectangle 78"/>
          <p:cNvSpPr>
            <a:spLocks noChangeArrowheads="1"/>
          </p:cNvSpPr>
          <p:nvPr/>
        </p:nvSpPr>
        <p:spPr bwMode="auto">
          <a:xfrm>
            <a:off x="3200400" y="2362200"/>
            <a:ext cx="609600" cy="609600"/>
          </a:xfrm>
          <a:prstGeom prst="rect">
            <a:avLst/>
          </a:prstGeom>
          <a:noFill/>
          <a:ln w="31750">
            <a:solidFill>
              <a:srgbClr val="00FF00"/>
            </a:solidFill>
            <a:miter lim="800000"/>
            <a:headEnd type="none" w="sm" len="sm"/>
            <a:tailEnd type="none" w="sm" len="sm"/>
          </a:ln>
          <a:effectLst/>
        </p:spPr>
        <p:txBody>
          <a:bodyPr wrap="none" anchor="ctr"/>
          <a:lstStyle/>
          <a:p>
            <a:endParaRPr lang="en-US"/>
          </a:p>
        </p:txBody>
      </p:sp>
      <p:sp>
        <p:nvSpPr>
          <p:cNvPr id="405583" name="Text Box 79"/>
          <p:cNvSpPr txBox="1">
            <a:spLocks noChangeArrowheads="1"/>
          </p:cNvSpPr>
          <p:nvPr/>
        </p:nvSpPr>
        <p:spPr bwMode="auto">
          <a:xfrm>
            <a:off x="2057400" y="1371600"/>
            <a:ext cx="336952"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i="1" dirty="0">
                <a:solidFill>
                  <a:schemeClr val="accent1"/>
                </a:solidFill>
                <a:ea typeface="宋体" charset="-122"/>
              </a:rPr>
              <a:t>A</a:t>
            </a:r>
          </a:p>
        </p:txBody>
      </p:sp>
      <p:sp>
        <p:nvSpPr>
          <p:cNvPr id="405584" name="Text Box 80"/>
          <p:cNvSpPr txBox="1">
            <a:spLocks noChangeArrowheads="1"/>
          </p:cNvSpPr>
          <p:nvPr/>
        </p:nvSpPr>
        <p:spPr bwMode="auto">
          <a:xfrm>
            <a:off x="3365500" y="3184525"/>
            <a:ext cx="333746"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i="1" dirty="0">
                <a:solidFill>
                  <a:srgbClr val="002060"/>
                </a:solidFill>
                <a:ea typeface="宋体" charset="-122"/>
              </a:rPr>
              <a:t>C</a:t>
            </a:r>
          </a:p>
        </p:txBody>
      </p:sp>
      <p:sp>
        <p:nvSpPr>
          <p:cNvPr id="405585" name="Text Box 81"/>
          <p:cNvSpPr txBox="1">
            <a:spLocks noChangeArrowheads="1"/>
          </p:cNvSpPr>
          <p:nvPr/>
        </p:nvSpPr>
        <p:spPr bwMode="auto">
          <a:xfrm>
            <a:off x="3822700" y="2498725"/>
            <a:ext cx="357790"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i="1" dirty="0">
                <a:solidFill>
                  <a:srgbClr val="002060"/>
                </a:solidFill>
                <a:ea typeface="宋体" charset="-122"/>
              </a:rPr>
              <a:t>D</a:t>
            </a:r>
          </a:p>
        </p:txBody>
      </p:sp>
      <p:sp>
        <p:nvSpPr>
          <p:cNvPr id="405586" name="Oval 82"/>
          <p:cNvSpPr>
            <a:spLocks noChangeArrowheads="1"/>
          </p:cNvSpPr>
          <p:nvPr/>
        </p:nvSpPr>
        <p:spPr bwMode="auto">
          <a:xfrm>
            <a:off x="1163638" y="44354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587" name="Oval 83"/>
          <p:cNvSpPr>
            <a:spLocks noChangeArrowheads="1"/>
          </p:cNvSpPr>
          <p:nvPr/>
        </p:nvSpPr>
        <p:spPr bwMode="auto">
          <a:xfrm>
            <a:off x="2459038" y="44354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588" name="Line 84"/>
          <p:cNvSpPr>
            <a:spLocks noChangeShapeType="1"/>
          </p:cNvSpPr>
          <p:nvPr/>
        </p:nvSpPr>
        <p:spPr bwMode="auto">
          <a:xfrm flipH="1">
            <a:off x="1392238" y="4206875"/>
            <a:ext cx="381000" cy="230188"/>
          </a:xfrm>
          <a:prstGeom prst="line">
            <a:avLst/>
          </a:prstGeom>
          <a:noFill/>
          <a:ln w="31750">
            <a:solidFill>
              <a:schemeClr val="tx1"/>
            </a:solidFill>
            <a:round/>
            <a:headEnd type="none" w="sm" len="sm"/>
            <a:tailEnd type="none" w="sm" len="sm"/>
          </a:ln>
          <a:effectLst/>
        </p:spPr>
        <p:txBody>
          <a:bodyPr/>
          <a:lstStyle/>
          <a:p>
            <a:endParaRPr lang="en-US"/>
          </a:p>
        </p:txBody>
      </p:sp>
      <p:sp>
        <p:nvSpPr>
          <p:cNvPr id="405589" name="Line 85"/>
          <p:cNvSpPr>
            <a:spLocks noChangeShapeType="1"/>
          </p:cNvSpPr>
          <p:nvPr/>
        </p:nvSpPr>
        <p:spPr bwMode="auto">
          <a:xfrm>
            <a:off x="2230438" y="4206875"/>
            <a:ext cx="381000" cy="228600"/>
          </a:xfrm>
          <a:prstGeom prst="line">
            <a:avLst/>
          </a:prstGeom>
          <a:noFill/>
          <a:ln w="31750">
            <a:solidFill>
              <a:srgbClr val="FF0000"/>
            </a:solidFill>
            <a:round/>
            <a:headEnd type="none" w="sm" len="sm"/>
            <a:tailEnd type="none" w="sm" len="sm"/>
          </a:ln>
          <a:effectLst/>
        </p:spPr>
        <p:txBody>
          <a:bodyPr/>
          <a:lstStyle/>
          <a:p>
            <a:endParaRPr lang="en-US"/>
          </a:p>
        </p:txBody>
      </p:sp>
      <p:sp>
        <p:nvSpPr>
          <p:cNvPr id="405590" name="Oval 86"/>
          <p:cNvSpPr>
            <a:spLocks noChangeArrowheads="1"/>
          </p:cNvSpPr>
          <p:nvPr/>
        </p:nvSpPr>
        <p:spPr bwMode="auto">
          <a:xfrm>
            <a:off x="1773238" y="39036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591" name="Text Box 87"/>
          <p:cNvSpPr txBox="1">
            <a:spLocks noChangeArrowheads="1"/>
          </p:cNvSpPr>
          <p:nvPr/>
        </p:nvSpPr>
        <p:spPr bwMode="auto">
          <a:xfrm>
            <a:off x="1828800" y="3962400"/>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a:t>
            </a:r>
          </a:p>
        </p:txBody>
      </p:sp>
      <p:sp>
        <p:nvSpPr>
          <p:cNvPr id="405592" name="Text Box 88"/>
          <p:cNvSpPr txBox="1">
            <a:spLocks noChangeArrowheads="1"/>
          </p:cNvSpPr>
          <p:nvPr/>
        </p:nvSpPr>
        <p:spPr bwMode="auto">
          <a:xfrm>
            <a:off x="1219200" y="451167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405593" name="Text Box 89"/>
          <p:cNvSpPr txBox="1">
            <a:spLocks noChangeArrowheads="1"/>
          </p:cNvSpPr>
          <p:nvPr/>
        </p:nvSpPr>
        <p:spPr bwMode="auto">
          <a:xfrm>
            <a:off x="2535238" y="4495800"/>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7</a:t>
            </a:r>
          </a:p>
        </p:txBody>
      </p:sp>
      <p:sp>
        <p:nvSpPr>
          <p:cNvPr id="405594" name="Oval 90"/>
          <p:cNvSpPr>
            <a:spLocks noChangeArrowheads="1"/>
          </p:cNvSpPr>
          <p:nvPr/>
        </p:nvSpPr>
        <p:spPr bwMode="auto">
          <a:xfrm>
            <a:off x="2916238" y="51228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595" name="Line 91"/>
          <p:cNvSpPr>
            <a:spLocks noChangeShapeType="1"/>
          </p:cNvSpPr>
          <p:nvPr/>
        </p:nvSpPr>
        <p:spPr bwMode="auto">
          <a:xfrm>
            <a:off x="2840038" y="4818063"/>
            <a:ext cx="228600" cy="304800"/>
          </a:xfrm>
          <a:prstGeom prst="line">
            <a:avLst/>
          </a:prstGeom>
          <a:noFill/>
          <a:ln w="31750">
            <a:solidFill>
              <a:srgbClr val="FF0000"/>
            </a:solidFill>
            <a:round/>
            <a:headEnd type="none" w="sm" len="sm"/>
            <a:tailEnd type="none" w="sm" len="sm"/>
          </a:ln>
          <a:effectLst/>
        </p:spPr>
        <p:txBody>
          <a:bodyPr/>
          <a:lstStyle/>
          <a:p>
            <a:endParaRPr lang="en-US"/>
          </a:p>
        </p:txBody>
      </p:sp>
      <p:sp>
        <p:nvSpPr>
          <p:cNvPr id="405596" name="Text Box 92"/>
          <p:cNvSpPr txBox="1">
            <a:spLocks noChangeArrowheads="1"/>
          </p:cNvSpPr>
          <p:nvPr/>
        </p:nvSpPr>
        <p:spPr bwMode="auto">
          <a:xfrm>
            <a:off x="2925763" y="518318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15</a:t>
            </a:r>
          </a:p>
        </p:txBody>
      </p:sp>
      <p:sp>
        <p:nvSpPr>
          <p:cNvPr id="405597" name="Oval 93"/>
          <p:cNvSpPr>
            <a:spLocks noChangeArrowheads="1"/>
          </p:cNvSpPr>
          <p:nvPr/>
        </p:nvSpPr>
        <p:spPr bwMode="auto">
          <a:xfrm>
            <a:off x="1447800" y="51228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598" name="Line 94"/>
          <p:cNvSpPr>
            <a:spLocks noChangeShapeType="1"/>
          </p:cNvSpPr>
          <p:nvPr/>
        </p:nvSpPr>
        <p:spPr bwMode="auto">
          <a:xfrm>
            <a:off x="1447800" y="4876800"/>
            <a:ext cx="152400" cy="246063"/>
          </a:xfrm>
          <a:prstGeom prst="line">
            <a:avLst/>
          </a:prstGeom>
          <a:noFill/>
          <a:ln w="31750">
            <a:solidFill>
              <a:schemeClr val="tx1"/>
            </a:solidFill>
            <a:round/>
            <a:headEnd type="none" w="sm" len="sm"/>
            <a:tailEnd type="none" w="sm" len="sm"/>
          </a:ln>
          <a:effectLst/>
        </p:spPr>
        <p:txBody>
          <a:bodyPr/>
          <a:lstStyle/>
          <a:p>
            <a:endParaRPr lang="en-US"/>
          </a:p>
        </p:txBody>
      </p:sp>
      <p:sp>
        <p:nvSpPr>
          <p:cNvPr id="405599" name="Text Box 95"/>
          <p:cNvSpPr txBox="1">
            <a:spLocks noChangeArrowheads="1"/>
          </p:cNvSpPr>
          <p:nvPr/>
        </p:nvSpPr>
        <p:spPr bwMode="auto">
          <a:xfrm>
            <a:off x="1524000" y="518318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405600" name="Oval 96"/>
          <p:cNvSpPr>
            <a:spLocks noChangeArrowheads="1"/>
          </p:cNvSpPr>
          <p:nvPr/>
        </p:nvSpPr>
        <p:spPr bwMode="auto">
          <a:xfrm>
            <a:off x="762000" y="51228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601" name="Line 97"/>
          <p:cNvSpPr>
            <a:spLocks noChangeShapeType="1"/>
          </p:cNvSpPr>
          <p:nvPr/>
        </p:nvSpPr>
        <p:spPr bwMode="auto">
          <a:xfrm flipH="1">
            <a:off x="990600" y="4818063"/>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5602" name="Text Box 98"/>
          <p:cNvSpPr txBox="1">
            <a:spLocks noChangeArrowheads="1"/>
          </p:cNvSpPr>
          <p:nvPr/>
        </p:nvSpPr>
        <p:spPr bwMode="auto">
          <a:xfrm>
            <a:off x="838200" y="518318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a:t>
            </a:r>
          </a:p>
        </p:txBody>
      </p:sp>
      <p:sp>
        <p:nvSpPr>
          <p:cNvPr id="405603" name="Oval 99"/>
          <p:cNvSpPr>
            <a:spLocks noChangeArrowheads="1"/>
          </p:cNvSpPr>
          <p:nvPr/>
        </p:nvSpPr>
        <p:spPr bwMode="auto">
          <a:xfrm>
            <a:off x="2133600" y="51212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604" name="Line 100"/>
          <p:cNvSpPr>
            <a:spLocks noChangeShapeType="1"/>
          </p:cNvSpPr>
          <p:nvPr/>
        </p:nvSpPr>
        <p:spPr bwMode="auto">
          <a:xfrm flipH="1">
            <a:off x="2362200" y="4876800"/>
            <a:ext cx="152400" cy="244475"/>
          </a:xfrm>
          <a:prstGeom prst="line">
            <a:avLst/>
          </a:prstGeom>
          <a:noFill/>
          <a:ln w="31750">
            <a:solidFill>
              <a:schemeClr val="tx1"/>
            </a:solidFill>
            <a:round/>
            <a:headEnd type="none" w="sm" len="sm"/>
            <a:tailEnd type="none" w="sm" len="sm"/>
          </a:ln>
          <a:effectLst/>
        </p:spPr>
        <p:txBody>
          <a:bodyPr/>
          <a:lstStyle/>
          <a:p>
            <a:endParaRPr lang="en-US"/>
          </a:p>
        </p:txBody>
      </p:sp>
      <p:sp>
        <p:nvSpPr>
          <p:cNvPr id="405605" name="Text Box 101"/>
          <p:cNvSpPr txBox="1">
            <a:spLocks noChangeArrowheads="1"/>
          </p:cNvSpPr>
          <p:nvPr/>
        </p:nvSpPr>
        <p:spPr bwMode="auto">
          <a:xfrm>
            <a:off x="2209800" y="5181600"/>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6</a:t>
            </a:r>
          </a:p>
        </p:txBody>
      </p:sp>
      <p:sp>
        <p:nvSpPr>
          <p:cNvPr id="405606" name="Oval 102"/>
          <p:cNvSpPr>
            <a:spLocks noChangeArrowheads="1"/>
          </p:cNvSpPr>
          <p:nvPr/>
        </p:nvSpPr>
        <p:spPr bwMode="auto">
          <a:xfrm>
            <a:off x="3221038" y="57324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607" name="Line 103"/>
          <p:cNvSpPr>
            <a:spLocks noChangeShapeType="1"/>
          </p:cNvSpPr>
          <p:nvPr/>
        </p:nvSpPr>
        <p:spPr bwMode="auto">
          <a:xfrm>
            <a:off x="3297238" y="5503863"/>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5608" name="Text Box 104"/>
          <p:cNvSpPr txBox="1">
            <a:spLocks noChangeArrowheads="1"/>
          </p:cNvSpPr>
          <p:nvPr/>
        </p:nvSpPr>
        <p:spPr bwMode="auto">
          <a:xfrm>
            <a:off x="3221038" y="579278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16</a:t>
            </a:r>
          </a:p>
        </p:txBody>
      </p:sp>
      <p:sp>
        <p:nvSpPr>
          <p:cNvPr id="405609" name="Oval 105"/>
          <p:cNvSpPr>
            <a:spLocks noChangeArrowheads="1"/>
          </p:cNvSpPr>
          <p:nvPr/>
        </p:nvSpPr>
        <p:spPr bwMode="auto">
          <a:xfrm>
            <a:off x="2620963" y="57324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610" name="Line 106"/>
          <p:cNvSpPr>
            <a:spLocks noChangeShapeType="1"/>
          </p:cNvSpPr>
          <p:nvPr/>
        </p:nvSpPr>
        <p:spPr bwMode="auto">
          <a:xfrm flipH="1">
            <a:off x="2849563" y="5503863"/>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5611" name="Text Box 107"/>
          <p:cNvSpPr txBox="1">
            <a:spLocks noChangeArrowheads="1"/>
          </p:cNvSpPr>
          <p:nvPr/>
        </p:nvSpPr>
        <p:spPr bwMode="auto">
          <a:xfrm>
            <a:off x="2657475" y="579278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14</a:t>
            </a:r>
          </a:p>
        </p:txBody>
      </p:sp>
      <p:sp>
        <p:nvSpPr>
          <p:cNvPr id="405614" name="Oval 110"/>
          <p:cNvSpPr>
            <a:spLocks noChangeArrowheads="1"/>
          </p:cNvSpPr>
          <p:nvPr/>
        </p:nvSpPr>
        <p:spPr bwMode="auto">
          <a:xfrm>
            <a:off x="1828800" y="57150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615" name="Line 111"/>
          <p:cNvSpPr>
            <a:spLocks noChangeShapeType="1"/>
          </p:cNvSpPr>
          <p:nvPr/>
        </p:nvSpPr>
        <p:spPr bwMode="auto">
          <a:xfrm flipH="1">
            <a:off x="2057400" y="5486400"/>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5616" name="Text Box 112"/>
          <p:cNvSpPr txBox="1">
            <a:spLocks noChangeArrowheads="1"/>
          </p:cNvSpPr>
          <p:nvPr/>
        </p:nvSpPr>
        <p:spPr bwMode="auto">
          <a:xfrm>
            <a:off x="1884363" y="5775325"/>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a:t>
            </a:r>
          </a:p>
        </p:txBody>
      </p:sp>
      <p:sp>
        <p:nvSpPr>
          <p:cNvPr id="405618" name="Text Box 114"/>
          <p:cNvSpPr txBox="1">
            <a:spLocks noChangeArrowheads="1"/>
          </p:cNvSpPr>
          <p:nvPr/>
        </p:nvSpPr>
        <p:spPr bwMode="auto">
          <a:xfrm>
            <a:off x="457200" y="5867400"/>
            <a:ext cx="999120"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002060"/>
                </a:solidFill>
                <a:ea typeface="宋体" charset="-122"/>
              </a:rPr>
              <a:t>Insert 13</a:t>
            </a:r>
          </a:p>
        </p:txBody>
      </p:sp>
      <p:sp>
        <p:nvSpPr>
          <p:cNvPr id="405619" name="Oval 115"/>
          <p:cNvSpPr>
            <a:spLocks noChangeArrowheads="1"/>
          </p:cNvSpPr>
          <p:nvPr/>
        </p:nvSpPr>
        <p:spPr bwMode="auto">
          <a:xfrm>
            <a:off x="2514600" y="6324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620" name="Line 116"/>
          <p:cNvSpPr>
            <a:spLocks noChangeShapeType="1"/>
          </p:cNvSpPr>
          <p:nvPr/>
        </p:nvSpPr>
        <p:spPr bwMode="auto">
          <a:xfrm flipH="1">
            <a:off x="2743200" y="6172200"/>
            <a:ext cx="76200" cy="152400"/>
          </a:xfrm>
          <a:prstGeom prst="line">
            <a:avLst/>
          </a:prstGeom>
          <a:noFill/>
          <a:ln w="31750">
            <a:solidFill>
              <a:schemeClr val="tx1"/>
            </a:solidFill>
            <a:round/>
            <a:headEnd type="none" w="sm" len="sm"/>
            <a:tailEnd type="none" w="sm" len="sm"/>
          </a:ln>
          <a:effectLst/>
        </p:spPr>
        <p:txBody>
          <a:bodyPr/>
          <a:lstStyle/>
          <a:p>
            <a:endParaRPr lang="en-US"/>
          </a:p>
        </p:txBody>
      </p:sp>
      <p:sp>
        <p:nvSpPr>
          <p:cNvPr id="405621" name="Text Box 117"/>
          <p:cNvSpPr txBox="1">
            <a:spLocks noChangeArrowheads="1"/>
          </p:cNvSpPr>
          <p:nvPr/>
        </p:nvSpPr>
        <p:spPr bwMode="auto">
          <a:xfrm>
            <a:off x="2493963" y="63849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13</a:t>
            </a:r>
          </a:p>
        </p:txBody>
      </p:sp>
      <p:sp>
        <p:nvSpPr>
          <p:cNvPr id="405622" name="Line 118"/>
          <p:cNvSpPr>
            <a:spLocks noChangeShapeType="1"/>
          </p:cNvSpPr>
          <p:nvPr/>
        </p:nvSpPr>
        <p:spPr bwMode="auto">
          <a:xfrm>
            <a:off x="4038600" y="5257800"/>
            <a:ext cx="914400" cy="0"/>
          </a:xfrm>
          <a:prstGeom prst="line">
            <a:avLst/>
          </a:prstGeom>
          <a:noFill/>
          <a:ln w="31750">
            <a:solidFill>
              <a:srgbClr val="FF0000"/>
            </a:solidFill>
            <a:round/>
            <a:headEnd type="none" w="sm" len="sm"/>
            <a:tailEnd type="stealth" w="lg" len="lg"/>
          </a:ln>
          <a:effectLst/>
        </p:spPr>
        <p:txBody>
          <a:bodyPr/>
          <a:lstStyle/>
          <a:p>
            <a:endParaRPr lang="en-US"/>
          </a:p>
        </p:txBody>
      </p:sp>
      <p:sp>
        <p:nvSpPr>
          <p:cNvPr id="405624" name="Oval 120"/>
          <p:cNvSpPr>
            <a:spLocks noChangeArrowheads="1"/>
          </p:cNvSpPr>
          <p:nvPr/>
        </p:nvSpPr>
        <p:spPr bwMode="auto">
          <a:xfrm>
            <a:off x="5735638" y="45116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625" name="Oval 121"/>
          <p:cNvSpPr>
            <a:spLocks noChangeArrowheads="1"/>
          </p:cNvSpPr>
          <p:nvPr/>
        </p:nvSpPr>
        <p:spPr bwMode="auto">
          <a:xfrm>
            <a:off x="7031038" y="45116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626" name="Line 122"/>
          <p:cNvSpPr>
            <a:spLocks noChangeShapeType="1"/>
          </p:cNvSpPr>
          <p:nvPr/>
        </p:nvSpPr>
        <p:spPr bwMode="auto">
          <a:xfrm flipH="1">
            <a:off x="5964238" y="4283075"/>
            <a:ext cx="381000" cy="230188"/>
          </a:xfrm>
          <a:prstGeom prst="line">
            <a:avLst/>
          </a:prstGeom>
          <a:noFill/>
          <a:ln w="31750">
            <a:solidFill>
              <a:schemeClr val="tx1"/>
            </a:solidFill>
            <a:round/>
            <a:headEnd type="none" w="sm" len="sm"/>
            <a:tailEnd type="none" w="sm" len="sm"/>
          </a:ln>
          <a:effectLst/>
        </p:spPr>
        <p:txBody>
          <a:bodyPr/>
          <a:lstStyle/>
          <a:p>
            <a:endParaRPr lang="en-US"/>
          </a:p>
        </p:txBody>
      </p:sp>
      <p:sp>
        <p:nvSpPr>
          <p:cNvPr id="405627" name="Line 123"/>
          <p:cNvSpPr>
            <a:spLocks noChangeShapeType="1"/>
          </p:cNvSpPr>
          <p:nvPr/>
        </p:nvSpPr>
        <p:spPr bwMode="auto">
          <a:xfrm>
            <a:off x="6802438" y="4283075"/>
            <a:ext cx="3810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5628" name="Oval 124"/>
          <p:cNvSpPr>
            <a:spLocks noChangeArrowheads="1"/>
          </p:cNvSpPr>
          <p:nvPr/>
        </p:nvSpPr>
        <p:spPr bwMode="auto">
          <a:xfrm>
            <a:off x="6345238" y="39798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629" name="Text Box 125"/>
          <p:cNvSpPr txBox="1">
            <a:spLocks noChangeArrowheads="1"/>
          </p:cNvSpPr>
          <p:nvPr/>
        </p:nvSpPr>
        <p:spPr bwMode="auto">
          <a:xfrm>
            <a:off x="6400800" y="4038600"/>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7</a:t>
            </a:r>
          </a:p>
        </p:txBody>
      </p:sp>
      <p:sp>
        <p:nvSpPr>
          <p:cNvPr id="405630" name="Text Box 126"/>
          <p:cNvSpPr txBox="1">
            <a:spLocks noChangeArrowheads="1"/>
          </p:cNvSpPr>
          <p:nvPr/>
        </p:nvSpPr>
        <p:spPr bwMode="auto">
          <a:xfrm>
            <a:off x="5791200" y="458787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a:t>
            </a:r>
          </a:p>
        </p:txBody>
      </p:sp>
      <p:sp>
        <p:nvSpPr>
          <p:cNvPr id="405631" name="Text Box 127"/>
          <p:cNvSpPr txBox="1">
            <a:spLocks noChangeArrowheads="1"/>
          </p:cNvSpPr>
          <p:nvPr/>
        </p:nvSpPr>
        <p:spPr bwMode="auto">
          <a:xfrm>
            <a:off x="7010400" y="4572000"/>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15</a:t>
            </a:r>
          </a:p>
        </p:txBody>
      </p:sp>
      <p:sp>
        <p:nvSpPr>
          <p:cNvPr id="405632" name="Oval 128"/>
          <p:cNvSpPr>
            <a:spLocks noChangeArrowheads="1"/>
          </p:cNvSpPr>
          <p:nvPr/>
        </p:nvSpPr>
        <p:spPr bwMode="auto">
          <a:xfrm>
            <a:off x="7488238" y="51990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633" name="Line 129"/>
          <p:cNvSpPr>
            <a:spLocks noChangeShapeType="1"/>
          </p:cNvSpPr>
          <p:nvPr/>
        </p:nvSpPr>
        <p:spPr bwMode="auto">
          <a:xfrm>
            <a:off x="7412038" y="4894263"/>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5634" name="Text Box 130"/>
          <p:cNvSpPr txBox="1">
            <a:spLocks noChangeArrowheads="1"/>
          </p:cNvSpPr>
          <p:nvPr/>
        </p:nvSpPr>
        <p:spPr bwMode="auto">
          <a:xfrm>
            <a:off x="7497763" y="525938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16</a:t>
            </a:r>
          </a:p>
        </p:txBody>
      </p:sp>
      <p:sp>
        <p:nvSpPr>
          <p:cNvPr id="405635" name="Oval 131"/>
          <p:cNvSpPr>
            <a:spLocks noChangeArrowheads="1"/>
          </p:cNvSpPr>
          <p:nvPr/>
        </p:nvSpPr>
        <p:spPr bwMode="auto">
          <a:xfrm>
            <a:off x="6019800" y="51990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636" name="Line 132"/>
          <p:cNvSpPr>
            <a:spLocks noChangeShapeType="1"/>
          </p:cNvSpPr>
          <p:nvPr/>
        </p:nvSpPr>
        <p:spPr bwMode="auto">
          <a:xfrm>
            <a:off x="6019800" y="4953000"/>
            <a:ext cx="152400" cy="246063"/>
          </a:xfrm>
          <a:prstGeom prst="line">
            <a:avLst/>
          </a:prstGeom>
          <a:noFill/>
          <a:ln w="31750">
            <a:solidFill>
              <a:schemeClr val="tx1"/>
            </a:solidFill>
            <a:round/>
            <a:headEnd type="none" w="sm" len="sm"/>
            <a:tailEnd type="none" w="sm" len="sm"/>
          </a:ln>
          <a:effectLst/>
        </p:spPr>
        <p:txBody>
          <a:bodyPr/>
          <a:lstStyle/>
          <a:p>
            <a:endParaRPr lang="en-US"/>
          </a:p>
        </p:txBody>
      </p:sp>
      <p:sp>
        <p:nvSpPr>
          <p:cNvPr id="405637" name="Text Box 133"/>
          <p:cNvSpPr txBox="1">
            <a:spLocks noChangeArrowheads="1"/>
          </p:cNvSpPr>
          <p:nvPr/>
        </p:nvSpPr>
        <p:spPr bwMode="auto">
          <a:xfrm>
            <a:off x="6096000" y="525938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6</a:t>
            </a:r>
          </a:p>
        </p:txBody>
      </p:sp>
      <p:sp>
        <p:nvSpPr>
          <p:cNvPr id="405638" name="Oval 134"/>
          <p:cNvSpPr>
            <a:spLocks noChangeArrowheads="1"/>
          </p:cNvSpPr>
          <p:nvPr/>
        </p:nvSpPr>
        <p:spPr bwMode="auto">
          <a:xfrm>
            <a:off x="5181600" y="51990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639" name="Line 135"/>
          <p:cNvSpPr>
            <a:spLocks noChangeShapeType="1"/>
          </p:cNvSpPr>
          <p:nvPr/>
        </p:nvSpPr>
        <p:spPr bwMode="auto">
          <a:xfrm flipH="1">
            <a:off x="5410200" y="4894263"/>
            <a:ext cx="381000" cy="287337"/>
          </a:xfrm>
          <a:prstGeom prst="line">
            <a:avLst/>
          </a:prstGeom>
          <a:noFill/>
          <a:ln w="31750">
            <a:solidFill>
              <a:schemeClr val="tx1"/>
            </a:solidFill>
            <a:round/>
            <a:headEnd type="none" w="sm" len="sm"/>
            <a:tailEnd type="none" w="sm" len="sm"/>
          </a:ln>
          <a:effectLst/>
        </p:spPr>
        <p:txBody>
          <a:bodyPr/>
          <a:lstStyle/>
          <a:p>
            <a:endParaRPr lang="en-US"/>
          </a:p>
        </p:txBody>
      </p:sp>
      <p:sp>
        <p:nvSpPr>
          <p:cNvPr id="405640" name="Text Box 136"/>
          <p:cNvSpPr txBox="1">
            <a:spLocks noChangeArrowheads="1"/>
          </p:cNvSpPr>
          <p:nvPr/>
        </p:nvSpPr>
        <p:spPr bwMode="auto">
          <a:xfrm>
            <a:off x="5257800" y="525938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405641" name="Oval 137"/>
          <p:cNvSpPr>
            <a:spLocks noChangeArrowheads="1"/>
          </p:cNvSpPr>
          <p:nvPr/>
        </p:nvSpPr>
        <p:spPr bwMode="auto">
          <a:xfrm>
            <a:off x="6705600" y="51974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642" name="Line 138"/>
          <p:cNvSpPr>
            <a:spLocks noChangeShapeType="1"/>
          </p:cNvSpPr>
          <p:nvPr/>
        </p:nvSpPr>
        <p:spPr bwMode="auto">
          <a:xfrm flipH="1">
            <a:off x="6934200" y="4953000"/>
            <a:ext cx="152400" cy="244475"/>
          </a:xfrm>
          <a:prstGeom prst="line">
            <a:avLst/>
          </a:prstGeom>
          <a:noFill/>
          <a:ln w="31750">
            <a:solidFill>
              <a:schemeClr val="tx1"/>
            </a:solidFill>
            <a:round/>
            <a:headEnd type="none" w="sm" len="sm"/>
            <a:tailEnd type="none" w="sm" len="sm"/>
          </a:ln>
          <a:effectLst/>
        </p:spPr>
        <p:txBody>
          <a:bodyPr/>
          <a:lstStyle/>
          <a:p>
            <a:endParaRPr lang="en-US"/>
          </a:p>
        </p:txBody>
      </p:sp>
      <p:sp>
        <p:nvSpPr>
          <p:cNvPr id="405643" name="Text Box 139"/>
          <p:cNvSpPr txBox="1">
            <a:spLocks noChangeArrowheads="1"/>
          </p:cNvSpPr>
          <p:nvPr/>
        </p:nvSpPr>
        <p:spPr bwMode="auto">
          <a:xfrm>
            <a:off x="6696075" y="5257800"/>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14</a:t>
            </a:r>
          </a:p>
        </p:txBody>
      </p:sp>
      <p:sp>
        <p:nvSpPr>
          <p:cNvPr id="405647" name="Oval 143"/>
          <p:cNvSpPr>
            <a:spLocks noChangeArrowheads="1"/>
          </p:cNvSpPr>
          <p:nvPr/>
        </p:nvSpPr>
        <p:spPr bwMode="auto">
          <a:xfrm>
            <a:off x="6553200" y="58674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648" name="Line 144"/>
          <p:cNvSpPr>
            <a:spLocks noChangeShapeType="1"/>
          </p:cNvSpPr>
          <p:nvPr/>
        </p:nvSpPr>
        <p:spPr bwMode="auto">
          <a:xfrm flipH="1">
            <a:off x="6781800" y="5638800"/>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5649" name="Text Box 145"/>
          <p:cNvSpPr txBox="1">
            <a:spLocks noChangeArrowheads="1"/>
          </p:cNvSpPr>
          <p:nvPr/>
        </p:nvSpPr>
        <p:spPr bwMode="auto">
          <a:xfrm>
            <a:off x="6553200" y="59277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13</a:t>
            </a:r>
          </a:p>
        </p:txBody>
      </p:sp>
      <p:sp>
        <p:nvSpPr>
          <p:cNvPr id="405650" name="Oval 146"/>
          <p:cNvSpPr>
            <a:spLocks noChangeArrowheads="1"/>
          </p:cNvSpPr>
          <p:nvPr/>
        </p:nvSpPr>
        <p:spPr bwMode="auto">
          <a:xfrm>
            <a:off x="5943600" y="58674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651" name="Line 147"/>
          <p:cNvSpPr>
            <a:spLocks noChangeShapeType="1"/>
          </p:cNvSpPr>
          <p:nvPr/>
        </p:nvSpPr>
        <p:spPr bwMode="auto">
          <a:xfrm flipH="1">
            <a:off x="6096000" y="5638800"/>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5652" name="Text Box 148"/>
          <p:cNvSpPr txBox="1">
            <a:spLocks noChangeArrowheads="1"/>
          </p:cNvSpPr>
          <p:nvPr/>
        </p:nvSpPr>
        <p:spPr bwMode="auto">
          <a:xfrm>
            <a:off x="5999163" y="5927725"/>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a:t>
            </a:r>
          </a:p>
        </p:txBody>
      </p:sp>
      <p:sp>
        <p:nvSpPr>
          <p:cNvPr id="405655" name="Oval 151"/>
          <p:cNvSpPr>
            <a:spLocks noChangeArrowheads="1"/>
          </p:cNvSpPr>
          <p:nvPr/>
        </p:nvSpPr>
        <p:spPr bwMode="auto">
          <a:xfrm>
            <a:off x="5440363" y="58832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656" name="Line 152"/>
          <p:cNvSpPr>
            <a:spLocks noChangeShapeType="1"/>
          </p:cNvSpPr>
          <p:nvPr/>
        </p:nvSpPr>
        <p:spPr bwMode="auto">
          <a:xfrm>
            <a:off x="5516563" y="5654675"/>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5657" name="Text Box 153"/>
          <p:cNvSpPr txBox="1">
            <a:spLocks noChangeArrowheads="1"/>
          </p:cNvSpPr>
          <p:nvPr/>
        </p:nvSpPr>
        <p:spPr bwMode="auto">
          <a:xfrm>
            <a:off x="5465763" y="5943600"/>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405658" name="Oval 154"/>
          <p:cNvSpPr>
            <a:spLocks noChangeArrowheads="1"/>
          </p:cNvSpPr>
          <p:nvPr/>
        </p:nvSpPr>
        <p:spPr bwMode="auto">
          <a:xfrm>
            <a:off x="4840288" y="58832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5659" name="Line 155"/>
          <p:cNvSpPr>
            <a:spLocks noChangeShapeType="1"/>
          </p:cNvSpPr>
          <p:nvPr/>
        </p:nvSpPr>
        <p:spPr bwMode="auto">
          <a:xfrm flipH="1">
            <a:off x="5068888" y="5654675"/>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5660" name="Text Box 156"/>
          <p:cNvSpPr txBox="1">
            <a:spLocks noChangeArrowheads="1"/>
          </p:cNvSpPr>
          <p:nvPr/>
        </p:nvSpPr>
        <p:spPr bwMode="auto">
          <a:xfrm>
            <a:off x="4876800" y="5943600"/>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a:t>
            </a:r>
          </a:p>
        </p:txBody>
      </p:sp>
      <p:sp>
        <p:nvSpPr>
          <p:cNvPr id="405661" name="Text Box 157"/>
          <p:cNvSpPr txBox="1">
            <a:spLocks noChangeArrowheads="1"/>
          </p:cNvSpPr>
          <p:nvPr/>
        </p:nvSpPr>
        <p:spPr bwMode="auto">
          <a:xfrm>
            <a:off x="7086600" y="6172200"/>
            <a:ext cx="1649554"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FF0000"/>
                </a:solidFill>
                <a:ea typeface="宋体" charset="-122"/>
              </a:rPr>
              <a:t>Single rotation</a:t>
            </a:r>
          </a:p>
        </p:txBody>
      </p:sp>
      <p:sp>
        <p:nvSpPr>
          <p:cNvPr id="405662" name="Text Box 158"/>
          <p:cNvSpPr txBox="1">
            <a:spLocks noChangeArrowheads="1"/>
          </p:cNvSpPr>
          <p:nvPr/>
        </p:nvSpPr>
        <p:spPr bwMode="auto">
          <a:xfrm>
            <a:off x="2209800" y="3886200"/>
            <a:ext cx="373820"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i="1" dirty="0">
                <a:solidFill>
                  <a:srgbClr val="002060"/>
                </a:solidFill>
                <a:ea typeface="宋体" charset="-122"/>
              </a:rPr>
              <a:t>k1</a:t>
            </a:r>
          </a:p>
        </p:txBody>
      </p:sp>
      <p:sp>
        <p:nvSpPr>
          <p:cNvPr id="405663" name="Text Box 159"/>
          <p:cNvSpPr txBox="1">
            <a:spLocks noChangeArrowheads="1"/>
          </p:cNvSpPr>
          <p:nvPr/>
        </p:nvSpPr>
        <p:spPr bwMode="auto">
          <a:xfrm>
            <a:off x="2971800" y="4419600"/>
            <a:ext cx="409086"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i="1" dirty="0">
                <a:solidFill>
                  <a:srgbClr val="002060"/>
                </a:solidFill>
                <a:ea typeface="宋体" charset="-122"/>
              </a:rPr>
              <a:t>k2</a:t>
            </a:r>
          </a:p>
        </p:txBody>
      </p:sp>
      <p:sp>
        <p:nvSpPr>
          <p:cNvPr id="405665" name="Oval 161"/>
          <p:cNvSpPr>
            <a:spLocks noChangeArrowheads="1"/>
          </p:cNvSpPr>
          <p:nvPr/>
        </p:nvSpPr>
        <p:spPr bwMode="auto">
          <a:xfrm rot="953959">
            <a:off x="2516188" y="4941888"/>
            <a:ext cx="1152525" cy="1935162"/>
          </a:xfrm>
          <a:prstGeom prst="ellipse">
            <a:avLst/>
          </a:prstGeom>
          <a:noFill/>
          <a:ln w="31750">
            <a:solidFill>
              <a:srgbClr val="00FF00"/>
            </a:solidFill>
            <a:round/>
            <a:headEnd type="none" w="sm" len="sm"/>
            <a:tailEnd type="none" w="sm" len="sm"/>
          </a:ln>
          <a:effectLst/>
        </p:spPr>
        <p:txBody>
          <a:bodyPr wrap="none" anchor="ctr"/>
          <a:lstStyle/>
          <a:p>
            <a:endParaRPr lang="en-US"/>
          </a:p>
        </p:txBody>
      </p:sp>
      <p:sp>
        <p:nvSpPr>
          <p:cNvPr id="405666" name="Text Box 162"/>
          <p:cNvSpPr txBox="1">
            <a:spLocks noChangeArrowheads="1"/>
          </p:cNvSpPr>
          <p:nvPr/>
        </p:nvSpPr>
        <p:spPr bwMode="auto">
          <a:xfrm>
            <a:off x="3048000" y="6248400"/>
            <a:ext cx="316112"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i="1" dirty="0">
                <a:solidFill>
                  <a:srgbClr val="002060"/>
                </a:solidFill>
                <a:ea typeface="宋体" charset="-122"/>
              </a:rPr>
              <a:t>Z</a:t>
            </a:r>
          </a:p>
        </p:txBody>
      </p:sp>
      <p:sp>
        <p:nvSpPr>
          <p:cNvPr id="405667" name="Rectangle 163"/>
          <p:cNvSpPr>
            <a:spLocks noChangeArrowheads="1"/>
          </p:cNvSpPr>
          <p:nvPr/>
        </p:nvSpPr>
        <p:spPr bwMode="auto">
          <a:xfrm>
            <a:off x="685800" y="4343400"/>
            <a:ext cx="1295400" cy="1295400"/>
          </a:xfrm>
          <a:prstGeom prst="rect">
            <a:avLst/>
          </a:prstGeom>
          <a:noFill/>
          <a:ln w="31750">
            <a:solidFill>
              <a:srgbClr val="00FF00"/>
            </a:solidFill>
            <a:miter lim="800000"/>
            <a:headEnd type="none" w="sm" len="sm"/>
            <a:tailEnd type="none" w="sm" len="sm"/>
          </a:ln>
          <a:effectLst/>
        </p:spPr>
        <p:txBody>
          <a:bodyPr wrap="none" anchor="ctr"/>
          <a:lstStyle/>
          <a:p>
            <a:endParaRPr lang="en-US"/>
          </a:p>
        </p:txBody>
      </p:sp>
      <p:sp>
        <p:nvSpPr>
          <p:cNvPr id="405668" name="Text Box 164"/>
          <p:cNvSpPr txBox="1">
            <a:spLocks noChangeArrowheads="1"/>
          </p:cNvSpPr>
          <p:nvPr/>
        </p:nvSpPr>
        <p:spPr bwMode="auto">
          <a:xfrm>
            <a:off x="762000" y="4495800"/>
            <a:ext cx="333746"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i="1" dirty="0">
                <a:solidFill>
                  <a:srgbClr val="002060"/>
                </a:solidFill>
                <a:ea typeface="宋体" charset="-122"/>
              </a:rPr>
              <a:t>X</a:t>
            </a:r>
          </a:p>
        </p:txBody>
      </p:sp>
      <p:sp>
        <p:nvSpPr>
          <p:cNvPr id="405669" name="Oval 165"/>
          <p:cNvSpPr>
            <a:spLocks noChangeArrowheads="1"/>
          </p:cNvSpPr>
          <p:nvPr/>
        </p:nvSpPr>
        <p:spPr bwMode="auto">
          <a:xfrm rot="1449218">
            <a:off x="1981200" y="5029200"/>
            <a:ext cx="457200" cy="1295400"/>
          </a:xfrm>
          <a:prstGeom prst="ellipse">
            <a:avLst/>
          </a:prstGeom>
          <a:noFill/>
          <a:ln w="31750">
            <a:solidFill>
              <a:srgbClr val="00FF00"/>
            </a:solidFill>
            <a:round/>
            <a:headEnd type="none" w="sm" len="sm"/>
            <a:tailEnd type="none" w="sm" len="sm"/>
          </a:ln>
          <a:effectLst/>
        </p:spPr>
        <p:txBody>
          <a:bodyPr wrap="none" anchor="ctr"/>
          <a:lstStyle/>
          <a:p>
            <a:endParaRPr lang="en-US"/>
          </a:p>
        </p:txBody>
      </p:sp>
      <p:sp>
        <p:nvSpPr>
          <p:cNvPr id="405670" name="Text Box 166"/>
          <p:cNvSpPr txBox="1">
            <a:spLocks noChangeArrowheads="1"/>
          </p:cNvSpPr>
          <p:nvPr/>
        </p:nvSpPr>
        <p:spPr bwMode="auto">
          <a:xfrm>
            <a:off x="1905000" y="6248400"/>
            <a:ext cx="320922"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i="1" dirty="0">
                <a:solidFill>
                  <a:srgbClr val="002060"/>
                </a:solidFill>
                <a:ea typeface="宋体" charset="-122"/>
              </a:rPr>
              <a:t>Y</a:t>
            </a: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2" name="Oval 4"/>
          <p:cNvSpPr>
            <a:spLocks noChangeArrowheads="1"/>
          </p:cNvSpPr>
          <p:nvPr/>
        </p:nvSpPr>
        <p:spPr bwMode="auto">
          <a:xfrm>
            <a:off x="1316038" y="8366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533" name="Oval 5"/>
          <p:cNvSpPr>
            <a:spLocks noChangeArrowheads="1"/>
          </p:cNvSpPr>
          <p:nvPr/>
        </p:nvSpPr>
        <p:spPr bwMode="auto">
          <a:xfrm>
            <a:off x="2611438" y="8366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534" name="Line 6"/>
          <p:cNvSpPr>
            <a:spLocks noChangeShapeType="1"/>
          </p:cNvSpPr>
          <p:nvPr/>
        </p:nvSpPr>
        <p:spPr bwMode="auto">
          <a:xfrm flipH="1">
            <a:off x="1544638" y="608013"/>
            <a:ext cx="381000" cy="230187"/>
          </a:xfrm>
          <a:prstGeom prst="line">
            <a:avLst/>
          </a:prstGeom>
          <a:noFill/>
          <a:ln w="31750">
            <a:solidFill>
              <a:schemeClr val="tx1"/>
            </a:solidFill>
            <a:round/>
            <a:headEnd type="none" w="sm" len="sm"/>
            <a:tailEnd type="none" w="sm" len="sm"/>
          </a:ln>
          <a:effectLst/>
        </p:spPr>
        <p:txBody>
          <a:bodyPr/>
          <a:lstStyle/>
          <a:p>
            <a:endParaRPr lang="en-US"/>
          </a:p>
        </p:txBody>
      </p:sp>
      <p:sp>
        <p:nvSpPr>
          <p:cNvPr id="406535" name="Line 7"/>
          <p:cNvSpPr>
            <a:spLocks noChangeShapeType="1"/>
          </p:cNvSpPr>
          <p:nvPr/>
        </p:nvSpPr>
        <p:spPr bwMode="auto">
          <a:xfrm>
            <a:off x="2382838" y="608013"/>
            <a:ext cx="3810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6536" name="Oval 8"/>
          <p:cNvSpPr>
            <a:spLocks noChangeArrowheads="1"/>
          </p:cNvSpPr>
          <p:nvPr/>
        </p:nvSpPr>
        <p:spPr bwMode="auto">
          <a:xfrm>
            <a:off x="1925638" y="3048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537" name="Text Box 9"/>
          <p:cNvSpPr txBox="1">
            <a:spLocks noChangeArrowheads="1"/>
          </p:cNvSpPr>
          <p:nvPr/>
        </p:nvSpPr>
        <p:spPr bwMode="auto">
          <a:xfrm>
            <a:off x="1981200" y="36353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7</a:t>
            </a:r>
          </a:p>
        </p:txBody>
      </p:sp>
      <p:sp>
        <p:nvSpPr>
          <p:cNvPr id="406538" name="Text Box 10"/>
          <p:cNvSpPr txBox="1">
            <a:spLocks noChangeArrowheads="1"/>
          </p:cNvSpPr>
          <p:nvPr/>
        </p:nvSpPr>
        <p:spPr bwMode="auto">
          <a:xfrm>
            <a:off x="1371600" y="912813"/>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a:t>
            </a:r>
          </a:p>
        </p:txBody>
      </p:sp>
      <p:sp>
        <p:nvSpPr>
          <p:cNvPr id="406539" name="Text Box 11"/>
          <p:cNvSpPr txBox="1">
            <a:spLocks noChangeArrowheads="1"/>
          </p:cNvSpPr>
          <p:nvPr/>
        </p:nvSpPr>
        <p:spPr bwMode="auto">
          <a:xfrm>
            <a:off x="2590800" y="8969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15</a:t>
            </a:r>
          </a:p>
        </p:txBody>
      </p:sp>
      <p:sp>
        <p:nvSpPr>
          <p:cNvPr id="406540" name="Oval 12"/>
          <p:cNvSpPr>
            <a:spLocks noChangeArrowheads="1"/>
          </p:cNvSpPr>
          <p:nvPr/>
        </p:nvSpPr>
        <p:spPr bwMode="auto">
          <a:xfrm>
            <a:off x="3068638" y="15240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541" name="Line 13"/>
          <p:cNvSpPr>
            <a:spLocks noChangeShapeType="1"/>
          </p:cNvSpPr>
          <p:nvPr/>
        </p:nvSpPr>
        <p:spPr bwMode="auto">
          <a:xfrm>
            <a:off x="2992438" y="12192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6542" name="Text Box 14"/>
          <p:cNvSpPr txBox="1">
            <a:spLocks noChangeArrowheads="1"/>
          </p:cNvSpPr>
          <p:nvPr/>
        </p:nvSpPr>
        <p:spPr bwMode="auto">
          <a:xfrm>
            <a:off x="3078163" y="15843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16</a:t>
            </a:r>
          </a:p>
        </p:txBody>
      </p:sp>
      <p:sp>
        <p:nvSpPr>
          <p:cNvPr id="406543" name="Oval 15"/>
          <p:cNvSpPr>
            <a:spLocks noChangeArrowheads="1"/>
          </p:cNvSpPr>
          <p:nvPr/>
        </p:nvSpPr>
        <p:spPr bwMode="auto">
          <a:xfrm>
            <a:off x="1600200" y="15240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544" name="Line 16"/>
          <p:cNvSpPr>
            <a:spLocks noChangeShapeType="1"/>
          </p:cNvSpPr>
          <p:nvPr/>
        </p:nvSpPr>
        <p:spPr bwMode="auto">
          <a:xfrm>
            <a:off x="1600200" y="1277938"/>
            <a:ext cx="152400" cy="246062"/>
          </a:xfrm>
          <a:prstGeom prst="line">
            <a:avLst/>
          </a:prstGeom>
          <a:noFill/>
          <a:ln w="31750">
            <a:solidFill>
              <a:schemeClr val="tx1"/>
            </a:solidFill>
            <a:round/>
            <a:headEnd type="none" w="sm" len="sm"/>
            <a:tailEnd type="none" w="sm" len="sm"/>
          </a:ln>
          <a:effectLst/>
        </p:spPr>
        <p:txBody>
          <a:bodyPr/>
          <a:lstStyle/>
          <a:p>
            <a:endParaRPr lang="en-US"/>
          </a:p>
        </p:txBody>
      </p:sp>
      <p:sp>
        <p:nvSpPr>
          <p:cNvPr id="406545" name="Text Box 17"/>
          <p:cNvSpPr txBox="1">
            <a:spLocks noChangeArrowheads="1"/>
          </p:cNvSpPr>
          <p:nvPr/>
        </p:nvSpPr>
        <p:spPr bwMode="auto">
          <a:xfrm>
            <a:off x="1676400" y="158432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6</a:t>
            </a:r>
          </a:p>
        </p:txBody>
      </p:sp>
      <p:sp>
        <p:nvSpPr>
          <p:cNvPr id="406546" name="Oval 18"/>
          <p:cNvSpPr>
            <a:spLocks noChangeArrowheads="1"/>
          </p:cNvSpPr>
          <p:nvPr/>
        </p:nvSpPr>
        <p:spPr bwMode="auto">
          <a:xfrm>
            <a:off x="762000" y="15240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547" name="Line 19"/>
          <p:cNvSpPr>
            <a:spLocks noChangeShapeType="1"/>
          </p:cNvSpPr>
          <p:nvPr/>
        </p:nvSpPr>
        <p:spPr bwMode="auto">
          <a:xfrm flipH="1">
            <a:off x="990600" y="1219200"/>
            <a:ext cx="381000" cy="287338"/>
          </a:xfrm>
          <a:prstGeom prst="line">
            <a:avLst/>
          </a:prstGeom>
          <a:noFill/>
          <a:ln w="31750">
            <a:solidFill>
              <a:schemeClr val="tx1"/>
            </a:solidFill>
            <a:round/>
            <a:headEnd type="none" w="sm" len="sm"/>
            <a:tailEnd type="none" w="sm" len="sm"/>
          </a:ln>
          <a:effectLst/>
        </p:spPr>
        <p:txBody>
          <a:bodyPr/>
          <a:lstStyle/>
          <a:p>
            <a:endParaRPr lang="en-US"/>
          </a:p>
        </p:txBody>
      </p:sp>
      <p:sp>
        <p:nvSpPr>
          <p:cNvPr id="406548" name="Text Box 20"/>
          <p:cNvSpPr txBox="1">
            <a:spLocks noChangeArrowheads="1"/>
          </p:cNvSpPr>
          <p:nvPr/>
        </p:nvSpPr>
        <p:spPr bwMode="auto">
          <a:xfrm>
            <a:off x="838200" y="158432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406549" name="Oval 21"/>
          <p:cNvSpPr>
            <a:spLocks noChangeArrowheads="1"/>
          </p:cNvSpPr>
          <p:nvPr/>
        </p:nvSpPr>
        <p:spPr bwMode="auto">
          <a:xfrm>
            <a:off x="2286000" y="15224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550" name="Line 22"/>
          <p:cNvSpPr>
            <a:spLocks noChangeShapeType="1"/>
          </p:cNvSpPr>
          <p:nvPr/>
        </p:nvSpPr>
        <p:spPr bwMode="auto">
          <a:xfrm flipH="1">
            <a:off x="2514600" y="1277938"/>
            <a:ext cx="152400" cy="244475"/>
          </a:xfrm>
          <a:prstGeom prst="line">
            <a:avLst/>
          </a:prstGeom>
          <a:noFill/>
          <a:ln w="31750">
            <a:solidFill>
              <a:schemeClr val="tx1"/>
            </a:solidFill>
            <a:round/>
            <a:headEnd type="none" w="sm" len="sm"/>
            <a:tailEnd type="none" w="sm" len="sm"/>
          </a:ln>
          <a:effectLst/>
        </p:spPr>
        <p:txBody>
          <a:bodyPr/>
          <a:lstStyle/>
          <a:p>
            <a:endParaRPr lang="en-US"/>
          </a:p>
        </p:txBody>
      </p:sp>
      <p:sp>
        <p:nvSpPr>
          <p:cNvPr id="406551" name="Text Box 23"/>
          <p:cNvSpPr txBox="1">
            <a:spLocks noChangeArrowheads="1"/>
          </p:cNvSpPr>
          <p:nvPr/>
        </p:nvSpPr>
        <p:spPr bwMode="auto">
          <a:xfrm>
            <a:off x="2276475" y="15827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14</a:t>
            </a:r>
          </a:p>
        </p:txBody>
      </p:sp>
      <p:sp>
        <p:nvSpPr>
          <p:cNvPr id="406552" name="Oval 24"/>
          <p:cNvSpPr>
            <a:spLocks noChangeArrowheads="1"/>
          </p:cNvSpPr>
          <p:nvPr/>
        </p:nvSpPr>
        <p:spPr bwMode="auto">
          <a:xfrm>
            <a:off x="2133600" y="21923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553" name="Line 25"/>
          <p:cNvSpPr>
            <a:spLocks noChangeShapeType="1"/>
          </p:cNvSpPr>
          <p:nvPr/>
        </p:nvSpPr>
        <p:spPr bwMode="auto">
          <a:xfrm flipH="1">
            <a:off x="2362200" y="1963738"/>
            <a:ext cx="152400" cy="228600"/>
          </a:xfrm>
          <a:prstGeom prst="line">
            <a:avLst/>
          </a:prstGeom>
          <a:noFill/>
          <a:ln w="31750">
            <a:solidFill>
              <a:srgbClr val="FF0000"/>
            </a:solidFill>
            <a:round/>
            <a:headEnd type="none" w="sm" len="sm"/>
            <a:tailEnd type="none" w="sm" len="sm"/>
          </a:ln>
          <a:effectLst/>
        </p:spPr>
        <p:txBody>
          <a:bodyPr/>
          <a:lstStyle/>
          <a:p>
            <a:endParaRPr lang="en-US"/>
          </a:p>
        </p:txBody>
      </p:sp>
      <p:sp>
        <p:nvSpPr>
          <p:cNvPr id="406554" name="Text Box 26"/>
          <p:cNvSpPr txBox="1">
            <a:spLocks noChangeArrowheads="1"/>
          </p:cNvSpPr>
          <p:nvPr/>
        </p:nvSpPr>
        <p:spPr bwMode="auto">
          <a:xfrm>
            <a:off x="2133600" y="2252663"/>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13</a:t>
            </a:r>
          </a:p>
        </p:txBody>
      </p:sp>
      <p:sp>
        <p:nvSpPr>
          <p:cNvPr id="406555" name="Oval 27"/>
          <p:cNvSpPr>
            <a:spLocks noChangeArrowheads="1"/>
          </p:cNvSpPr>
          <p:nvPr/>
        </p:nvSpPr>
        <p:spPr bwMode="auto">
          <a:xfrm>
            <a:off x="1524000" y="21923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556" name="Line 28"/>
          <p:cNvSpPr>
            <a:spLocks noChangeShapeType="1"/>
          </p:cNvSpPr>
          <p:nvPr/>
        </p:nvSpPr>
        <p:spPr bwMode="auto">
          <a:xfrm flipH="1">
            <a:off x="1676400" y="1963738"/>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6557" name="Text Box 29"/>
          <p:cNvSpPr txBox="1">
            <a:spLocks noChangeArrowheads="1"/>
          </p:cNvSpPr>
          <p:nvPr/>
        </p:nvSpPr>
        <p:spPr bwMode="auto">
          <a:xfrm>
            <a:off x="1579563" y="2252663"/>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a:t>
            </a:r>
          </a:p>
        </p:txBody>
      </p:sp>
      <p:sp>
        <p:nvSpPr>
          <p:cNvPr id="406558" name="Oval 30"/>
          <p:cNvSpPr>
            <a:spLocks noChangeArrowheads="1"/>
          </p:cNvSpPr>
          <p:nvPr/>
        </p:nvSpPr>
        <p:spPr bwMode="auto">
          <a:xfrm>
            <a:off x="1020763" y="22082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559" name="Line 31"/>
          <p:cNvSpPr>
            <a:spLocks noChangeShapeType="1"/>
          </p:cNvSpPr>
          <p:nvPr/>
        </p:nvSpPr>
        <p:spPr bwMode="auto">
          <a:xfrm>
            <a:off x="1096963" y="1979613"/>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6560" name="Text Box 32"/>
          <p:cNvSpPr txBox="1">
            <a:spLocks noChangeArrowheads="1"/>
          </p:cNvSpPr>
          <p:nvPr/>
        </p:nvSpPr>
        <p:spPr bwMode="auto">
          <a:xfrm>
            <a:off x="1046163" y="2268538"/>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406561" name="Oval 33"/>
          <p:cNvSpPr>
            <a:spLocks noChangeArrowheads="1"/>
          </p:cNvSpPr>
          <p:nvPr/>
        </p:nvSpPr>
        <p:spPr bwMode="auto">
          <a:xfrm>
            <a:off x="420688" y="22082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562" name="Line 34"/>
          <p:cNvSpPr>
            <a:spLocks noChangeShapeType="1"/>
          </p:cNvSpPr>
          <p:nvPr/>
        </p:nvSpPr>
        <p:spPr bwMode="auto">
          <a:xfrm flipH="1">
            <a:off x="649288" y="1979613"/>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6563" name="Text Box 35"/>
          <p:cNvSpPr txBox="1">
            <a:spLocks noChangeArrowheads="1"/>
          </p:cNvSpPr>
          <p:nvPr/>
        </p:nvSpPr>
        <p:spPr bwMode="auto">
          <a:xfrm>
            <a:off x="457200" y="226853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a:t>
            </a:r>
          </a:p>
        </p:txBody>
      </p:sp>
      <p:sp>
        <p:nvSpPr>
          <p:cNvPr id="406564" name="Oval 36"/>
          <p:cNvSpPr>
            <a:spLocks noChangeArrowheads="1"/>
          </p:cNvSpPr>
          <p:nvPr/>
        </p:nvSpPr>
        <p:spPr bwMode="auto">
          <a:xfrm>
            <a:off x="1828800" y="28019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565" name="Line 37"/>
          <p:cNvSpPr>
            <a:spLocks noChangeShapeType="1"/>
          </p:cNvSpPr>
          <p:nvPr/>
        </p:nvSpPr>
        <p:spPr bwMode="auto">
          <a:xfrm flipH="1">
            <a:off x="2057400" y="2573338"/>
            <a:ext cx="152400" cy="228600"/>
          </a:xfrm>
          <a:prstGeom prst="line">
            <a:avLst/>
          </a:prstGeom>
          <a:noFill/>
          <a:ln w="31750">
            <a:solidFill>
              <a:srgbClr val="FF0000"/>
            </a:solidFill>
            <a:round/>
            <a:headEnd type="none" w="sm" len="sm"/>
            <a:tailEnd type="none" w="sm" len="sm"/>
          </a:ln>
          <a:effectLst/>
        </p:spPr>
        <p:txBody>
          <a:bodyPr/>
          <a:lstStyle/>
          <a:p>
            <a:endParaRPr lang="en-US"/>
          </a:p>
        </p:txBody>
      </p:sp>
      <p:sp>
        <p:nvSpPr>
          <p:cNvPr id="406566" name="Text Box 38"/>
          <p:cNvSpPr txBox="1">
            <a:spLocks noChangeArrowheads="1"/>
          </p:cNvSpPr>
          <p:nvPr/>
        </p:nvSpPr>
        <p:spPr bwMode="auto">
          <a:xfrm>
            <a:off x="1828800" y="2862263"/>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12</a:t>
            </a:r>
          </a:p>
        </p:txBody>
      </p:sp>
      <p:sp>
        <p:nvSpPr>
          <p:cNvPr id="406567" name="Text Box 39"/>
          <p:cNvSpPr txBox="1">
            <a:spLocks noChangeArrowheads="1"/>
          </p:cNvSpPr>
          <p:nvPr/>
        </p:nvSpPr>
        <p:spPr bwMode="auto">
          <a:xfrm>
            <a:off x="457200" y="2878138"/>
            <a:ext cx="1007776"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FF0000"/>
                </a:solidFill>
                <a:ea typeface="宋体" charset="-122"/>
              </a:rPr>
              <a:t>Insert 12</a:t>
            </a:r>
          </a:p>
        </p:txBody>
      </p:sp>
      <p:sp>
        <p:nvSpPr>
          <p:cNvPr id="406568" name="Oval 40"/>
          <p:cNvSpPr>
            <a:spLocks noChangeArrowheads="1"/>
          </p:cNvSpPr>
          <p:nvPr/>
        </p:nvSpPr>
        <p:spPr bwMode="auto">
          <a:xfrm>
            <a:off x="5848350" y="9128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569" name="Oval 41"/>
          <p:cNvSpPr>
            <a:spLocks noChangeArrowheads="1"/>
          </p:cNvSpPr>
          <p:nvPr/>
        </p:nvSpPr>
        <p:spPr bwMode="auto">
          <a:xfrm>
            <a:off x="7143750" y="9128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570" name="Line 42"/>
          <p:cNvSpPr>
            <a:spLocks noChangeShapeType="1"/>
          </p:cNvSpPr>
          <p:nvPr/>
        </p:nvSpPr>
        <p:spPr bwMode="auto">
          <a:xfrm flipH="1">
            <a:off x="6076950" y="684213"/>
            <a:ext cx="381000" cy="230187"/>
          </a:xfrm>
          <a:prstGeom prst="line">
            <a:avLst/>
          </a:prstGeom>
          <a:noFill/>
          <a:ln w="31750">
            <a:solidFill>
              <a:schemeClr val="tx1"/>
            </a:solidFill>
            <a:round/>
            <a:headEnd type="none" w="sm" len="sm"/>
            <a:tailEnd type="none" w="sm" len="sm"/>
          </a:ln>
          <a:effectLst/>
        </p:spPr>
        <p:txBody>
          <a:bodyPr/>
          <a:lstStyle/>
          <a:p>
            <a:endParaRPr lang="en-US"/>
          </a:p>
        </p:txBody>
      </p:sp>
      <p:sp>
        <p:nvSpPr>
          <p:cNvPr id="406571" name="Line 43"/>
          <p:cNvSpPr>
            <a:spLocks noChangeShapeType="1"/>
          </p:cNvSpPr>
          <p:nvPr/>
        </p:nvSpPr>
        <p:spPr bwMode="auto">
          <a:xfrm>
            <a:off x="6915150" y="684213"/>
            <a:ext cx="3810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6572" name="Oval 44"/>
          <p:cNvSpPr>
            <a:spLocks noChangeArrowheads="1"/>
          </p:cNvSpPr>
          <p:nvPr/>
        </p:nvSpPr>
        <p:spPr bwMode="auto">
          <a:xfrm>
            <a:off x="6457950" y="3810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573" name="Text Box 45"/>
          <p:cNvSpPr txBox="1">
            <a:spLocks noChangeArrowheads="1"/>
          </p:cNvSpPr>
          <p:nvPr/>
        </p:nvSpPr>
        <p:spPr bwMode="auto">
          <a:xfrm>
            <a:off x="6513513" y="439738"/>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7</a:t>
            </a:r>
          </a:p>
        </p:txBody>
      </p:sp>
      <p:sp>
        <p:nvSpPr>
          <p:cNvPr id="406574" name="Text Box 46"/>
          <p:cNvSpPr txBox="1">
            <a:spLocks noChangeArrowheads="1"/>
          </p:cNvSpPr>
          <p:nvPr/>
        </p:nvSpPr>
        <p:spPr bwMode="auto">
          <a:xfrm>
            <a:off x="5903913" y="989013"/>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a:t>
            </a:r>
          </a:p>
        </p:txBody>
      </p:sp>
      <p:sp>
        <p:nvSpPr>
          <p:cNvPr id="406575" name="Text Box 47"/>
          <p:cNvSpPr txBox="1">
            <a:spLocks noChangeArrowheads="1"/>
          </p:cNvSpPr>
          <p:nvPr/>
        </p:nvSpPr>
        <p:spPr bwMode="auto">
          <a:xfrm>
            <a:off x="7123113" y="9731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15</a:t>
            </a:r>
          </a:p>
        </p:txBody>
      </p:sp>
      <p:sp>
        <p:nvSpPr>
          <p:cNvPr id="406576" name="Oval 48"/>
          <p:cNvSpPr>
            <a:spLocks noChangeArrowheads="1"/>
          </p:cNvSpPr>
          <p:nvPr/>
        </p:nvSpPr>
        <p:spPr bwMode="auto">
          <a:xfrm>
            <a:off x="7600950" y="16002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577" name="Line 49"/>
          <p:cNvSpPr>
            <a:spLocks noChangeShapeType="1"/>
          </p:cNvSpPr>
          <p:nvPr/>
        </p:nvSpPr>
        <p:spPr bwMode="auto">
          <a:xfrm>
            <a:off x="7524750" y="12954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6578" name="Text Box 50"/>
          <p:cNvSpPr txBox="1">
            <a:spLocks noChangeArrowheads="1"/>
          </p:cNvSpPr>
          <p:nvPr/>
        </p:nvSpPr>
        <p:spPr bwMode="auto">
          <a:xfrm>
            <a:off x="7610475" y="16605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16</a:t>
            </a:r>
          </a:p>
        </p:txBody>
      </p:sp>
      <p:sp>
        <p:nvSpPr>
          <p:cNvPr id="406579" name="Oval 51"/>
          <p:cNvSpPr>
            <a:spLocks noChangeArrowheads="1"/>
          </p:cNvSpPr>
          <p:nvPr/>
        </p:nvSpPr>
        <p:spPr bwMode="auto">
          <a:xfrm>
            <a:off x="6132513" y="16002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580" name="Line 52"/>
          <p:cNvSpPr>
            <a:spLocks noChangeShapeType="1"/>
          </p:cNvSpPr>
          <p:nvPr/>
        </p:nvSpPr>
        <p:spPr bwMode="auto">
          <a:xfrm>
            <a:off x="6132513" y="1354138"/>
            <a:ext cx="152400" cy="246062"/>
          </a:xfrm>
          <a:prstGeom prst="line">
            <a:avLst/>
          </a:prstGeom>
          <a:noFill/>
          <a:ln w="31750">
            <a:solidFill>
              <a:schemeClr val="tx1"/>
            </a:solidFill>
            <a:round/>
            <a:headEnd type="none" w="sm" len="sm"/>
            <a:tailEnd type="none" w="sm" len="sm"/>
          </a:ln>
          <a:effectLst/>
        </p:spPr>
        <p:txBody>
          <a:bodyPr/>
          <a:lstStyle/>
          <a:p>
            <a:endParaRPr lang="en-US"/>
          </a:p>
        </p:txBody>
      </p:sp>
      <p:sp>
        <p:nvSpPr>
          <p:cNvPr id="406581" name="Text Box 53"/>
          <p:cNvSpPr txBox="1">
            <a:spLocks noChangeArrowheads="1"/>
          </p:cNvSpPr>
          <p:nvPr/>
        </p:nvSpPr>
        <p:spPr bwMode="auto">
          <a:xfrm>
            <a:off x="6208713" y="1660525"/>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6</a:t>
            </a:r>
          </a:p>
        </p:txBody>
      </p:sp>
      <p:sp>
        <p:nvSpPr>
          <p:cNvPr id="406582" name="Oval 54"/>
          <p:cNvSpPr>
            <a:spLocks noChangeArrowheads="1"/>
          </p:cNvSpPr>
          <p:nvPr/>
        </p:nvSpPr>
        <p:spPr bwMode="auto">
          <a:xfrm>
            <a:off x="5294313" y="16002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583" name="Line 55"/>
          <p:cNvSpPr>
            <a:spLocks noChangeShapeType="1"/>
          </p:cNvSpPr>
          <p:nvPr/>
        </p:nvSpPr>
        <p:spPr bwMode="auto">
          <a:xfrm flipH="1">
            <a:off x="5522913" y="1295400"/>
            <a:ext cx="381000" cy="287338"/>
          </a:xfrm>
          <a:prstGeom prst="line">
            <a:avLst/>
          </a:prstGeom>
          <a:noFill/>
          <a:ln w="31750">
            <a:solidFill>
              <a:schemeClr val="tx1"/>
            </a:solidFill>
            <a:round/>
            <a:headEnd type="none" w="sm" len="sm"/>
            <a:tailEnd type="none" w="sm" len="sm"/>
          </a:ln>
          <a:effectLst/>
        </p:spPr>
        <p:txBody>
          <a:bodyPr/>
          <a:lstStyle/>
          <a:p>
            <a:endParaRPr lang="en-US"/>
          </a:p>
        </p:txBody>
      </p:sp>
      <p:sp>
        <p:nvSpPr>
          <p:cNvPr id="406584" name="Text Box 56"/>
          <p:cNvSpPr txBox="1">
            <a:spLocks noChangeArrowheads="1"/>
          </p:cNvSpPr>
          <p:nvPr/>
        </p:nvSpPr>
        <p:spPr bwMode="auto">
          <a:xfrm>
            <a:off x="5370513" y="1660525"/>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406585" name="Oval 57"/>
          <p:cNvSpPr>
            <a:spLocks noChangeArrowheads="1"/>
          </p:cNvSpPr>
          <p:nvPr/>
        </p:nvSpPr>
        <p:spPr bwMode="auto">
          <a:xfrm>
            <a:off x="6818313" y="15986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586" name="Line 58"/>
          <p:cNvSpPr>
            <a:spLocks noChangeShapeType="1"/>
          </p:cNvSpPr>
          <p:nvPr/>
        </p:nvSpPr>
        <p:spPr bwMode="auto">
          <a:xfrm flipH="1">
            <a:off x="7046913" y="1354138"/>
            <a:ext cx="152400" cy="244475"/>
          </a:xfrm>
          <a:prstGeom prst="line">
            <a:avLst/>
          </a:prstGeom>
          <a:noFill/>
          <a:ln w="31750">
            <a:solidFill>
              <a:schemeClr val="tx1"/>
            </a:solidFill>
            <a:round/>
            <a:headEnd type="none" w="sm" len="sm"/>
            <a:tailEnd type="none" w="sm" len="sm"/>
          </a:ln>
          <a:effectLst/>
        </p:spPr>
        <p:txBody>
          <a:bodyPr/>
          <a:lstStyle/>
          <a:p>
            <a:endParaRPr lang="en-US"/>
          </a:p>
        </p:txBody>
      </p:sp>
      <p:sp>
        <p:nvSpPr>
          <p:cNvPr id="406587" name="Text Box 59"/>
          <p:cNvSpPr txBox="1">
            <a:spLocks noChangeArrowheads="1"/>
          </p:cNvSpPr>
          <p:nvPr/>
        </p:nvSpPr>
        <p:spPr bwMode="auto">
          <a:xfrm>
            <a:off x="6808788" y="16589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13</a:t>
            </a:r>
          </a:p>
        </p:txBody>
      </p:sp>
      <p:sp>
        <p:nvSpPr>
          <p:cNvPr id="406588" name="Oval 60"/>
          <p:cNvSpPr>
            <a:spLocks noChangeArrowheads="1"/>
          </p:cNvSpPr>
          <p:nvPr/>
        </p:nvSpPr>
        <p:spPr bwMode="auto">
          <a:xfrm>
            <a:off x="6665913" y="22685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589" name="Line 61"/>
          <p:cNvSpPr>
            <a:spLocks noChangeShapeType="1"/>
          </p:cNvSpPr>
          <p:nvPr/>
        </p:nvSpPr>
        <p:spPr bwMode="auto">
          <a:xfrm flipH="1">
            <a:off x="6894513" y="2039938"/>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6590" name="Text Box 62"/>
          <p:cNvSpPr txBox="1">
            <a:spLocks noChangeArrowheads="1"/>
          </p:cNvSpPr>
          <p:nvPr/>
        </p:nvSpPr>
        <p:spPr bwMode="auto">
          <a:xfrm>
            <a:off x="6665913" y="2328863"/>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12</a:t>
            </a:r>
          </a:p>
        </p:txBody>
      </p:sp>
      <p:sp>
        <p:nvSpPr>
          <p:cNvPr id="406591" name="Oval 63"/>
          <p:cNvSpPr>
            <a:spLocks noChangeArrowheads="1"/>
          </p:cNvSpPr>
          <p:nvPr/>
        </p:nvSpPr>
        <p:spPr bwMode="auto">
          <a:xfrm>
            <a:off x="6056313" y="22685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592" name="Line 64"/>
          <p:cNvSpPr>
            <a:spLocks noChangeShapeType="1"/>
          </p:cNvSpPr>
          <p:nvPr/>
        </p:nvSpPr>
        <p:spPr bwMode="auto">
          <a:xfrm flipH="1">
            <a:off x="6208713" y="2039938"/>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6593" name="Text Box 65"/>
          <p:cNvSpPr txBox="1">
            <a:spLocks noChangeArrowheads="1"/>
          </p:cNvSpPr>
          <p:nvPr/>
        </p:nvSpPr>
        <p:spPr bwMode="auto">
          <a:xfrm>
            <a:off x="6111875" y="2328863"/>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a:t>
            </a:r>
          </a:p>
        </p:txBody>
      </p:sp>
      <p:sp>
        <p:nvSpPr>
          <p:cNvPr id="406594" name="Oval 66"/>
          <p:cNvSpPr>
            <a:spLocks noChangeArrowheads="1"/>
          </p:cNvSpPr>
          <p:nvPr/>
        </p:nvSpPr>
        <p:spPr bwMode="auto">
          <a:xfrm>
            <a:off x="5553075" y="22844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595" name="Line 67"/>
          <p:cNvSpPr>
            <a:spLocks noChangeShapeType="1"/>
          </p:cNvSpPr>
          <p:nvPr/>
        </p:nvSpPr>
        <p:spPr bwMode="auto">
          <a:xfrm>
            <a:off x="5629275" y="2055813"/>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6596" name="Text Box 68"/>
          <p:cNvSpPr txBox="1">
            <a:spLocks noChangeArrowheads="1"/>
          </p:cNvSpPr>
          <p:nvPr/>
        </p:nvSpPr>
        <p:spPr bwMode="auto">
          <a:xfrm>
            <a:off x="5578475" y="234473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406597" name="Oval 69"/>
          <p:cNvSpPr>
            <a:spLocks noChangeArrowheads="1"/>
          </p:cNvSpPr>
          <p:nvPr/>
        </p:nvSpPr>
        <p:spPr bwMode="auto">
          <a:xfrm>
            <a:off x="4953000" y="22844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598" name="Line 70"/>
          <p:cNvSpPr>
            <a:spLocks noChangeShapeType="1"/>
          </p:cNvSpPr>
          <p:nvPr/>
        </p:nvSpPr>
        <p:spPr bwMode="auto">
          <a:xfrm flipH="1">
            <a:off x="5181600" y="2055813"/>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6599" name="Text Box 71"/>
          <p:cNvSpPr txBox="1">
            <a:spLocks noChangeArrowheads="1"/>
          </p:cNvSpPr>
          <p:nvPr/>
        </p:nvSpPr>
        <p:spPr bwMode="auto">
          <a:xfrm>
            <a:off x="4989513" y="2344738"/>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a:t>
            </a:r>
          </a:p>
        </p:txBody>
      </p:sp>
      <p:sp>
        <p:nvSpPr>
          <p:cNvPr id="406600" name="Oval 72"/>
          <p:cNvSpPr>
            <a:spLocks noChangeArrowheads="1"/>
          </p:cNvSpPr>
          <p:nvPr/>
        </p:nvSpPr>
        <p:spPr bwMode="auto">
          <a:xfrm>
            <a:off x="7265988" y="22844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01" name="Line 73"/>
          <p:cNvSpPr>
            <a:spLocks noChangeShapeType="1"/>
          </p:cNvSpPr>
          <p:nvPr/>
        </p:nvSpPr>
        <p:spPr bwMode="auto">
          <a:xfrm>
            <a:off x="7189788" y="1979613"/>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6602" name="Text Box 74"/>
          <p:cNvSpPr txBox="1">
            <a:spLocks noChangeArrowheads="1"/>
          </p:cNvSpPr>
          <p:nvPr/>
        </p:nvSpPr>
        <p:spPr bwMode="auto">
          <a:xfrm>
            <a:off x="7275513" y="23447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14</a:t>
            </a:r>
          </a:p>
        </p:txBody>
      </p:sp>
      <p:sp>
        <p:nvSpPr>
          <p:cNvPr id="406603" name="Line 75"/>
          <p:cNvSpPr>
            <a:spLocks noChangeShapeType="1"/>
          </p:cNvSpPr>
          <p:nvPr/>
        </p:nvSpPr>
        <p:spPr bwMode="auto">
          <a:xfrm>
            <a:off x="3886200" y="1277938"/>
            <a:ext cx="914400" cy="0"/>
          </a:xfrm>
          <a:prstGeom prst="line">
            <a:avLst/>
          </a:prstGeom>
          <a:noFill/>
          <a:ln w="31750">
            <a:solidFill>
              <a:srgbClr val="FF0000"/>
            </a:solidFill>
            <a:round/>
            <a:headEnd type="none" w="sm" len="sm"/>
            <a:tailEnd type="stealth" w="lg" len="lg"/>
          </a:ln>
          <a:effectLst/>
        </p:spPr>
        <p:txBody>
          <a:bodyPr/>
          <a:lstStyle/>
          <a:p>
            <a:endParaRPr lang="en-US"/>
          </a:p>
        </p:txBody>
      </p:sp>
      <p:sp>
        <p:nvSpPr>
          <p:cNvPr id="406604" name="Text Box 76"/>
          <p:cNvSpPr txBox="1">
            <a:spLocks noChangeArrowheads="1"/>
          </p:cNvSpPr>
          <p:nvPr/>
        </p:nvSpPr>
        <p:spPr bwMode="auto">
          <a:xfrm>
            <a:off x="5791200" y="2878138"/>
            <a:ext cx="1649554"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FF0000"/>
                </a:solidFill>
                <a:ea typeface="宋体" charset="-122"/>
              </a:rPr>
              <a:t>Single rotation</a:t>
            </a:r>
          </a:p>
        </p:txBody>
      </p:sp>
      <p:sp>
        <p:nvSpPr>
          <p:cNvPr id="406605" name="Oval 77"/>
          <p:cNvSpPr>
            <a:spLocks noChangeArrowheads="1"/>
          </p:cNvSpPr>
          <p:nvPr/>
        </p:nvSpPr>
        <p:spPr bwMode="auto">
          <a:xfrm>
            <a:off x="1163638" y="42068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06" name="Oval 78"/>
          <p:cNvSpPr>
            <a:spLocks noChangeArrowheads="1"/>
          </p:cNvSpPr>
          <p:nvPr/>
        </p:nvSpPr>
        <p:spPr bwMode="auto">
          <a:xfrm>
            <a:off x="2459038" y="42068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07" name="Line 79"/>
          <p:cNvSpPr>
            <a:spLocks noChangeShapeType="1"/>
          </p:cNvSpPr>
          <p:nvPr/>
        </p:nvSpPr>
        <p:spPr bwMode="auto">
          <a:xfrm flipH="1">
            <a:off x="1392238" y="3978275"/>
            <a:ext cx="381000" cy="230188"/>
          </a:xfrm>
          <a:prstGeom prst="line">
            <a:avLst/>
          </a:prstGeom>
          <a:noFill/>
          <a:ln w="31750">
            <a:solidFill>
              <a:schemeClr val="tx1"/>
            </a:solidFill>
            <a:round/>
            <a:headEnd type="none" w="sm" len="sm"/>
            <a:tailEnd type="none" w="sm" len="sm"/>
          </a:ln>
          <a:effectLst/>
        </p:spPr>
        <p:txBody>
          <a:bodyPr/>
          <a:lstStyle/>
          <a:p>
            <a:endParaRPr lang="en-US"/>
          </a:p>
        </p:txBody>
      </p:sp>
      <p:sp>
        <p:nvSpPr>
          <p:cNvPr id="406608" name="Line 80"/>
          <p:cNvSpPr>
            <a:spLocks noChangeShapeType="1"/>
          </p:cNvSpPr>
          <p:nvPr/>
        </p:nvSpPr>
        <p:spPr bwMode="auto">
          <a:xfrm>
            <a:off x="2230438" y="3978275"/>
            <a:ext cx="3810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6609" name="Oval 81"/>
          <p:cNvSpPr>
            <a:spLocks noChangeArrowheads="1"/>
          </p:cNvSpPr>
          <p:nvPr/>
        </p:nvSpPr>
        <p:spPr bwMode="auto">
          <a:xfrm>
            <a:off x="1773238" y="36750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10" name="Text Box 82"/>
          <p:cNvSpPr txBox="1">
            <a:spLocks noChangeArrowheads="1"/>
          </p:cNvSpPr>
          <p:nvPr/>
        </p:nvSpPr>
        <p:spPr bwMode="auto">
          <a:xfrm>
            <a:off x="1828800" y="3733800"/>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7</a:t>
            </a:r>
          </a:p>
        </p:txBody>
      </p:sp>
      <p:sp>
        <p:nvSpPr>
          <p:cNvPr id="406611" name="Text Box 83"/>
          <p:cNvSpPr txBox="1">
            <a:spLocks noChangeArrowheads="1"/>
          </p:cNvSpPr>
          <p:nvPr/>
        </p:nvSpPr>
        <p:spPr bwMode="auto">
          <a:xfrm>
            <a:off x="1219200" y="428307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a:t>
            </a:r>
          </a:p>
        </p:txBody>
      </p:sp>
      <p:sp>
        <p:nvSpPr>
          <p:cNvPr id="406612" name="Text Box 84"/>
          <p:cNvSpPr txBox="1">
            <a:spLocks noChangeArrowheads="1"/>
          </p:cNvSpPr>
          <p:nvPr/>
        </p:nvSpPr>
        <p:spPr bwMode="auto">
          <a:xfrm>
            <a:off x="2438400" y="4267200"/>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15</a:t>
            </a:r>
          </a:p>
        </p:txBody>
      </p:sp>
      <p:sp>
        <p:nvSpPr>
          <p:cNvPr id="406613" name="Oval 85"/>
          <p:cNvSpPr>
            <a:spLocks noChangeArrowheads="1"/>
          </p:cNvSpPr>
          <p:nvPr/>
        </p:nvSpPr>
        <p:spPr bwMode="auto">
          <a:xfrm>
            <a:off x="2916238" y="48942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14" name="Line 86"/>
          <p:cNvSpPr>
            <a:spLocks noChangeShapeType="1"/>
          </p:cNvSpPr>
          <p:nvPr/>
        </p:nvSpPr>
        <p:spPr bwMode="auto">
          <a:xfrm>
            <a:off x="2840038" y="4589463"/>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6615" name="Text Box 87"/>
          <p:cNvSpPr txBox="1">
            <a:spLocks noChangeArrowheads="1"/>
          </p:cNvSpPr>
          <p:nvPr/>
        </p:nvSpPr>
        <p:spPr bwMode="auto">
          <a:xfrm>
            <a:off x="2925763" y="495458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16</a:t>
            </a:r>
          </a:p>
        </p:txBody>
      </p:sp>
      <p:sp>
        <p:nvSpPr>
          <p:cNvPr id="406616" name="Oval 88"/>
          <p:cNvSpPr>
            <a:spLocks noChangeArrowheads="1"/>
          </p:cNvSpPr>
          <p:nvPr/>
        </p:nvSpPr>
        <p:spPr bwMode="auto">
          <a:xfrm>
            <a:off x="1447800" y="48942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17" name="Line 89"/>
          <p:cNvSpPr>
            <a:spLocks noChangeShapeType="1"/>
          </p:cNvSpPr>
          <p:nvPr/>
        </p:nvSpPr>
        <p:spPr bwMode="auto">
          <a:xfrm>
            <a:off x="1447800" y="4648200"/>
            <a:ext cx="152400" cy="246063"/>
          </a:xfrm>
          <a:prstGeom prst="line">
            <a:avLst/>
          </a:prstGeom>
          <a:noFill/>
          <a:ln w="31750">
            <a:solidFill>
              <a:schemeClr val="tx1"/>
            </a:solidFill>
            <a:round/>
            <a:headEnd type="none" w="sm" len="sm"/>
            <a:tailEnd type="none" w="sm" len="sm"/>
          </a:ln>
          <a:effectLst/>
        </p:spPr>
        <p:txBody>
          <a:bodyPr/>
          <a:lstStyle/>
          <a:p>
            <a:endParaRPr lang="en-US"/>
          </a:p>
        </p:txBody>
      </p:sp>
      <p:sp>
        <p:nvSpPr>
          <p:cNvPr id="406618" name="Text Box 90"/>
          <p:cNvSpPr txBox="1">
            <a:spLocks noChangeArrowheads="1"/>
          </p:cNvSpPr>
          <p:nvPr/>
        </p:nvSpPr>
        <p:spPr bwMode="auto">
          <a:xfrm>
            <a:off x="1524000" y="495458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6</a:t>
            </a:r>
          </a:p>
        </p:txBody>
      </p:sp>
      <p:sp>
        <p:nvSpPr>
          <p:cNvPr id="406619" name="Oval 91"/>
          <p:cNvSpPr>
            <a:spLocks noChangeArrowheads="1"/>
          </p:cNvSpPr>
          <p:nvPr/>
        </p:nvSpPr>
        <p:spPr bwMode="auto">
          <a:xfrm>
            <a:off x="609600" y="48942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20" name="Line 92"/>
          <p:cNvSpPr>
            <a:spLocks noChangeShapeType="1"/>
          </p:cNvSpPr>
          <p:nvPr/>
        </p:nvSpPr>
        <p:spPr bwMode="auto">
          <a:xfrm flipH="1">
            <a:off x="838200" y="4589463"/>
            <a:ext cx="381000" cy="287337"/>
          </a:xfrm>
          <a:prstGeom prst="line">
            <a:avLst/>
          </a:prstGeom>
          <a:noFill/>
          <a:ln w="31750">
            <a:solidFill>
              <a:schemeClr val="tx1"/>
            </a:solidFill>
            <a:round/>
            <a:headEnd type="none" w="sm" len="sm"/>
            <a:tailEnd type="none" w="sm" len="sm"/>
          </a:ln>
          <a:effectLst/>
        </p:spPr>
        <p:txBody>
          <a:bodyPr/>
          <a:lstStyle/>
          <a:p>
            <a:endParaRPr lang="en-US"/>
          </a:p>
        </p:txBody>
      </p:sp>
      <p:sp>
        <p:nvSpPr>
          <p:cNvPr id="406621" name="Text Box 93"/>
          <p:cNvSpPr txBox="1">
            <a:spLocks noChangeArrowheads="1"/>
          </p:cNvSpPr>
          <p:nvPr/>
        </p:nvSpPr>
        <p:spPr bwMode="auto">
          <a:xfrm>
            <a:off x="685800" y="495458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406622" name="Oval 94"/>
          <p:cNvSpPr>
            <a:spLocks noChangeArrowheads="1"/>
          </p:cNvSpPr>
          <p:nvPr/>
        </p:nvSpPr>
        <p:spPr bwMode="auto">
          <a:xfrm>
            <a:off x="2133600" y="48926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23" name="Line 95"/>
          <p:cNvSpPr>
            <a:spLocks noChangeShapeType="1"/>
          </p:cNvSpPr>
          <p:nvPr/>
        </p:nvSpPr>
        <p:spPr bwMode="auto">
          <a:xfrm flipH="1">
            <a:off x="2362200" y="4648200"/>
            <a:ext cx="152400" cy="244475"/>
          </a:xfrm>
          <a:prstGeom prst="line">
            <a:avLst/>
          </a:prstGeom>
          <a:noFill/>
          <a:ln w="31750">
            <a:solidFill>
              <a:srgbClr val="FF0000"/>
            </a:solidFill>
            <a:round/>
            <a:headEnd type="none" w="sm" len="sm"/>
            <a:tailEnd type="none" w="sm" len="sm"/>
          </a:ln>
          <a:effectLst/>
        </p:spPr>
        <p:txBody>
          <a:bodyPr/>
          <a:lstStyle/>
          <a:p>
            <a:endParaRPr lang="en-US"/>
          </a:p>
        </p:txBody>
      </p:sp>
      <p:sp>
        <p:nvSpPr>
          <p:cNvPr id="406624" name="Text Box 96"/>
          <p:cNvSpPr txBox="1">
            <a:spLocks noChangeArrowheads="1"/>
          </p:cNvSpPr>
          <p:nvPr/>
        </p:nvSpPr>
        <p:spPr bwMode="auto">
          <a:xfrm>
            <a:off x="2124075" y="4953000"/>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13</a:t>
            </a:r>
          </a:p>
        </p:txBody>
      </p:sp>
      <p:sp>
        <p:nvSpPr>
          <p:cNvPr id="406625" name="Oval 97"/>
          <p:cNvSpPr>
            <a:spLocks noChangeArrowheads="1"/>
          </p:cNvSpPr>
          <p:nvPr/>
        </p:nvSpPr>
        <p:spPr bwMode="auto">
          <a:xfrm>
            <a:off x="1981200" y="5562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26" name="Line 98"/>
          <p:cNvSpPr>
            <a:spLocks noChangeShapeType="1"/>
          </p:cNvSpPr>
          <p:nvPr/>
        </p:nvSpPr>
        <p:spPr bwMode="auto">
          <a:xfrm flipH="1">
            <a:off x="2209800" y="5334000"/>
            <a:ext cx="152400" cy="228600"/>
          </a:xfrm>
          <a:prstGeom prst="line">
            <a:avLst/>
          </a:prstGeom>
          <a:noFill/>
          <a:ln w="31750">
            <a:solidFill>
              <a:srgbClr val="FF0000"/>
            </a:solidFill>
            <a:round/>
            <a:headEnd type="none" w="sm" len="sm"/>
            <a:tailEnd type="none" w="sm" len="sm"/>
          </a:ln>
          <a:effectLst/>
        </p:spPr>
        <p:txBody>
          <a:bodyPr/>
          <a:lstStyle/>
          <a:p>
            <a:endParaRPr lang="en-US"/>
          </a:p>
        </p:txBody>
      </p:sp>
      <p:sp>
        <p:nvSpPr>
          <p:cNvPr id="406627" name="Text Box 99"/>
          <p:cNvSpPr txBox="1">
            <a:spLocks noChangeArrowheads="1"/>
          </p:cNvSpPr>
          <p:nvPr/>
        </p:nvSpPr>
        <p:spPr bwMode="auto">
          <a:xfrm>
            <a:off x="1981200" y="56229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12</a:t>
            </a:r>
          </a:p>
        </p:txBody>
      </p:sp>
      <p:sp>
        <p:nvSpPr>
          <p:cNvPr id="406628" name="Oval 100"/>
          <p:cNvSpPr>
            <a:spLocks noChangeArrowheads="1"/>
          </p:cNvSpPr>
          <p:nvPr/>
        </p:nvSpPr>
        <p:spPr bwMode="auto">
          <a:xfrm>
            <a:off x="1371600" y="5562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29" name="Line 101"/>
          <p:cNvSpPr>
            <a:spLocks noChangeShapeType="1"/>
          </p:cNvSpPr>
          <p:nvPr/>
        </p:nvSpPr>
        <p:spPr bwMode="auto">
          <a:xfrm flipH="1">
            <a:off x="1524000" y="5334000"/>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6630" name="Text Box 102"/>
          <p:cNvSpPr txBox="1">
            <a:spLocks noChangeArrowheads="1"/>
          </p:cNvSpPr>
          <p:nvPr/>
        </p:nvSpPr>
        <p:spPr bwMode="auto">
          <a:xfrm>
            <a:off x="1427163" y="5622925"/>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a:t>
            </a:r>
          </a:p>
        </p:txBody>
      </p:sp>
      <p:sp>
        <p:nvSpPr>
          <p:cNvPr id="406631" name="Oval 103"/>
          <p:cNvSpPr>
            <a:spLocks noChangeArrowheads="1"/>
          </p:cNvSpPr>
          <p:nvPr/>
        </p:nvSpPr>
        <p:spPr bwMode="auto">
          <a:xfrm>
            <a:off x="868363" y="55784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32" name="Line 104"/>
          <p:cNvSpPr>
            <a:spLocks noChangeShapeType="1"/>
          </p:cNvSpPr>
          <p:nvPr/>
        </p:nvSpPr>
        <p:spPr bwMode="auto">
          <a:xfrm>
            <a:off x="944563" y="5349875"/>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6633" name="Text Box 105"/>
          <p:cNvSpPr txBox="1">
            <a:spLocks noChangeArrowheads="1"/>
          </p:cNvSpPr>
          <p:nvPr/>
        </p:nvSpPr>
        <p:spPr bwMode="auto">
          <a:xfrm>
            <a:off x="893763" y="5638800"/>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406634" name="Oval 106"/>
          <p:cNvSpPr>
            <a:spLocks noChangeArrowheads="1"/>
          </p:cNvSpPr>
          <p:nvPr/>
        </p:nvSpPr>
        <p:spPr bwMode="auto">
          <a:xfrm>
            <a:off x="268288" y="55784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35" name="Line 107"/>
          <p:cNvSpPr>
            <a:spLocks noChangeShapeType="1"/>
          </p:cNvSpPr>
          <p:nvPr/>
        </p:nvSpPr>
        <p:spPr bwMode="auto">
          <a:xfrm flipH="1">
            <a:off x="496888" y="5349875"/>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6636" name="Text Box 108"/>
          <p:cNvSpPr txBox="1">
            <a:spLocks noChangeArrowheads="1"/>
          </p:cNvSpPr>
          <p:nvPr/>
        </p:nvSpPr>
        <p:spPr bwMode="auto">
          <a:xfrm>
            <a:off x="304800" y="5638800"/>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a:t>
            </a:r>
          </a:p>
        </p:txBody>
      </p:sp>
      <p:sp>
        <p:nvSpPr>
          <p:cNvPr id="406637" name="Oval 109"/>
          <p:cNvSpPr>
            <a:spLocks noChangeArrowheads="1"/>
          </p:cNvSpPr>
          <p:nvPr/>
        </p:nvSpPr>
        <p:spPr bwMode="auto">
          <a:xfrm>
            <a:off x="2581275" y="55784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38" name="Line 110"/>
          <p:cNvSpPr>
            <a:spLocks noChangeShapeType="1"/>
          </p:cNvSpPr>
          <p:nvPr/>
        </p:nvSpPr>
        <p:spPr bwMode="auto">
          <a:xfrm>
            <a:off x="2505075" y="5273675"/>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6639" name="Text Box 111"/>
          <p:cNvSpPr txBox="1">
            <a:spLocks noChangeArrowheads="1"/>
          </p:cNvSpPr>
          <p:nvPr/>
        </p:nvSpPr>
        <p:spPr bwMode="auto">
          <a:xfrm>
            <a:off x="2590800" y="5638800"/>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14</a:t>
            </a:r>
          </a:p>
        </p:txBody>
      </p:sp>
      <p:sp>
        <p:nvSpPr>
          <p:cNvPr id="406640" name="Oval 112"/>
          <p:cNvSpPr>
            <a:spLocks noChangeArrowheads="1"/>
          </p:cNvSpPr>
          <p:nvPr/>
        </p:nvSpPr>
        <p:spPr bwMode="auto">
          <a:xfrm>
            <a:off x="1676400" y="61880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41" name="Line 113"/>
          <p:cNvSpPr>
            <a:spLocks noChangeShapeType="1"/>
          </p:cNvSpPr>
          <p:nvPr/>
        </p:nvSpPr>
        <p:spPr bwMode="auto">
          <a:xfrm flipH="1">
            <a:off x="1905000" y="5959475"/>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6642" name="Text Box 114"/>
          <p:cNvSpPr txBox="1">
            <a:spLocks noChangeArrowheads="1"/>
          </p:cNvSpPr>
          <p:nvPr/>
        </p:nvSpPr>
        <p:spPr bwMode="auto">
          <a:xfrm>
            <a:off x="1676400" y="6248400"/>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11</a:t>
            </a:r>
          </a:p>
        </p:txBody>
      </p:sp>
      <p:sp>
        <p:nvSpPr>
          <p:cNvPr id="406643" name="Text Box 115"/>
          <p:cNvSpPr txBox="1">
            <a:spLocks noChangeArrowheads="1"/>
          </p:cNvSpPr>
          <p:nvPr/>
        </p:nvSpPr>
        <p:spPr bwMode="auto">
          <a:xfrm>
            <a:off x="354013" y="6172200"/>
            <a:ext cx="967701"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FF0000"/>
                </a:solidFill>
                <a:ea typeface="宋体" charset="-122"/>
              </a:rPr>
              <a:t>Insert 11</a:t>
            </a:r>
          </a:p>
        </p:txBody>
      </p:sp>
      <p:sp>
        <p:nvSpPr>
          <p:cNvPr id="406644" name="Oval 116"/>
          <p:cNvSpPr>
            <a:spLocks noChangeArrowheads="1"/>
          </p:cNvSpPr>
          <p:nvPr/>
        </p:nvSpPr>
        <p:spPr bwMode="auto">
          <a:xfrm>
            <a:off x="5735638" y="40544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45" name="Oval 117"/>
          <p:cNvSpPr>
            <a:spLocks noChangeArrowheads="1"/>
          </p:cNvSpPr>
          <p:nvPr/>
        </p:nvSpPr>
        <p:spPr bwMode="auto">
          <a:xfrm>
            <a:off x="7031038" y="40544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46" name="Line 118"/>
          <p:cNvSpPr>
            <a:spLocks noChangeShapeType="1"/>
          </p:cNvSpPr>
          <p:nvPr/>
        </p:nvSpPr>
        <p:spPr bwMode="auto">
          <a:xfrm flipH="1">
            <a:off x="5964238" y="3825875"/>
            <a:ext cx="381000" cy="230188"/>
          </a:xfrm>
          <a:prstGeom prst="line">
            <a:avLst/>
          </a:prstGeom>
          <a:noFill/>
          <a:ln w="31750">
            <a:solidFill>
              <a:schemeClr val="tx1"/>
            </a:solidFill>
            <a:round/>
            <a:headEnd type="none" w="sm" len="sm"/>
            <a:tailEnd type="none" w="sm" len="sm"/>
          </a:ln>
          <a:effectLst/>
        </p:spPr>
        <p:txBody>
          <a:bodyPr/>
          <a:lstStyle/>
          <a:p>
            <a:endParaRPr lang="en-US"/>
          </a:p>
        </p:txBody>
      </p:sp>
      <p:sp>
        <p:nvSpPr>
          <p:cNvPr id="406647" name="Line 119"/>
          <p:cNvSpPr>
            <a:spLocks noChangeShapeType="1"/>
          </p:cNvSpPr>
          <p:nvPr/>
        </p:nvSpPr>
        <p:spPr bwMode="auto">
          <a:xfrm>
            <a:off x="6802438" y="3825875"/>
            <a:ext cx="3810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6648" name="Oval 120"/>
          <p:cNvSpPr>
            <a:spLocks noChangeArrowheads="1"/>
          </p:cNvSpPr>
          <p:nvPr/>
        </p:nvSpPr>
        <p:spPr bwMode="auto">
          <a:xfrm>
            <a:off x="6345238" y="35226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49" name="Text Box 121"/>
          <p:cNvSpPr txBox="1">
            <a:spLocks noChangeArrowheads="1"/>
          </p:cNvSpPr>
          <p:nvPr/>
        </p:nvSpPr>
        <p:spPr bwMode="auto">
          <a:xfrm>
            <a:off x="6400800" y="3581400"/>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7</a:t>
            </a:r>
          </a:p>
        </p:txBody>
      </p:sp>
      <p:sp>
        <p:nvSpPr>
          <p:cNvPr id="406650" name="Text Box 122"/>
          <p:cNvSpPr txBox="1">
            <a:spLocks noChangeArrowheads="1"/>
          </p:cNvSpPr>
          <p:nvPr/>
        </p:nvSpPr>
        <p:spPr bwMode="auto">
          <a:xfrm>
            <a:off x="5791200" y="413067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a:t>
            </a:r>
          </a:p>
        </p:txBody>
      </p:sp>
      <p:sp>
        <p:nvSpPr>
          <p:cNvPr id="406651" name="Text Box 123"/>
          <p:cNvSpPr txBox="1">
            <a:spLocks noChangeArrowheads="1"/>
          </p:cNvSpPr>
          <p:nvPr/>
        </p:nvSpPr>
        <p:spPr bwMode="auto">
          <a:xfrm>
            <a:off x="7010400" y="4114800"/>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13</a:t>
            </a:r>
          </a:p>
        </p:txBody>
      </p:sp>
      <p:sp>
        <p:nvSpPr>
          <p:cNvPr id="406652" name="Oval 124"/>
          <p:cNvSpPr>
            <a:spLocks noChangeArrowheads="1"/>
          </p:cNvSpPr>
          <p:nvPr/>
        </p:nvSpPr>
        <p:spPr bwMode="auto">
          <a:xfrm>
            <a:off x="7488238" y="47418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53" name="Line 125"/>
          <p:cNvSpPr>
            <a:spLocks noChangeShapeType="1"/>
          </p:cNvSpPr>
          <p:nvPr/>
        </p:nvSpPr>
        <p:spPr bwMode="auto">
          <a:xfrm>
            <a:off x="7412038" y="4437063"/>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6654" name="Text Box 126"/>
          <p:cNvSpPr txBox="1">
            <a:spLocks noChangeArrowheads="1"/>
          </p:cNvSpPr>
          <p:nvPr/>
        </p:nvSpPr>
        <p:spPr bwMode="auto">
          <a:xfrm>
            <a:off x="7497763" y="480218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15</a:t>
            </a:r>
          </a:p>
        </p:txBody>
      </p:sp>
      <p:sp>
        <p:nvSpPr>
          <p:cNvPr id="406655" name="Oval 127"/>
          <p:cNvSpPr>
            <a:spLocks noChangeArrowheads="1"/>
          </p:cNvSpPr>
          <p:nvPr/>
        </p:nvSpPr>
        <p:spPr bwMode="auto">
          <a:xfrm>
            <a:off x="6019800" y="47418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56" name="Line 128"/>
          <p:cNvSpPr>
            <a:spLocks noChangeShapeType="1"/>
          </p:cNvSpPr>
          <p:nvPr/>
        </p:nvSpPr>
        <p:spPr bwMode="auto">
          <a:xfrm>
            <a:off x="6019800" y="4495800"/>
            <a:ext cx="152400" cy="246063"/>
          </a:xfrm>
          <a:prstGeom prst="line">
            <a:avLst/>
          </a:prstGeom>
          <a:noFill/>
          <a:ln w="31750">
            <a:solidFill>
              <a:schemeClr val="tx1"/>
            </a:solidFill>
            <a:round/>
            <a:headEnd type="none" w="sm" len="sm"/>
            <a:tailEnd type="none" w="sm" len="sm"/>
          </a:ln>
          <a:effectLst/>
        </p:spPr>
        <p:txBody>
          <a:bodyPr/>
          <a:lstStyle/>
          <a:p>
            <a:endParaRPr lang="en-US"/>
          </a:p>
        </p:txBody>
      </p:sp>
      <p:sp>
        <p:nvSpPr>
          <p:cNvPr id="406657" name="Text Box 129"/>
          <p:cNvSpPr txBox="1">
            <a:spLocks noChangeArrowheads="1"/>
          </p:cNvSpPr>
          <p:nvPr/>
        </p:nvSpPr>
        <p:spPr bwMode="auto">
          <a:xfrm>
            <a:off x="6096000" y="480218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6</a:t>
            </a:r>
          </a:p>
        </p:txBody>
      </p:sp>
      <p:sp>
        <p:nvSpPr>
          <p:cNvPr id="406658" name="Oval 130"/>
          <p:cNvSpPr>
            <a:spLocks noChangeArrowheads="1"/>
          </p:cNvSpPr>
          <p:nvPr/>
        </p:nvSpPr>
        <p:spPr bwMode="auto">
          <a:xfrm>
            <a:off x="5181600" y="47418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59" name="Line 131"/>
          <p:cNvSpPr>
            <a:spLocks noChangeShapeType="1"/>
          </p:cNvSpPr>
          <p:nvPr/>
        </p:nvSpPr>
        <p:spPr bwMode="auto">
          <a:xfrm flipH="1">
            <a:off x="5410200" y="4437063"/>
            <a:ext cx="381000" cy="287337"/>
          </a:xfrm>
          <a:prstGeom prst="line">
            <a:avLst/>
          </a:prstGeom>
          <a:noFill/>
          <a:ln w="31750">
            <a:solidFill>
              <a:schemeClr val="tx1"/>
            </a:solidFill>
            <a:round/>
            <a:headEnd type="none" w="sm" len="sm"/>
            <a:tailEnd type="none" w="sm" len="sm"/>
          </a:ln>
          <a:effectLst/>
        </p:spPr>
        <p:txBody>
          <a:bodyPr/>
          <a:lstStyle/>
          <a:p>
            <a:endParaRPr lang="en-US"/>
          </a:p>
        </p:txBody>
      </p:sp>
      <p:sp>
        <p:nvSpPr>
          <p:cNvPr id="406660" name="Text Box 132"/>
          <p:cNvSpPr txBox="1">
            <a:spLocks noChangeArrowheads="1"/>
          </p:cNvSpPr>
          <p:nvPr/>
        </p:nvSpPr>
        <p:spPr bwMode="auto">
          <a:xfrm>
            <a:off x="5257800" y="480218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406661" name="Oval 133"/>
          <p:cNvSpPr>
            <a:spLocks noChangeArrowheads="1"/>
          </p:cNvSpPr>
          <p:nvPr/>
        </p:nvSpPr>
        <p:spPr bwMode="auto">
          <a:xfrm>
            <a:off x="6705600" y="47402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62" name="Line 134"/>
          <p:cNvSpPr>
            <a:spLocks noChangeShapeType="1"/>
          </p:cNvSpPr>
          <p:nvPr/>
        </p:nvSpPr>
        <p:spPr bwMode="auto">
          <a:xfrm flipH="1">
            <a:off x="6934200" y="4495800"/>
            <a:ext cx="152400" cy="244475"/>
          </a:xfrm>
          <a:prstGeom prst="line">
            <a:avLst/>
          </a:prstGeom>
          <a:noFill/>
          <a:ln w="31750">
            <a:solidFill>
              <a:schemeClr val="tx1"/>
            </a:solidFill>
            <a:round/>
            <a:headEnd type="none" w="sm" len="sm"/>
            <a:tailEnd type="none" w="sm" len="sm"/>
          </a:ln>
          <a:effectLst/>
        </p:spPr>
        <p:txBody>
          <a:bodyPr/>
          <a:lstStyle/>
          <a:p>
            <a:endParaRPr lang="en-US"/>
          </a:p>
        </p:txBody>
      </p:sp>
      <p:sp>
        <p:nvSpPr>
          <p:cNvPr id="406663" name="Text Box 135"/>
          <p:cNvSpPr txBox="1">
            <a:spLocks noChangeArrowheads="1"/>
          </p:cNvSpPr>
          <p:nvPr/>
        </p:nvSpPr>
        <p:spPr bwMode="auto">
          <a:xfrm>
            <a:off x="6696075" y="4800600"/>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12</a:t>
            </a:r>
          </a:p>
        </p:txBody>
      </p:sp>
      <p:sp>
        <p:nvSpPr>
          <p:cNvPr id="406664" name="Oval 136"/>
          <p:cNvSpPr>
            <a:spLocks noChangeArrowheads="1"/>
          </p:cNvSpPr>
          <p:nvPr/>
        </p:nvSpPr>
        <p:spPr bwMode="auto">
          <a:xfrm>
            <a:off x="6553200" y="54102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65" name="Line 137"/>
          <p:cNvSpPr>
            <a:spLocks noChangeShapeType="1"/>
          </p:cNvSpPr>
          <p:nvPr/>
        </p:nvSpPr>
        <p:spPr bwMode="auto">
          <a:xfrm flipH="1">
            <a:off x="6781800" y="5181600"/>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6666" name="Text Box 138"/>
          <p:cNvSpPr txBox="1">
            <a:spLocks noChangeArrowheads="1"/>
          </p:cNvSpPr>
          <p:nvPr/>
        </p:nvSpPr>
        <p:spPr bwMode="auto">
          <a:xfrm>
            <a:off x="6553200" y="54705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11</a:t>
            </a:r>
          </a:p>
        </p:txBody>
      </p:sp>
      <p:sp>
        <p:nvSpPr>
          <p:cNvPr id="406667" name="Oval 139"/>
          <p:cNvSpPr>
            <a:spLocks noChangeArrowheads="1"/>
          </p:cNvSpPr>
          <p:nvPr/>
        </p:nvSpPr>
        <p:spPr bwMode="auto">
          <a:xfrm>
            <a:off x="5943600" y="54102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68" name="Line 140"/>
          <p:cNvSpPr>
            <a:spLocks noChangeShapeType="1"/>
          </p:cNvSpPr>
          <p:nvPr/>
        </p:nvSpPr>
        <p:spPr bwMode="auto">
          <a:xfrm flipH="1">
            <a:off x="6096000" y="5181600"/>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6669" name="Text Box 141"/>
          <p:cNvSpPr txBox="1">
            <a:spLocks noChangeArrowheads="1"/>
          </p:cNvSpPr>
          <p:nvPr/>
        </p:nvSpPr>
        <p:spPr bwMode="auto">
          <a:xfrm>
            <a:off x="5999163" y="5470525"/>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a:t>
            </a:r>
          </a:p>
        </p:txBody>
      </p:sp>
      <p:sp>
        <p:nvSpPr>
          <p:cNvPr id="406670" name="Oval 142"/>
          <p:cNvSpPr>
            <a:spLocks noChangeArrowheads="1"/>
          </p:cNvSpPr>
          <p:nvPr/>
        </p:nvSpPr>
        <p:spPr bwMode="auto">
          <a:xfrm>
            <a:off x="5440363" y="54260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71" name="Line 143"/>
          <p:cNvSpPr>
            <a:spLocks noChangeShapeType="1"/>
          </p:cNvSpPr>
          <p:nvPr/>
        </p:nvSpPr>
        <p:spPr bwMode="auto">
          <a:xfrm>
            <a:off x="5516563" y="5197475"/>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6672" name="Text Box 144"/>
          <p:cNvSpPr txBox="1">
            <a:spLocks noChangeArrowheads="1"/>
          </p:cNvSpPr>
          <p:nvPr/>
        </p:nvSpPr>
        <p:spPr bwMode="auto">
          <a:xfrm>
            <a:off x="5465763" y="5486400"/>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406673" name="Oval 145"/>
          <p:cNvSpPr>
            <a:spLocks noChangeArrowheads="1"/>
          </p:cNvSpPr>
          <p:nvPr/>
        </p:nvSpPr>
        <p:spPr bwMode="auto">
          <a:xfrm>
            <a:off x="4840288" y="54260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74" name="Line 146"/>
          <p:cNvSpPr>
            <a:spLocks noChangeShapeType="1"/>
          </p:cNvSpPr>
          <p:nvPr/>
        </p:nvSpPr>
        <p:spPr bwMode="auto">
          <a:xfrm flipH="1">
            <a:off x="5068888" y="5197475"/>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6675" name="Text Box 147"/>
          <p:cNvSpPr txBox="1">
            <a:spLocks noChangeArrowheads="1"/>
          </p:cNvSpPr>
          <p:nvPr/>
        </p:nvSpPr>
        <p:spPr bwMode="auto">
          <a:xfrm>
            <a:off x="4876800" y="5486400"/>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a:t>
            </a:r>
          </a:p>
        </p:txBody>
      </p:sp>
      <p:sp>
        <p:nvSpPr>
          <p:cNvPr id="406676" name="Oval 148"/>
          <p:cNvSpPr>
            <a:spLocks noChangeArrowheads="1"/>
          </p:cNvSpPr>
          <p:nvPr/>
        </p:nvSpPr>
        <p:spPr bwMode="auto">
          <a:xfrm>
            <a:off x="7981950" y="54260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77" name="Line 149"/>
          <p:cNvSpPr>
            <a:spLocks noChangeShapeType="1"/>
          </p:cNvSpPr>
          <p:nvPr/>
        </p:nvSpPr>
        <p:spPr bwMode="auto">
          <a:xfrm>
            <a:off x="7905750" y="5121275"/>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6678" name="Text Box 150"/>
          <p:cNvSpPr txBox="1">
            <a:spLocks noChangeArrowheads="1"/>
          </p:cNvSpPr>
          <p:nvPr/>
        </p:nvSpPr>
        <p:spPr bwMode="auto">
          <a:xfrm>
            <a:off x="7991475" y="5486400"/>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16</a:t>
            </a:r>
          </a:p>
        </p:txBody>
      </p:sp>
      <p:sp>
        <p:nvSpPr>
          <p:cNvPr id="406682" name="Text Box 154"/>
          <p:cNvSpPr txBox="1">
            <a:spLocks noChangeArrowheads="1"/>
          </p:cNvSpPr>
          <p:nvPr/>
        </p:nvSpPr>
        <p:spPr bwMode="auto">
          <a:xfrm>
            <a:off x="5943600" y="6096000"/>
            <a:ext cx="1649554"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FF0000"/>
                </a:solidFill>
                <a:ea typeface="宋体" charset="-122"/>
              </a:rPr>
              <a:t>Single rotation</a:t>
            </a:r>
          </a:p>
        </p:txBody>
      </p:sp>
      <p:sp>
        <p:nvSpPr>
          <p:cNvPr id="406683" name="Line 155"/>
          <p:cNvSpPr>
            <a:spLocks noChangeShapeType="1"/>
          </p:cNvSpPr>
          <p:nvPr/>
        </p:nvSpPr>
        <p:spPr bwMode="auto">
          <a:xfrm>
            <a:off x="3886200" y="4800600"/>
            <a:ext cx="914400" cy="0"/>
          </a:xfrm>
          <a:prstGeom prst="line">
            <a:avLst/>
          </a:prstGeom>
          <a:noFill/>
          <a:ln w="31750">
            <a:solidFill>
              <a:srgbClr val="FF0000"/>
            </a:solidFill>
            <a:round/>
            <a:headEnd type="none" w="sm" len="sm"/>
            <a:tailEnd type="stealth" w="lg" len="lg"/>
          </a:ln>
          <a:effectLst/>
        </p:spPr>
        <p:txBody>
          <a:bodyPr/>
          <a:lstStyle/>
          <a:p>
            <a:endParaRPr lang="en-US"/>
          </a:p>
        </p:txBody>
      </p:sp>
      <p:sp>
        <p:nvSpPr>
          <p:cNvPr id="406684" name="Oval 156"/>
          <p:cNvSpPr>
            <a:spLocks noChangeArrowheads="1"/>
          </p:cNvSpPr>
          <p:nvPr/>
        </p:nvSpPr>
        <p:spPr bwMode="auto">
          <a:xfrm>
            <a:off x="7305675" y="54102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6685" name="Line 157"/>
          <p:cNvSpPr>
            <a:spLocks noChangeShapeType="1"/>
          </p:cNvSpPr>
          <p:nvPr/>
        </p:nvSpPr>
        <p:spPr bwMode="auto">
          <a:xfrm flipH="1">
            <a:off x="7534275" y="5181600"/>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6686" name="Text Box 158"/>
          <p:cNvSpPr txBox="1">
            <a:spLocks noChangeArrowheads="1"/>
          </p:cNvSpPr>
          <p:nvPr/>
        </p:nvSpPr>
        <p:spPr bwMode="auto">
          <a:xfrm>
            <a:off x="7305675" y="54705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14</a:t>
            </a: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6" name="Oval 4"/>
          <p:cNvSpPr>
            <a:spLocks noChangeArrowheads="1"/>
          </p:cNvSpPr>
          <p:nvPr/>
        </p:nvSpPr>
        <p:spPr bwMode="auto">
          <a:xfrm>
            <a:off x="1163638" y="7604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557" name="Oval 5"/>
          <p:cNvSpPr>
            <a:spLocks noChangeArrowheads="1"/>
          </p:cNvSpPr>
          <p:nvPr/>
        </p:nvSpPr>
        <p:spPr bwMode="auto">
          <a:xfrm>
            <a:off x="2459038" y="7604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558" name="Line 6"/>
          <p:cNvSpPr>
            <a:spLocks noChangeShapeType="1"/>
          </p:cNvSpPr>
          <p:nvPr/>
        </p:nvSpPr>
        <p:spPr bwMode="auto">
          <a:xfrm flipH="1">
            <a:off x="1392238" y="531813"/>
            <a:ext cx="381000" cy="230187"/>
          </a:xfrm>
          <a:prstGeom prst="line">
            <a:avLst/>
          </a:prstGeom>
          <a:noFill/>
          <a:ln w="31750">
            <a:solidFill>
              <a:schemeClr val="tx1"/>
            </a:solidFill>
            <a:round/>
            <a:headEnd type="none" w="sm" len="sm"/>
            <a:tailEnd type="none" w="sm" len="sm"/>
          </a:ln>
          <a:effectLst/>
        </p:spPr>
        <p:txBody>
          <a:bodyPr/>
          <a:lstStyle/>
          <a:p>
            <a:endParaRPr lang="en-US"/>
          </a:p>
        </p:txBody>
      </p:sp>
      <p:sp>
        <p:nvSpPr>
          <p:cNvPr id="407559" name="Line 7"/>
          <p:cNvSpPr>
            <a:spLocks noChangeShapeType="1"/>
          </p:cNvSpPr>
          <p:nvPr/>
        </p:nvSpPr>
        <p:spPr bwMode="auto">
          <a:xfrm>
            <a:off x="2230438" y="531813"/>
            <a:ext cx="3810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560" name="Oval 8"/>
          <p:cNvSpPr>
            <a:spLocks noChangeArrowheads="1"/>
          </p:cNvSpPr>
          <p:nvPr/>
        </p:nvSpPr>
        <p:spPr bwMode="auto">
          <a:xfrm>
            <a:off x="1773238" y="228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561" name="Text Box 9"/>
          <p:cNvSpPr txBox="1">
            <a:spLocks noChangeArrowheads="1"/>
          </p:cNvSpPr>
          <p:nvPr/>
        </p:nvSpPr>
        <p:spPr bwMode="auto">
          <a:xfrm>
            <a:off x="1828800" y="28733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7</a:t>
            </a:r>
          </a:p>
        </p:txBody>
      </p:sp>
      <p:sp>
        <p:nvSpPr>
          <p:cNvPr id="407562" name="Text Box 10"/>
          <p:cNvSpPr txBox="1">
            <a:spLocks noChangeArrowheads="1"/>
          </p:cNvSpPr>
          <p:nvPr/>
        </p:nvSpPr>
        <p:spPr bwMode="auto">
          <a:xfrm>
            <a:off x="1219200" y="836613"/>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a:t>
            </a:r>
          </a:p>
        </p:txBody>
      </p:sp>
      <p:sp>
        <p:nvSpPr>
          <p:cNvPr id="407563" name="Text Box 11"/>
          <p:cNvSpPr txBox="1">
            <a:spLocks noChangeArrowheads="1"/>
          </p:cNvSpPr>
          <p:nvPr/>
        </p:nvSpPr>
        <p:spPr bwMode="auto">
          <a:xfrm>
            <a:off x="2438400" y="8207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13</a:t>
            </a:r>
          </a:p>
        </p:txBody>
      </p:sp>
      <p:sp>
        <p:nvSpPr>
          <p:cNvPr id="407564" name="Oval 12"/>
          <p:cNvSpPr>
            <a:spLocks noChangeArrowheads="1"/>
          </p:cNvSpPr>
          <p:nvPr/>
        </p:nvSpPr>
        <p:spPr bwMode="auto">
          <a:xfrm>
            <a:off x="2916238" y="14478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565" name="Line 13"/>
          <p:cNvSpPr>
            <a:spLocks noChangeShapeType="1"/>
          </p:cNvSpPr>
          <p:nvPr/>
        </p:nvSpPr>
        <p:spPr bwMode="auto">
          <a:xfrm>
            <a:off x="2840038" y="11430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7566" name="Text Box 14"/>
          <p:cNvSpPr txBox="1">
            <a:spLocks noChangeArrowheads="1"/>
          </p:cNvSpPr>
          <p:nvPr/>
        </p:nvSpPr>
        <p:spPr bwMode="auto">
          <a:xfrm>
            <a:off x="2925763" y="15081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15</a:t>
            </a:r>
          </a:p>
        </p:txBody>
      </p:sp>
      <p:sp>
        <p:nvSpPr>
          <p:cNvPr id="407567" name="Oval 15"/>
          <p:cNvSpPr>
            <a:spLocks noChangeArrowheads="1"/>
          </p:cNvSpPr>
          <p:nvPr/>
        </p:nvSpPr>
        <p:spPr bwMode="auto">
          <a:xfrm>
            <a:off x="1447800" y="14478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568" name="Line 16"/>
          <p:cNvSpPr>
            <a:spLocks noChangeShapeType="1"/>
          </p:cNvSpPr>
          <p:nvPr/>
        </p:nvSpPr>
        <p:spPr bwMode="auto">
          <a:xfrm>
            <a:off x="1447800" y="1201738"/>
            <a:ext cx="152400" cy="246062"/>
          </a:xfrm>
          <a:prstGeom prst="line">
            <a:avLst/>
          </a:prstGeom>
          <a:noFill/>
          <a:ln w="31750">
            <a:solidFill>
              <a:schemeClr val="tx1"/>
            </a:solidFill>
            <a:round/>
            <a:headEnd type="none" w="sm" len="sm"/>
            <a:tailEnd type="none" w="sm" len="sm"/>
          </a:ln>
          <a:effectLst/>
        </p:spPr>
        <p:txBody>
          <a:bodyPr/>
          <a:lstStyle/>
          <a:p>
            <a:endParaRPr lang="en-US"/>
          </a:p>
        </p:txBody>
      </p:sp>
      <p:sp>
        <p:nvSpPr>
          <p:cNvPr id="407569" name="Text Box 17"/>
          <p:cNvSpPr txBox="1">
            <a:spLocks noChangeArrowheads="1"/>
          </p:cNvSpPr>
          <p:nvPr/>
        </p:nvSpPr>
        <p:spPr bwMode="auto">
          <a:xfrm>
            <a:off x="1524000" y="150812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6</a:t>
            </a:r>
          </a:p>
        </p:txBody>
      </p:sp>
      <p:sp>
        <p:nvSpPr>
          <p:cNvPr id="407570" name="Oval 18"/>
          <p:cNvSpPr>
            <a:spLocks noChangeArrowheads="1"/>
          </p:cNvSpPr>
          <p:nvPr/>
        </p:nvSpPr>
        <p:spPr bwMode="auto">
          <a:xfrm>
            <a:off x="609600" y="14478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571" name="Line 19"/>
          <p:cNvSpPr>
            <a:spLocks noChangeShapeType="1"/>
          </p:cNvSpPr>
          <p:nvPr/>
        </p:nvSpPr>
        <p:spPr bwMode="auto">
          <a:xfrm flipH="1">
            <a:off x="838200" y="1143000"/>
            <a:ext cx="381000" cy="287338"/>
          </a:xfrm>
          <a:prstGeom prst="line">
            <a:avLst/>
          </a:prstGeom>
          <a:noFill/>
          <a:ln w="31750">
            <a:solidFill>
              <a:schemeClr val="tx1"/>
            </a:solidFill>
            <a:round/>
            <a:headEnd type="none" w="sm" len="sm"/>
            <a:tailEnd type="none" w="sm" len="sm"/>
          </a:ln>
          <a:effectLst/>
        </p:spPr>
        <p:txBody>
          <a:bodyPr/>
          <a:lstStyle/>
          <a:p>
            <a:endParaRPr lang="en-US"/>
          </a:p>
        </p:txBody>
      </p:sp>
      <p:sp>
        <p:nvSpPr>
          <p:cNvPr id="407572" name="Text Box 20"/>
          <p:cNvSpPr txBox="1">
            <a:spLocks noChangeArrowheads="1"/>
          </p:cNvSpPr>
          <p:nvPr/>
        </p:nvSpPr>
        <p:spPr bwMode="auto">
          <a:xfrm>
            <a:off x="685800" y="150812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407573" name="Oval 21"/>
          <p:cNvSpPr>
            <a:spLocks noChangeArrowheads="1"/>
          </p:cNvSpPr>
          <p:nvPr/>
        </p:nvSpPr>
        <p:spPr bwMode="auto">
          <a:xfrm>
            <a:off x="2133600" y="14462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574" name="Line 22"/>
          <p:cNvSpPr>
            <a:spLocks noChangeShapeType="1"/>
          </p:cNvSpPr>
          <p:nvPr/>
        </p:nvSpPr>
        <p:spPr bwMode="auto">
          <a:xfrm flipH="1">
            <a:off x="2362200" y="1201738"/>
            <a:ext cx="152400" cy="244475"/>
          </a:xfrm>
          <a:prstGeom prst="line">
            <a:avLst/>
          </a:prstGeom>
          <a:noFill/>
          <a:ln w="31750">
            <a:solidFill>
              <a:schemeClr val="tx1"/>
            </a:solidFill>
            <a:round/>
            <a:headEnd type="none" w="sm" len="sm"/>
            <a:tailEnd type="none" w="sm" len="sm"/>
          </a:ln>
          <a:effectLst/>
        </p:spPr>
        <p:txBody>
          <a:bodyPr/>
          <a:lstStyle/>
          <a:p>
            <a:endParaRPr lang="en-US"/>
          </a:p>
        </p:txBody>
      </p:sp>
      <p:sp>
        <p:nvSpPr>
          <p:cNvPr id="407575" name="Text Box 23"/>
          <p:cNvSpPr txBox="1">
            <a:spLocks noChangeArrowheads="1"/>
          </p:cNvSpPr>
          <p:nvPr/>
        </p:nvSpPr>
        <p:spPr bwMode="auto">
          <a:xfrm>
            <a:off x="2124075" y="15065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12</a:t>
            </a:r>
          </a:p>
        </p:txBody>
      </p:sp>
      <p:sp>
        <p:nvSpPr>
          <p:cNvPr id="407576" name="Oval 24"/>
          <p:cNvSpPr>
            <a:spLocks noChangeArrowheads="1"/>
          </p:cNvSpPr>
          <p:nvPr/>
        </p:nvSpPr>
        <p:spPr bwMode="auto">
          <a:xfrm>
            <a:off x="1981200" y="21161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577" name="Line 25"/>
          <p:cNvSpPr>
            <a:spLocks noChangeShapeType="1"/>
          </p:cNvSpPr>
          <p:nvPr/>
        </p:nvSpPr>
        <p:spPr bwMode="auto">
          <a:xfrm flipH="1">
            <a:off x="2209800" y="1887538"/>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578" name="Text Box 26"/>
          <p:cNvSpPr txBox="1">
            <a:spLocks noChangeArrowheads="1"/>
          </p:cNvSpPr>
          <p:nvPr/>
        </p:nvSpPr>
        <p:spPr bwMode="auto">
          <a:xfrm>
            <a:off x="1981200" y="2176463"/>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11</a:t>
            </a:r>
          </a:p>
        </p:txBody>
      </p:sp>
      <p:sp>
        <p:nvSpPr>
          <p:cNvPr id="407579" name="Oval 27"/>
          <p:cNvSpPr>
            <a:spLocks noChangeArrowheads="1"/>
          </p:cNvSpPr>
          <p:nvPr/>
        </p:nvSpPr>
        <p:spPr bwMode="auto">
          <a:xfrm>
            <a:off x="1371600" y="21161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580" name="Line 28"/>
          <p:cNvSpPr>
            <a:spLocks noChangeShapeType="1"/>
          </p:cNvSpPr>
          <p:nvPr/>
        </p:nvSpPr>
        <p:spPr bwMode="auto">
          <a:xfrm flipH="1">
            <a:off x="1524000" y="1887538"/>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581" name="Text Box 29"/>
          <p:cNvSpPr txBox="1">
            <a:spLocks noChangeArrowheads="1"/>
          </p:cNvSpPr>
          <p:nvPr/>
        </p:nvSpPr>
        <p:spPr bwMode="auto">
          <a:xfrm>
            <a:off x="1427163" y="2176463"/>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a:t>
            </a:r>
          </a:p>
        </p:txBody>
      </p:sp>
      <p:sp>
        <p:nvSpPr>
          <p:cNvPr id="407582" name="Oval 30"/>
          <p:cNvSpPr>
            <a:spLocks noChangeArrowheads="1"/>
          </p:cNvSpPr>
          <p:nvPr/>
        </p:nvSpPr>
        <p:spPr bwMode="auto">
          <a:xfrm>
            <a:off x="868363" y="21320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583" name="Line 31"/>
          <p:cNvSpPr>
            <a:spLocks noChangeShapeType="1"/>
          </p:cNvSpPr>
          <p:nvPr/>
        </p:nvSpPr>
        <p:spPr bwMode="auto">
          <a:xfrm>
            <a:off x="944563" y="1903413"/>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584" name="Text Box 32"/>
          <p:cNvSpPr txBox="1">
            <a:spLocks noChangeArrowheads="1"/>
          </p:cNvSpPr>
          <p:nvPr/>
        </p:nvSpPr>
        <p:spPr bwMode="auto">
          <a:xfrm>
            <a:off x="893763" y="2192338"/>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407585" name="Oval 33"/>
          <p:cNvSpPr>
            <a:spLocks noChangeArrowheads="1"/>
          </p:cNvSpPr>
          <p:nvPr/>
        </p:nvSpPr>
        <p:spPr bwMode="auto">
          <a:xfrm>
            <a:off x="268288" y="21320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586" name="Line 34"/>
          <p:cNvSpPr>
            <a:spLocks noChangeShapeType="1"/>
          </p:cNvSpPr>
          <p:nvPr/>
        </p:nvSpPr>
        <p:spPr bwMode="auto">
          <a:xfrm flipH="1">
            <a:off x="496888" y="1903413"/>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587" name="Text Box 35"/>
          <p:cNvSpPr txBox="1">
            <a:spLocks noChangeArrowheads="1"/>
          </p:cNvSpPr>
          <p:nvPr/>
        </p:nvSpPr>
        <p:spPr bwMode="auto">
          <a:xfrm>
            <a:off x="304800" y="219233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a:t>
            </a:r>
          </a:p>
        </p:txBody>
      </p:sp>
      <p:sp>
        <p:nvSpPr>
          <p:cNvPr id="407588" name="Oval 36"/>
          <p:cNvSpPr>
            <a:spLocks noChangeArrowheads="1"/>
          </p:cNvSpPr>
          <p:nvPr/>
        </p:nvSpPr>
        <p:spPr bwMode="auto">
          <a:xfrm>
            <a:off x="3409950" y="21320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589" name="Line 37"/>
          <p:cNvSpPr>
            <a:spLocks noChangeShapeType="1"/>
          </p:cNvSpPr>
          <p:nvPr/>
        </p:nvSpPr>
        <p:spPr bwMode="auto">
          <a:xfrm>
            <a:off x="3333750" y="1827213"/>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7590" name="Text Box 38"/>
          <p:cNvSpPr txBox="1">
            <a:spLocks noChangeArrowheads="1"/>
          </p:cNvSpPr>
          <p:nvPr/>
        </p:nvSpPr>
        <p:spPr bwMode="auto">
          <a:xfrm>
            <a:off x="3419475" y="21923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16</a:t>
            </a:r>
          </a:p>
        </p:txBody>
      </p:sp>
      <p:sp>
        <p:nvSpPr>
          <p:cNvPr id="407591" name="Oval 39"/>
          <p:cNvSpPr>
            <a:spLocks noChangeArrowheads="1"/>
          </p:cNvSpPr>
          <p:nvPr/>
        </p:nvSpPr>
        <p:spPr bwMode="auto">
          <a:xfrm>
            <a:off x="2733675" y="21161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592" name="Line 40"/>
          <p:cNvSpPr>
            <a:spLocks noChangeShapeType="1"/>
          </p:cNvSpPr>
          <p:nvPr/>
        </p:nvSpPr>
        <p:spPr bwMode="auto">
          <a:xfrm flipH="1">
            <a:off x="2962275" y="1887538"/>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593" name="Text Box 41"/>
          <p:cNvSpPr txBox="1">
            <a:spLocks noChangeArrowheads="1"/>
          </p:cNvSpPr>
          <p:nvPr/>
        </p:nvSpPr>
        <p:spPr bwMode="auto">
          <a:xfrm>
            <a:off x="2733675" y="2176463"/>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14</a:t>
            </a:r>
          </a:p>
        </p:txBody>
      </p:sp>
      <p:sp>
        <p:nvSpPr>
          <p:cNvPr id="407594" name="Text Box 42"/>
          <p:cNvSpPr txBox="1">
            <a:spLocks noChangeArrowheads="1"/>
          </p:cNvSpPr>
          <p:nvPr/>
        </p:nvSpPr>
        <p:spPr bwMode="auto">
          <a:xfrm>
            <a:off x="228600" y="2725738"/>
            <a:ext cx="1020600"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FF0000"/>
                </a:solidFill>
                <a:ea typeface="宋体" charset="-122"/>
              </a:rPr>
              <a:t>Insert 10</a:t>
            </a:r>
          </a:p>
        </p:txBody>
      </p:sp>
      <p:sp>
        <p:nvSpPr>
          <p:cNvPr id="407595" name="Oval 43"/>
          <p:cNvSpPr>
            <a:spLocks noChangeArrowheads="1"/>
          </p:cNvSpPr>
          <p:nvPr/>
        </p:nvSpPr>
        <p:spPr bwMode="auto">
          <a:xfrm>
            <a:off x="1676400" y="27257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596" name="Line 44"/>
          <p:cNvSpPr>
            <a:spLocks noChangeShapeType="1"/>
          </p:cNvSpPr>
          <p:nvPr/>
        </p:nvSpPr>
        <p:spPr bwMode="auto">
          <a:xfrm flipH="1">
            <a:off x="1905000" y="2497138"/>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597" name="Text Box 45"/>
          <p:cNvSpPr txBox="1">
            <a:spLocks noChangeArrowheads="1"/>
          </p:cNvSpPr>
          <p:nvPr/>
        </p:nvSpPr>
        <p:spPr bwMode="auto">
          <a:xfrm>
            <a:off x="1676400" y="2786063"/>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10</a:t>
            </a:r>
          </a:p>
        </p:txBody>
      </p:sp>
      <p:sp>
        <p:nvSpPr>
          <p:cNvPr id="407598" name="Oval 46"/>
          <p:cNvSpPr>
            <a:spLocks noChangeArrowheads="1"/>
          </p:cNvSpPr>
          <p:nvPr/>
        </p:nvSpPr>
        <p:spPr bwMode="auto">
          <a:xfrm>
            <a:off x="5735638" y="7604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599" name="Oval 47"/>
          <p:cNvSpPr>
            <a:spLocks noChangeArrowheads="1"/>
          </p:cNvSpPr>
          <p:nvPr/>
        </p:nvSpPr>
        <p:spPr bwMode="auto">
          <a:xfrm>
            <a:off x="7335838" y="7604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600" name="Line 48"/>
          <p:cNvSpPr>
            <a:spLocks noChangeShapeType="1"/>
          </p:cNvSpPr>
          <p:nvPr/>
        </p:nvSpPr>
        <p:spPr bwMode="auto">
          <a:xfrm flipH="1">
            <a:off x="5964238" y="531813"/>
            <a:ext cx="381000" cy="230187"/>
          </a:xfrm>
          <a:prstGeom prst="line">
            <a:avLst/>
          </a:prstGeom>
          <a:noFill/>
          <a:ln w="31750">
            <a:solidFill>
              <a:schemeClr val="tx1"/>
            </a:solidFill>
            <a:round/>
            <a:headEnd type="none" w="sm" len="sm"/>
            <a:tailEnd type="none" w="sm" len="sm"/>
          </a:ln>
          <a:effectLst/>
        </p:spPr>
        <p:txBody>
          <a:bodyPr/>
          <a:lstStyle/>
          <a:p>
            <a:endParaRPr lang="en-US"/>
          </a:p>
        </p:txBody>
      </p:sp>
      <p:sp>
        <p:nvSpPr>
          <p:cNvPr id="407601" name="Line 49"/>
          <p:cNvSpPr>
            <a:spLocks noChangeShapeType="1"/>
          </p:cNvSpPr>
          <p:nvPr/>
        </p:nvSpPr>
        <p:spPr bwMode="auto">
          <a:xfrm>
            <a:off x="6802438" y="531813"/>
            <a:ext cx="588962" cy="212725"/>
          </a:xfrm>
          <a:prstGeom prst="line">
            <a:avLst/>
          </a:prstGeom>
          <a:noFill/>
          <a:ln w="31750">
            <a:solidFill>
              <a:schemeClr val="tx1"/>
            </a:solidFill>
            <a:round/>
            <a:headEnd type="none" w="sm" len="sm"/>
            <a:tailEnd type="none" w="sm" len="sm"/>
          </a:ln>
          <a:effectLst/>
        </p:spPr>
        <p:txBody>
          <a:bodyPr/>
          <a:lstStyle/>
          <a:p>
            <a:endParaRPr lang="en-US"/>
          </a:p>
        </p:txBody>
      </p:sp>
      <p:sp>
        <p:nvSpPr>
          <p:cNvPr id="407602" name="Oval 50"/>
          <p:cNvSpPr>
            <a:spLocks noChangeArrowheads="1"/>
          </p:cNvSpPr>
          <p:nvPr/>
        </p:nvSpPr>
        <p:spPr bwMode="auto">
          <a:xfrm>
            <a:off x="6345238" y="228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603" name="Text Box 51"/>
          <p:cNvSpPr txBox="1">
            <a:spLocks noChangeArrowheads="1"/>
          </p:cNvSpPr>
          <p:nvPr/>
        </p:nvSpPr>
        <p:spPr bwMode="auto">
          <a:xfrm>
            <a:off x="6400800" y="28733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7</a:t>
            </a:r>
          </a:p>
        </p:txBody>
      </p:sp>
      <p:sp>
        <p:nvSpPr>
          <p:cNvPr id="407604" name="Text Box 52"/>
          <p:cNvSpPr txBox="1">
            <a:spLocks noChangeArrowheads="1"/>
          </p:cNvSpPr>
          <p:nvPr/>
        </p:nvSpPr>
        <p:spPr bwMode="auto">
          <a:xfrm>
            <a:off x="5791200" y="836613"/>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a:t>
            </a:r>
          </a:p>
        </p:txBody>
      </p:sp>
      <p:sp>
        <p:nvSpPr>
          <p:cNvPr id="407605" name="Text Box 53"/>
          <p:cNvSpPr txBox="1">
            <a:spLocks noChangeArrowheads="1"/>
          </p:cNvSpPr>
          <p:nvPr/>
        </p:nvSpPr>
        <p:spPr bwMode="auto">
          <a:xfrm>
            <a:off x="7315200" y="8207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13</a:t>
            </a:r>
          </a:p>
        </p:txBody>
      </p:sp>
      <p:sp>
        <p:nvSpPr>
          <p:cNvPr id="407606" name="Oval 54"/>
          <p:cNvSpPr>
            <a:spLocks noChangeArrowheads="1"/>
          </p:cNvSpPr>
          <p:nvPr/>
        </p:nvSpPr>
        <p:spPr bwMode="auto">
          <a:xfrm>
            <a:off x="7954963" y="14478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607" name="Line 55"/>
          <p:cNvSpPr>
            <a:spLocks noChangeShapeType="1"/>
          </p:cNvSpPr>
          <p:nvPr/>
        </p:nvSpPr>
        <p:spPr bwMode="auto">
          <a:xfrm>
            <a:off x="7878763" y="11430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7608" name="Text Box 56"/>
          <p:cNvSpPr txBox="1">
            <a:spLocks noChangeArrowheads="1"/>
          </p:cNvSpPr>
          <p:nvPr/>
        </p:nvSpPr>
        <p:spPr bwMode="auto">
          <a:xfrm>
            <a:off x="7964488" y="15081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15</a:t>
            </a:r>
          </a:p>
        </p:txBody>
      </p:sp>
      <p:sp>
        <p:nvSpPr>
          <p:cNvPr id="407609" name="Oval 57"/>
          <p:cNvSpPr>
            <a:spLocks noChangeArrowheads="1"/>
          </p:cNvSpPr>
          <p:nvPr/>
        </p:nvSpPr>
        <p:spPr bwMode="auto">
          <a:xfrm>
            <a:off x="6019800" y="14478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610" name="Line 58"/>
          <p:cNvSpPr>
            <a:spLocks noChangeShapeType="1"/>
          </p:cNvSpPr>
          <p:nvPr/>
        </p:nvSpPr>
        <p:spPr bwMode="auto">
          <a:xfrm>
            <a:off x="6019800" y="1201738"/>
            <a:ext cx="152400" cy="246062"/>
          </a:xfrm>
          <a:prstGeom prst="line">
            <a:avLst/>
          </a:prstGeom>
          <a:noFill/>
          <a:ln w="31750">
            <a:solidFill>
              <a:schemeClr val="tx1"/>
            </a:solidFill>
            <a:round/>
            <a:headEnd type="none" w="sm" len="sm"/>
            <a:tailEnd type="none" w="sm" len="sm"/>
          </a:ln>
          <a:effectLst/>
        </p:spPr>
        <p:txBody>
          <a:bodyPr/>
          <a:lstStyle/>
          <a:p>
            <a:endParaRPr lang="en-US"/>
          </a:p>
        </p:txBody>
      </p:sp>
      <p:sp>
        <p:nvSpPr>
          <p:cNvPr id="407611" name="Text Box 59"/>
          <p:cNvSpPr txBox="1">
            <a:spLocks noChangeArrowheads="1"/>
          </p:cNvSpPr>
          <p:nvPr/>
        </p:nvSpPr>
        <p:spPr bwMode="auto">
          <a:xfrm>
            <a:off x="6096000" y="150812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6</a:t>
            </a:r>
          </a:p>
        </p:txBody>
      </p:sp>
      <p:sp>
        <p:nvSpPr>
          <p:cNvPr id="407612" name="Oval 60"/>
          <p:cNvSpPr>
            <a:spLocks noChangeArrowheads="1"/>
          </p:cNvSpPr>
          <p:nvPr/>
        </p:nvSpPr>
        <p:spPr bwMode="auto">
          <a:xfrm>
            <a:off x="5181600" y="14478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613" name="Line 61"/>
          <p:cNvSpPr>
            <a:spLocks noChangeShapeType="1"/>
          </p:cNvSpPr>
          <p:nvPr/>
        </p:nvSpPr>
        <p:spPr bwMode="auto">
          <a:xfrm flipH="1">
            <a:off x="5410200" y="1143000"/>
            <a:ext cx="381000" cy="287338"/>
          </a:xfrm>
          <a:prstGeom prst="line">
            <a:avLst/>
          </a:prstGeom>
          <a:noFill/>
          <a:ln w="31750">
            <a:solidFill>
              <a:schemeClr val="tx1"/>
            </a:solidFill>
            <a:round/>
            <a:headEnd type="none" w="sm" len="sm"/>
            <a:tailEnd type="none" w="sm" len="sm"/>
          </a:ln>
          <a:effectLst/>
        </p:spPr>
        <p:txBody>
          <a:bodyPr/>
          <a:lstStyle/>
          <a:p>
            <a:endParaRPr lang="en-US"/>
          </a:p>
        </p:txBody>
      </p:sp>
      <p:sp>
        <p:nvSpPr>
          <p:cNvPr id="407614" name="Text Box 62"/>
          <p:cNvSpPr txBox="1">
            <a:spLocks noChangeArrowheads="1"/>
          </p:cNvSpPr>
          <p:nvPr/>
        </p:nvSpPr>
        <p:spPr bwMode="auto">
          <a:xfrm>
            <a:off x="5257800" y="150812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407615" name="Oval 63"/>
          <p:cNvSpPr>
            <a:spLocks noChangeArrowheads="1"/>
          </p:cNvSpPr>
          <p:nvPr/>
        </p:nvSpPr>
        <p:spPr bwMode="auto">
          <a:xfrm>
            <a:off x="7010400" y="14462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616" name="Line 64"/>
          <p:cNvSpPr>
            <a:spLocks noChangeShapeType="1"/>
          </p:cNvSpPr>
          <p:nvPr/>
        </p:nvSpPr>
        <p:spPr bwMode="auto">
          <a:xfrm flipH="1">
            <a:off x="7239000" y="1201738"/>
            <a:ext cx="152400" cy="244475"/>
          </a:xfrm>
          <a:prstGeom prst="line">
            <a:avLst/>
          </a:prstGeom>
          <a:noFill/>
          <a:ln w="31750">
            <a:solidFill>
              <a:schemeClr val="tx1"/>
            </a:solidFill>
            <a:round/>
            <a:headEnd type="none" w="sm" len="sm"/>
            <a:tailEnd type="none" w="sm" len="sm"/>
          </a:ln>
          <a:effectLst/>
        </p:spPr>
        <p:txBody>
          <a:bodyPr/>
          <a:lstStyle/>
          <a:p>
            <a:endParaRPr lang="en-US"/>
          </a:p>
        </p:txBody>
      </p:sp>
      <p:sp>
        <p:nvSpPr>
          <p:cNvPr id="407617" name="Text Box 65"/>
          <p:cNvSpPr txBox="1">
            <a:spLocks noChangeArrowheads="1"/>
          </p:cNvSpPr>
          <p:nvPr/>
        </p:nvSpPr>
        <p:spPr bwMode="auto">
          <a:xfrm>
            <a:off x="7000875" y="15065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11</a:t>
            </a:r>
          </a:p>
        </p:txBody>
      </p:sp>
      <p:sp>
        <p:nvSpPr>
          <p:cNvPr id="407618" name="Oval 66"/>
          <p:cNvSpPr>
            <a:spLocks noChangeArrowheads="1"/>
          </p:cNvSpPr>
          <p:nvPr/>
        </p:nvSpPr>
        <p:spPr bwMode="auto">
          <a:xfrm>
            <a:off x="6619875" y="21161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619" name="Line 67"/>
          <p:cNvSpPr>
            <a:spLocks noChangeShapeType="1"/>
          </p:cNvSpPr>
          <p:nvPr/>
        </p:nvSpPr>
        <p:spPr bwMode="auto">
          <a:xfrm flipH="1">
            <a:off x="6924675" y="1887538"/>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620" name="Text Box 68"/>
          <p:cNvSpPr txBox="1">
            <a:spLocks noChangeArrowheads="1"/>
          </p:cNvSpPr>
          <p:nvPr/>
        </p:nvSpPr>
        <p:spPr bwMode="auto">
          <a:xfrm>
            <a:off x="6629400" y="2176463"/>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10</a:t>
            </a:r>
          </a:p>
        </p:txBody>
      </p:sp>
      <p:sp>
        <p:nvSpPr>
          <p:cNvPr id="407621" name="Oval 69"/>
          <p:cNvSpPr>
            <a:spLocks noChangeArrowheads="1"/>
          </p:cNvSpPr>
          <p:nvPr/>
        </p:nvSpPr>
        <p:spPr bwMode="auto">
          <a:xfrm>
            <a:off x="5943600" y="21161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622" name="Line 70"/>
          <p:cNvSpPr>
            <a:spLocks noChangeShapeType="1"/>
          </p:cNvSpPr>
          <p:nvPr/>
        </p:nvSpPr>
        <p:spPr bwMode="auto">
          <a:xfrm flipH="1">
            <a:off x="6096000" y="1887538"/>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623" name="Text Box 71"/>
          <p:cNvSpPr txBox="1">
            <a:spLocks noChangeArrowheads="1"/>
          </p:cNvSpPr>
          <p:nvPr/>
        </p:nvSpPr>
        <p:spPr bwMode="auto">
          <a:xfrm>
            <a:off x="5999163" y="2176463"/>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a:t>
            </a:r>
          </a:p>
        </p:txBody>
      </p:sp>
      <p:sp>
        <p:nvSpPr>
          <p:cNvPr id="407624" name="Oval 72"/>
          <p:cNvSpPr>
            <a:spLocks noChangeArrowheads="1"/>
          </p:cNvSpPr>
          <p:nvPr/>
        </p:nvSpPr>
        <p:spPr bwMode="auto">
          <a:xfrm>
            <a:off x="5440363" y="21320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625" name="Line 73"/>
          <p:cNvSpPr>
            <a:spLocks noChangeShapeType="1"/>
          </p:cNvSpPr>
          <p:nvPr/>
        </p:nvSpPr>
        <p:spPr bwMode="auto">
          <a:xfrm>
            <a:off x="5516563" y="1903413"/>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626" name="Text Box 74"/>
          <p:cNvSpPr txBox="1">
            <a:spLocks noChangeArrowheads="1"/>
          </p:cNvSpPr>
          <p:nvPr/>
        </p:nvSpPr>
        <p:spPr bwMode="auto">
          <a:xfrm>
            <a:off x="5465763" y="2192338"/>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407627" name="Oval 75"/>
          <p:cNvSpPr>
            <a:spLocks noChangeArrowheads="1"/>
          </p:cNvSpPr>
          <p:nvPr/>
        </p:nvSpPr>
        <p:spPr bwMode="auto">
          <a:xfrm>
            <a:off x="4840288" y="21320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628" name="Line 76"/>
          <p:cNvSpPr>
            <a:spLocks noChangeShapeType="1"/>
          </p:cNvSpPr>
          <p:nvPr/>
        </p:nvSpPr>
        <p:spPr bwMode="auto">
          <a:xfrm flipH="1">
            <a:off x="5068888" y="1903413"/>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629" name="Text Box 77"/>
          <p:cNvSpPr txBox="1">
            <a:spLocks noChangeArrowheads="1"/>
          </p:cNvSpPr>
          <p:nvPr/>
        </p:nvSpPr>
        <p:spPr bwMode="auto">
          <a:xfrm>
            <a:off x="4876800" y="219233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a:t>
            </a:r>
          </a:p>
        </p:txBody>
      </p:sp>
      <p:sp>
        <p:nvSpPr>
          <p:cNvPr id="407630" name="Oval 78"/>
          <p:cNvSpPr>
            <a:spLocks noChangeArrowheads="1"/>
          </p:cNvSpPr>
          <p:nvPr/>
        </p:nvSpPr>
        <p:spPr bwMode="auto">
          <a:xfrm>
            <a:off x="8448675" y="21320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631" name="Line 79"/>
          <p:cNvSpPr>
            <a:spLocks noChangeShapeType="1"/>
          </p:cNvSpPr>
          <p:nvPr/>
        </p:nvSpPr>
        <p:spPr bwMode="auto">
          <a:xfrm>
            <a:off x="8372475" y="1827213"/>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7632" name="Text Box 80"/>
          <p:cNvSpPr txBox="1">
            <a:spLocks noChangeArrowheads="1"/>
          </p:cNvSpPr>
          <p:nvPr/>
        </p:nvSpPr>
        <p:spPr bwMode="auto">
          <a:xfrm>
            <a:off x="8458200" y="21923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16</a:t>
            </a:r>
          </a:p>
        </p:txBody>
      </p:sp>
      <p:sp>
        <p:nvSpPr>
          <p:cNvPr id="407633" name="Oval 81"/>
          <p:cNvSpPr>
            <a:spLocks noChangeArrowheads="1"/>
          </p:cNvSpPr>
          <p:nvPr/>
        </p:nvSpPr>
        <p:spPr bwMode="auto">
          <a:xfrm>
            <a:off x="7772400" y="21161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634" name="Line 82"/>
          <p:cNvSpPr>
            <a:spLocks noChangeShapeType="1"/>
          </p:cNvSpPr>
          <p:nvPr/>
        </p:nvSpPr>
        <p:spPr bwMode="auto">
          <a:xfrm flipH="1">
            <a:off x="8001000" y="1887538"/>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635" name="Text Box 83"/>
          <p:cNvSpPr txBox="1">
            <a:spLocks noChangeArrowheads="1"/>
          </p:cNvSpPr>
          <p:nvPr/>
        </p:nvSpPr>
        <p:spPr bwMode="auto">
          <a:xfrm>
            <a:off x="7772400" y="2176463"/>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14</a:t>
            </a:r>
          </a:p>
        </p:txBody>
      </p:sp>
      <p:sp>
        <p:nvSpPr>
          <p:cNvPr id="407636" name="Text Box 84"/>
          <p:cNvSpPr txBox="1">
            <a:spLocks noChangeArrowheads="1"/>
          </p:cNvSpPr>
          <p:nvPr/>
        </p:nvSpPr>
        <p:spPr bwMode="auto">
          <a:xfrm>
            <a:off x="6019800" y="2725738"/>
            <a:ext cx="1649554"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FF0000"/>
                </a:solidFill>
                <a:ea typeface="宋体" charset="-122"/>
              </a:rPr>
              <a:t>Single rotation</a:t>
            </a:r>
          </a:p>
        </p:txBody>
      </p:sp>
      <p:sp>
        <p:nvSpPr>
          <p:cNvPr id="407689" name="Oval 137"/>
          <p:cNvSpPr>
            <a:spLocks noChangeArrowheads="1"/>
          </p:cNvSpPr>
          <p:nvPr/>
        </p:nvSpPr>
        <p:spPr bwMode="auto">
          <a:xfrm>
            <a:off x="7239000" y="21161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690" name="Line 138"/>
          <p:cNvSpPr>
            <a:spLocks noChangeShapeType="1"/>
          </p:cNvSpPr>
          <p:nvPr/>
        </p:nvSpPr>
        <p:spPr bwMode="auto">
          <a:xfrm>
            <a:off x="7315200" y="1887538"/>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691" name="Text Box 139"/>
          <p:cNvSpPr txBox="1">
            <a:spLocks noChangeArrowheads="1"/>
          </p:cNvSpPr>
          <p:nvPr/>
        </p:nvSpPr>
        <p:spPr bwMode="auto">
          <a:xfrm>
            <a:off x="7248525" y="2176463"/>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12</a:t>
            </a:r>
          </a:p>
        </p:txBody>
      </p:sp>
      <p:sp>
        <p:nvSpPr>
          <p:cNvPr id="407692" name="Oval 140"/>
          <p:cNvSpPr>
            <a:spLocks noChangeArrowheads="1"/>
          </p:cNvSpPr>
          <p:nvPr/>
        </p:nvSpPr>
        <p:spPr bwMode="auto">
          <a:xfrm>
            <a:off x="1123950" y="40370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693" name="Oval 141"/>
          <p:cNvSpPr>
            <a:spLocks noChangeArrowheads="1"/>
          </p:cNvSpPr>
          <p:nvPr/>
        </p:nvSpPr>
        <p:spPr bwMode="auto">
          <a:xfrm>
            <a:off x="2724150" y="40370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694" name="Line 142"/>
          <p:cNvSpPr>
            <a:spLocks noChangeShapeType="1"/>
          </p:cNvSpPr>
          <p:nvPr/>
        </p:nvSpPr>
        <p:spPr bwMode="auto">
          <a:xfrm flipH="1">
            <a:off x="1352550" y="3808413"/>
            <a:ext cx="381000" cy="230187"/>
          </a:xfrm>
          <a:prstGeom prst="line">
            <a:avLst/>
          </a:prstGeom>
          <a:noFill/>
          <a:ln w="31750">
            <a:solidFill>
              <a:schemeClr val="tx1"/>
            </a:solidFill>
            <a:round/>
            <a:headEnd type="none" w="sm" len="sm"/>
            <a:tailEnd type="none" w="sm" len="sm"/>
          </a:ln>
          <a:effectLst/>
        </p:spPr>
        <p:txBody>
          <a:bodyPr/>
          <a:lstStyle/>
          <a:p>
            <a:endParaRPr lang="en-US"/>
          </a:p>
        </p:txBody>
      </p:sp>
      <p:sp>
        <p:nvSpPr>
          <p:cNvPr id="407695" name="Line 143"/>
          <p:cNvSpPr>
            <a:spLocks noChangeShapeType="1"/>
          </p:cNvSpPr>
          <p:nvPr/>
        </p:nvSpPr>
        <p:spPr bwMode="auto">
          <a:xfrm>
            <a:off x="2190750" y="3808413"/>
            <a:ext cx="588963" cy="212725"/>
          </a:xfrm>
          <a:prstGeom prst="line">
            <a:avLst/>
          </a:prstGeom>
          <a:noFill/>
          <a:ln w="31750">
            <a:solidFill>
              <a:schemeClr val="tx1"/>
            </a:solidFill>
            <a:round/>
            <a:headEnd type="none" w="sm" len="sm"/>
            <a:tailEnd type="none" w="sm" len="sm"/>
          </a:ln>
          <a:effectLst/>
        </p:spPr>
        <p:txBody>
          <a:bodyPr/>
          <a:lstStyle/>
          <a:p>
            <a:endParaRPr lang="en-US"/>
          </a:p>
        </p:txBody>
      </p:sp>
      <p:sp>
        <p:nvSpPr>
          <p:cNvPr id="407696" name="Oval 144"/>
          <p:cNvSpPr>
            <a:spLocks noChangeArrowheads="1"/>
          </p:cNvSpPr>
          <p:nvPr/>
        </p:nvSpPr>
        <p:spPr bwMode="auto">
          <a:xfrm>
            <a:off x="1733550" y="35052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697" name="Text Box 145"/>
          <p:cNvSpPr txBox="1">
            <a:spLocks noChangeArrowheads="1"/>
          </p:cNvSpPr>
          <p:nvPr/>
        </p:nvSpPr>
        <p:spPr bwMode="auto">
          <a:xfrm>
            <a:off x="1789113" y="3563938"/>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7</a:t>
            </a:r>
          </a:p>
        </p:txBody>
      </p:sp>
      <p:sp>
        <p:nvSpPr>
          <p:cNvPr id="407698" name="Text Box 146"/>
          <p:cNvSpPr txBox="1">
            <a:spLocks noChangeArrowheads="1"/>
          </p:cNvSpPr>
          <p:nvPr/>
        </p:nvSpPr>
        <p:spPr bwMode="auto">
          <a:xfrm>
            <a:off x="1179513" y="4113213"/>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a:t>
            </a:r>
          </a:p>
        </p:txBody>
      </p:sp>
      <p:sp>
        <p:nvSpPr>
          <p:cNvPr id="407699" name="Text Box 147"/>
          <p:cNvSpPr txBox="1">
            <a:spLocks noChangeArrowheads="1"/>
          </p:cNvSpPr>
          <p:nvPr/>
        </p:nvSpPr>
        <p:spPr bwMode="auto">
          <a:xfrm>
            <a:off x="2703513" y="40973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13</a:t>
            </a:r>
          </a:p>
        </p:txBody>
      </p:sp>
      <p:sp>
        <p:nvSpPr>
          <p:cNvPr id="407700" name="Oval 148"/>
          <p:cNvSpPr>
            <a:spLocks noChangeArrowheads="1"/>
          </p:cNvSpPr>
          <p:nvPr/>
        </p:nvSpPr>
        <p:spPr bwMode="auto">
          <a:xfrm>
            <a:off x="3343275" y="47244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01" name="Line 149"/>
          <p:cNvSpPr>
            <a:spLocks noChangeShapeType="1"/>
          </p:cNvSpPr>
          <p:nvPr/>
        </p:nvSpPr>
        <p:spPr bwMode="auto">
          <a:xfrm>
            <a:off x="3267075" y="44196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7702" name="Text Box 150"/>
          <p:cNvSpPr txBox="1">
            <a:spLocks noChangeArrowheads="1"/>
          </p:cNvSpPr>
          <p:nvPr/>
        </p:nvSpPr>
        <p:spPr bwMode="auto">
          <a:xfrm>
            <a:off x="3352800" y="47847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15</a:t>
            </a:r>
          </a:p>
        </p:txBody>
      </p:sp>
      <p:sp>
        <p:nvSpPr>
          <p:cNvPr id="407703" name="Oval 151"/>
          <p:cNvSpPr>
            <a:spLocks noChangeArrowheads="1"/>
          </p:cNvSpPr>
          <p:nvPr/>
        </p:nvSpPr>
        <p:spPr bwMode="auto">
          <a:xfrm>
            <a:off x="1408113" y="47244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04" name="Line 152"/>
          <p:cNvSpPr>
            <a:spLocks noChangeShapeType="1"/>
          </p:cNvSpPr>
          <p:nvPr/>
        </p:nvSpPr>
        <p:spPr bwMode="auto">
          <a:xfrm>
            <a:off x="1408113" y="4478338"/>
            <a:ext cx="152400" cy="246062"/>
          </a:xfrm>
          <a:prstGeom prst="line">
            <a:avLst/>
          </a:prstGeom>
          <a:noFill/>
          <a:ln w="31750">
            <a:solidFill>
              <a:schemeClr val="tx1"/>
            </a:solidFill>
            <a:round/>
            <a:headEnd type="none" w="sm" len="sm"/>
            <a:tailEnd type="none" w="sm" len="sm"/>
          </a:ln>
          <a:effectLst/>
        </p:spPr>
        <p:txBody>
          <a:bodyPr/>
          <a:lstStyle/>
          <a:p>
            <a:endParaRPr lang="en-US"/>
          </a:p>
        </p:txBody>
      </p:sp>
      <p:sp>
        <p:nvSpPr>
          <p:cNvPr id="407705" name="Text Box 153"/>
          <p:cNvSpPr txBox="1">
            <a:spLocks noChangeArrowheads="1"/>
          </p:cNvSpPr>
          <p:nvPr/>
        </p:nvSpPr>
        <p:spPr bwMode="auto">
          <a:xfrm>
            <a:off x="1484313" y="4784725"/>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6</a:t>
            </a:r>
          </a:p>
        </p:txBody>
      </p:sp>
      <p:sp>
        <p:nvSpPr>
          <p:cNvPr id="407706" name="Oval 154"/>
          <p:cNvSpPr>
            <a:spLocks noChangeArrowheads="1"/>
          </p:cNvSpPr>
          <p:nvPr/>
        </p:nvSpPr>
        <p:spPr bwMode="auto">
          <a:xfrm>
            <a:off x="569913" y="47244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07" name="Line 155"/>
          <p:cNvSpPr>
            <a:spLocks noChangeShapeType="1"/>
          </p:cNvSpPr>
          <p:nvPr/>
        </p:nvSpPr>
        <p:spPr bwMode="auto">
          <a:xfrm flipH="1">
            <a:off x="798513" y="4419600"/>
            <a:ext cx="381000" cy="287338"/>
          </a:xfrm>
          <a:prstGeom prst="line">
            <a:avLst/>
          </a:prstGeom>
          <a:noFill/>
          <a:ln w="31750">
            <a:solidFill>
              <a:schemeClr val="tx1"/>
            </a:solidFill>
            <a:round/>
            <a:headEnd type="none" w="sm" len="sm"/>
            <a:tailEnd type="none" w="sm" len="sm"/>
          </a:ln>
          <a:effectLst/>
        </p:spPr>
        <p:txBody>
          <a:bodyPr/>
          <a:lstStyle/>
          <a:p>
            <a:endParaRPr lang="en-US"/>
          </a:p>
        </p:txBody>
      </p:sp>
      <p:sp>
        <p:nvSpPr>
          <p:cNvPr id="407708" name="Text Box 156"/>
          <p:cNvSpPr txBox="1">
            <a:spLocks noChangeArrowheads="1"/>
          </p:cNvSpPr>
          <p:nvPr/>
        </p:nvSpPr>
        <p:spPr bwMode="auto">
          <a:xfrm>
            <a:off x="646113" y="4784725"/>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407709" name="Oval 157"/>
          <p:cNvSpPr>
            <a:spLocks noChangeArrowheads="1"/>
          </p:cNvSpPr>
          <p:nvPr/>
        </p:nvSpPr>
        <p:spPr bwMode="auto">
          <a:xfrm>
            <a:off x="2398713" y="47228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10" name="Line 158"/>
          <p:cNvSpPr>
            <a:spLocks noChangeShapeType="1"/>
          </p:cNvSpPr>
          <p:nvPr/>
        </p:nvSpPr>
        <p:spPr bwMode="auto">
          <a:xfrm flipH="1">
            <a:off x="2627313" y="4478338"/>
            <a:ext cx="152400" cy="244475"/>
          </a:xfrm>
          <a:prstGeom prst="line">
            <a:avLst/>
          </a:prstGeom>
          <a:noFill/>
          <a:ln w="31750">
            <a:solidFill>
              <a:schemeClr val="tx1"/>
            </a:solidFill>
            <a:round/>
            <a:headEnd type="none" w="sm" len="sm"/>
            <a:tailEnd type="none" w="sm" len="sm"/>
          </a:ln>
          <a:effectLst/>
        </p:spPr>
        <p:txBody>
          <a:bodyPr/>
          <a:lstStyle/>
          <a:p>
            <a:endParaRPr lang="en-US"/>
          </a:p>
        </p:txBody>
      </p:sp>
      <p:sp>
        <p:nvSpPr>
          <p:cNvPr id="407711" name="Text Box 159"/>
          <p:cNvSpPr txBox="1">
            <a:spLocks noChangeArrowheads="1"/>
          </p:cNvSpPr>
          <p:nvPr/>
        </p:nvSpPr>
        <p:spPr bwMode="auto">
          <a:xfrm>
            <a:off x="2389188" y="47831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11</a:t>
            </a:r>
          </a:p>
        </p:txBody>
      </p:sp>
      <p:sp>
        <p:nvSpPr>
          <p:cNvPr id="407712" name="Oval 160"/>
          <p:cNvSpPr>
            <a:spLocks noChangeArrowheads="1"/>
          </p:cNvSpPr>
          <p:nvPr/>
        </p:nvSpPr>
        <p:spPr bwMode="auto">
          <a:xfrm>
            <a:off x="2008188" y="53927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13" name="Line 161"/>
          <p:cNvSpPr>
            <a:spLocks noChangeShapeType="1"/>
          </p:cNvSpPr>
          <p:nvPr/>
        </p:nvSpPr>
        <p:spPr bwMode="auto">
          <a:xfrm flipH="1">
            <a:off x="2312988" y="5164138"/>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714" name="Text Box 162"/>
          <p:cNvSpPr txBox="1">
            <a:spLocks noChangeArrowheads="1"/>
          </p:cNvSpPr>
          <p:nvPr/>
        </p:nvSpPr>
        <p:spPr bwMode="auto">
          <a:xfrm>
            <a:off x="2017713" y="5453063"/>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10</a:t>
            </a:r>
          </a:p>
        </p:txBody>
      </p:sp>
      <p:sp>
        <p:nvSpPr>
          <p:cNvPr id="407715" name="Oval 163"/>
          <p:cNvSpPr>
            <a:spLocks noChangeArrowheads="1"/>
          </p:cNvSpPr>
          <p:nvPr/>
        </p:nvSpPr>
        <p:spPr bwMode="auto">
          <a:xfrm>
            <a:off x="1331913" y="53927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16" name="Line 164"/>
          <p:cNvSpPr>
            <a:spLocks noChangeShapeType="1"/>
          </p:cNvSpPr>
          <p:nvPr/>
        </p:nvSpPr>
        <p:spPr bwMode="auto">
          <a:xfrm flipH="1">
            <a:off x="1484313" y="5164138"/>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717" name="Text Box 165"/>
          <p:cNvSpPr txBox="1">
            <a:spLocks noChangeArrowheads="1"/>
          </p:cNvSpPr>
          <p:nvPr/>
        </p:nvSpPr>
        <p:spPr bwMode="auto">
          <a:xfrm>
            <a:off x="1387475" y="5453063"/>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a:t>
            </a:r>
          </a:p>
        </p:txBody>
      </p:sp>
      <p:sp>
        <p:nvSpPr>
          <p:cNvPr id="407718" name="Oval 166"/>
          <p:cNvSpPr>
            <a:spLocks noChangeArrowheads="1"/>
          </p:cNvSpPr>
          <p:nvPr/>
        </p:nvSpPr>
        <p:spPr bwMode="auto">
          <a:xfrm>
            <a:off x="828675" y="54086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19" name="Line 167"/>
          <p:cNvSpPr>
            <a:spLocks noChangeShapeType="1"/>
          </p:cNvSpPr>
          <p:nvPr/>
        </p:nvSpPr>
        <p:spPr bwMode="auto">
          <a:xfrm>
            <a:off x="904875" y="5180013"/>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720" name="Text Box 168"/>
          <p:cNvSpPr txBox="1">
            <a:spLocks noChangeArrowheads="1"/>
          </p:cNvSpPr>
          <p:nvPr/>
        </p:nvSpPr>
        <p:spPr bwMode="auto">
          <a:xfrm>
            <a:off x="854075" y="546893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407721" name="Oval 169"/>
          <p:cNvSpPr>
            <a:spLocks noChangeArrowheads="1"/>
          </p:cNvSpPr>
          <p:nvPr/>
        </p:nvSpPr>
        <p:spPr bwMode="auto">
          <a:xfrm>
            <a:off x="228600" y="54086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22" name="Line 170"/>
          <p:cNvSpPr>
            <a:spLocks noChangeShapeType="1"/>
          </p:cNvSpPr>
          <p:nvPr/>
        </p:nvSpPr>
        <p:spPr bwMode="auto">
          <a:xfrm flipH="1">
            <a:off x="457200" y="5180013"/>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723" name="Text Box 171"/>
          <p:cNvSpPr txBox="1">
            <a:spLocks noChangeArrowheads="1"/>
          </p:cNvSpPr>
          <p:nvPr/>
        </p:nvSpPr>
        <p:spPr bwMode="auto">
          <a:xfrm>
            <a:off x="265113" y="5468938"/>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a:t>
            </a:r>
          </a:p>
        </p:txBody>
      </p:sp>
      <p:sp>
        <p:nvSpPr>
          <p:cNvPr id="407724" name="Oval 172"/>
          <p:cNvSpPr>
            <a:spLocks noChangeArrowheads="1"/>
          </p:cNvSpPr>
          <p:nvPr/>
        </p:nvSpPr>
        <p:spPr bwMode="auto">
          <a:xfrm>
            <a:off x="3836988" y="54086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25" name="Line 173"/>
          <p:cNvSpPr>
            <a:spLocks noChangeShapeType="1"/>
          </p:cNvSpPr>
          <p:nvPr/>
        </p:nvSpPr>
        <p:spPr bwMode="auto">
          <a:xfrm>
            <a:off x="3760788" y="5103813"/>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7726" name="Text Box 174"/>
          <p:cNvSpPr txBox="1">
            <a:spLocks noChangeArrowheads="1"/>
          </p:cNvSpPr>
          <p:nvPr/>
        </p:nvSpPr>
        <p:spPr bwMode="auto">
          <a:xfrm>
            <a:off x="3846513" y="54689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16</a:t>
            </a:r>
          </a:p>
        </p:txBody>
      </p:sp>
      <p:sp>
        <p:nvSpPr>
          <p:cNvPr id="407727" name="Oval 175"/>
          <p:cNvSpPr>
            <a:spLocks noChangeArrowheads="1"/>
          </p:cNvSpPr>
          <p:nvPr/>
        </p:nvSpPr>
        <p:spPr bwMode="auto">
          <a:xfrm>
            <a:off x="3160713" y="53927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28" name="Line 176"/>
          <p:cNvSpPr>
            <a:spLocks noChangeShapeType="1"/>
          </p:cNvSpPr>
          <p:nvPr/>
        </p:nvSpPr>
        <p:spPr bwMode="auto">
          <a:xfrm flipH="1">
            <a:off x="3389313" y="5164138"/>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729" name="Text Box 177"/>
          <p:cNvSpPr txBox="1">
            <a:spLocks noChangeArrowheads="1"/>
          </p:cNvSpPr>
          <p:nvPr/>
        </p:nvSpPr>
        <p:spPr bwMode="auto">
          <a:xfrm>
            <a:off x="3160713" y="5453063"/>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14</a:t>
            </a:r>
          </a:p>
        </p:txBody>
      </p:sp>
      <p:sp>
        <p:nvSpPr>
          <p:cNvPr id="407730" name="Oval 178"/>
          <p:cNvSpPr>
            <a:spLocks noChangeArrowheads="1"/>
          </p:cNvSpPr>
          <p:nvPr/>
        </p:nvSpPr>
        <p:spPr bwMode="auto">
          <a:xfrm>
            <a:off x="2627313" y="53927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31" name="Line 179"/>
          <p:cNvSpPr>
            <a:spLocks noChangeShapeType="1"/>
          </p:cNvSpPr>
          <p:nvPr/>
        </p:nvSpPr>
        <p:spPr bwMode="auto">
          <a:xfrm>
            <a:off x="2703513" y="5164138"/>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732" name="Text Box 180"/>
          <p:cNvSpPr txBox="1">
            <a:spLocks noChangeArrowheads="1"/>
          </p:cNvSpPr>
          <p:nvPr/>
        </p:nvSpPr>
        <p:spPr bwMode="auto">
          <a:xfrm>
            <a:off x="2636838" y="5453063"/>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12</a:t>
            </a:r>
          </a:p>
        </p:txBody>
      </p:sp>
      <p:sp>
        <p:nvSpPr>
          <p:cNvPr id="407733" name="Oval 181"/>
          <p:cNvSpPr>
            <a:spLocks noChangeArrowheads="1"/>
          </p:cNvSpPr>
          <p:nvPr/>
        </p:nvSpPr>
        <p:spPr bwMode="auto">
          <a:xfrm>
            <a:off x="1733550" y="5943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34" name="Line 182"/>
          <p:cNvSpPr>
            <a:spLocks noChangeShapeType="1"/>
          </p:cNvSpPr>
          <p:nvPr/>
        </p:nvSpPr>
        <p:spPr bwMode="auto">
          <a:xfrm flipH="1">
            <a:off x="2057400" y="5791200"/>
            <a:ext cx="76200" cy="152400"/>
          </a:xfrm>
          <a:prstGeom prst="line">
            <a:avLst/>
          </a:prstGeom>
          <a:noFill/>
          <a:ln w="31750">
            <a:solidFill>
              <a:schemeClr val="tx1"/>
            </a:solidFill>
            <a:round/>
            <a:headEnd type="none" w="sm" len="sm"/>
            <a:tailEnd type="none" w="sm" len="sm"/>
          </a:ln>
          <a:effectLst/>
        </p:spPr>
        <p:txBody>
          <a:bodyPr/>
          <a:lstStyle/>
          <a:p>
            <a:endParaRPr lang="en-US"/>
          </a:p>
        </p:txBody>
      </p:sp>
      <p:sp>
        <p:nvSpPr>
          <p:cNvPr id="407735" name="Text Box 183"/>
          <p:cNvSpPr txBox="1">
            <a:spLocks noChangeArrowheads="1"/>
          </p:cNvSpPr>
          <p:nvPr/>
        </p:nvSpPr>
        <p:spPr bwMode="auto">
          <a:xfrm>
            <a:off x="1743075" y="600392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8</a:t>
            </a:r>
          </a:p>
        </p:txBody>
      </p:sp>
      <p:sp>
        <p:nvSpPr>
          <p:cNvPr id="407736" name="Oval 184"/>
          <p:cNvSpPr>
            <a:spLocks noChangeArrowheads="1"/>
          </p:cNvSpPr>
          <p:nvPr/>
        </p:nvSpPr>
        <p:spPr bwMode="auto">
          <a:xfrm>
            <a:off x="1352550" y="64008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37" name="Line 185"/>
          <p:cNvSpPr>
            <a:spLocks noChangeShapeType="1"/>
          </p:cNvSpPr>
          <p:nvPr/>
        </p:nvSpPr>
        <p:spPr bwMode="auto">
          <a:xfrm flipH="1">
            <a:off x="1676400" y="6248400"/>
            <a:ext cx="76200" cy="152400"/>
          </a:xfrm>
          <a:prstGeom prst="line">
            <a:avLst/>
          </a:prstGeom>
          <a:noFill/>
          <a:ln w="31750">
            <a:solidFill>
              <a:schemeClr val="tx1"/>
            </a:solidFill>
            <a:round/>
            <a:headEnd type="none" w="sm" len="sm"/>
            <a:tailEnd type="none" w="sm" len="sm"/>
          </a:ln>
          <a:effectLst/>
        </p:spPr>
        <p:txBody>
          <a:bodyPr/>
          <a:lstStyle/>
          <a:p>
            <a:endParaRPr lang="en-US"/>
          </a:p>
        </p:txBody>
      </p:sp>
      <p:sp>
        <p:nvSpPr>
          <p:cNvPr id="407738" name="Text Box 186"/>
          <p:cNvSpPr txBox="1">
            <a:spLocks noChangeArrowheads="1"/>
          </p:cNvSpPr>
          <p:nvPr/>
        </p:nvSpPr>
        <p:spPr bwMode="auto">
          <a:xfrm>
            <a:off x="1362075" y="646112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9</a:t>
            </a:r>
          </a:p>
        </p:txBody>
      </p:sp>
      <p:sp>
        <p:nvSpPr>
          <p:cNvPr id="407739" name="Text Box 187"/>
          <p:cNvSpPr txBox="1">
            <a:spLocks noChangeArrowheads="1"/>
          </p:cNvSpPr>
          <p:nvPr/>
        </p:nvSpPr>
        <p:spPr bwMode="auto">
          <a:xfrm>
            <a:off x="2514600" y="6096000"/>
            <a:ext cx="1451616" cy="646331"/>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FF0000"/>
                </a:solidFill>
                <a:ea typeface="宋体" charset="-122"/>
              </a:rPr>
              <a:t>Insert 8, fine</a:t>
            </a:r>
            <a:br>
              <a:rPr lang="en-US" altLang="zh-CN" b="0" dirty="0">
                <a:solidFill>
                  <a:srgbClr val="FF0000"/>
                </a:solidFill>
                <a:ea typeface="宋体" charset="-122"/>
              </a:rPr>
            </a:br>
            <a:r>
              <a:rPr lang="en-US" altLang="zh-CN" b="0" dirty="0">
                <a:solidFill>
                  <a:srgbClr val="FF0000"/>
                </a:solidFill>
                <a:ea typeface="宋体" charset="-122"/>
              </a:rPr>
              <a:t>then insert 9</a:t>
            </a:r>
          </a:p>
        </p:txBody>
      </p:sp>
      <p:sp>
        <p:nvSpPr>
          <p:cNvPr id="407740" name="Oval 188"/>
          <p:cNvSpPr>
            <a:spLocks noChangeArrowheads="1"/>
          </p:cNvSpPr>
          <p:nvPr/>
        </p:nvSpPr>
        <p:spPr bwMode="auto">
          <a:xfrm>
            <a:off x="5735638" y="38258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41" name="Oval 189"/>
          <p:cNvSpPr>
            <a:spLocks noChangeArrowheads="1"/>
          </p:cNvSpPr>
          <p:nvPr/>
        </p:nvSpPr>
        <p:spPr bwMode="auto">
          <a:xfrm>
            <a:off x="7335838" y="38258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42" name="Line 190"/>
          <p:cNvSpPr>
            <a:spLocks noChangeShapeType="1"/>
          </p:cNvSpPr>
          <p:nvPr/>
        </p:nvSpPr>
        <p:spPr bwMode="auto">
          <a:xfrm flipH="1">
            <a:off x="5964238" y="3597275"/>
            <a:ext cx="381000" cy="230188"/>
          </a:xfrm>
          <a:prstGeom prst="line">
            <a:avLst/>
          </a:prstGeom>
          <a:noFill/>
          <a:ln w="31750">
            <a:solidFill>
              <a:schemeClr val="tx1"/>
            </a:solidFill>
            <a:round/>
            <a:headEnd type="none" w="sm" len="sm"/>
            <a:tailEnd type="none" w="sm" len="sm"/>
          </a:ln>
          <a:effectLst/>
        </p:spPr>
        <p:txBody>
          <a:bodyPr/>
          <a:lstStyle/>
          <a:p>
            <a:endParaRPr lang="en-US"/>
          </a:p>
        </p:txBody>
      </p:sp>
      <p:sp>
        <p:nvSpPr>
          <p:cNvPr id="407743" name="Line 191"/>
          <p:cNvSpPr>
            <a:spLocks noChangeShapeType="1"/>
          </p:cNvSpPr>
          <p:nvPr/>
        </p:nvSpPr>
        <p:spPr bwMode="auto">
          <a:xfrm>
            <a:off x="6802438" y="3597275"/>
            <a:ext cx="588962" cy="212725"/>
          </a:xfrm>
          <a:prstGeom prst="line">
            <a:avLst/>
          </a:prstGeom>
          <a:noFill/>
          <a:ln w="31750">
            <a:solidFill>
              <a:schemeClr val="tx1"/>
            </a:solidFill>
            <a:round/>
            <a:headEnd type="none" w="sm" len="sm"/>
            <a:tailEnd type="none" w="sm" len="sm"/>
          </a:ln>
          <a:effectLst/>
        </p:spPr>
        <p:txBody>
          <a:bodyPr/>
          <a:lstStyle/>
          <a:p>
            <a:endParaRPr lang="en-US"/>
          </a:p>
        </p:txBody>
      </p:sp>
      <p:sp>
        <p:nvSpPr>
          <p:cNvPr id="407744" name="Oval 192"/>
          <p:cNvSpPr>
            <a:spLocks noChangeArrowheads="1"/>
          </p:cNvSpPr>
          <p:nvPr/>
        </p:nvSpPr>
        <p:spPr bwMode="auto">
          <a:xfrm>
            <a:off x="6345238" y="32940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45" name="Text Box 193"/>
          <p:cNvSpPr txBox="1">
            <a:spLocks noChangeArrowheads="1"/>
          </p:cNvSpPr>
          <p:nvPr/>
        </p:nvSpPr>
        <p:spPr bwMode="auto">
          <a:xfrm>
            <a:off x="6400800" y="3352800"/>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7</a:t>
            </a:r>
          </a:p>
        </p:txBody>
      </p:sp>
      <p:sp>
        <p:nvSpPr>
          <p:cNvPr id="407746" name="Text Box 194"/>
          <p:cNvSpPr txBox="1">
            <a:spLocks noChangeArrowheads="1"/>
          </p:cNvSpPr>
          <p:nvPr/>
        </p:nvSpPr>
        <p:spPr bwMode="auto">
          <a:xfrm>
            <a:off x="5791200" y="390207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a:t>
            </a:r>
          </a:p>
        </p:txBody>
      </p:sp>
      <p:sp>
        <p:nvSpPr>
          <p:cNvPr id="407747" name="Text Box 195"/>
          <p:cNvSpPr txBox="1">
            <a:spLocks noChangeArrowheads="1"/>
          </p:cNvSpPr>
          <p:nvPr/>
        </p:nvSpPr>
        <p:spPr bwMode="auto">
          <a:xfrm>
            <a:off x="7315200" y="3886200"/>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13</a:t>
            </a:r>
          </a:p>
        </p:txBody>
      </p:sp>
      <p:sp>
        <p:nvSpPr>
          <p:cNvPr id="407748" name="Oval 196"/>
          <p:cNvSpPr>
            <a:spLocks noChangeArrowheads="1"/>
          </p:cNvSpPr>
          <p:nvPr/>
        </p:nvSpPr>
        <p:spPr bwMode="auto">
          <a:xfrm>
            <a:off x="7954963" y="45132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49" name="Line 197"/>
          <p:cNvSpPr>
            <a:spLocks noChangeShapeType="1"/>
          </p:cNvSpPr>
          <p:nvPr/>
        </p:nvSpPr>
        <p:spPr bwMode="auto">
          <a:xfrm>
            <a:off x="7878763" y="4208463"/>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7750" name="Text Box 198"/>
          <p:cNvSpPr txBox="1">
            <a:spLocks noChangeArrowheads="1"/>
          </p:cNvSpPr>
          <p:nvPr/>
        </p:nvSpPr>
        <p:spPr bwMode="auto">
          <a:xfrm>
            <a:off x="7964488" y="457358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15</a:t>
            </a:r>
          </a:p>
        </p:txBody>
      </p:sp>
      <p:sp>
        <p:nvSpPr>
          <p:cNvPr id="407751" name="Oval 199"/>
          <p:cNvSpPr>
            <a:spLocks noChangeArrowheads="1"/>
          </p:cNvSpPr>
          <p:nvPr/>
        </p:nvSpPr>
        <p:spPr bwMode="auto">
          <a:xfrm>
            <a:off x="6019800" y="45132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52" name="Line 200"/>
          <p:cNvSpPr>
            <a:spLocks noChangeShapeType="1"/>
          </p:cNvSpPr>
          <p:nvPr/>
        </p:nvSpPr>
        <p:spPr bwMode="auto">
          <a:xfrm>
            <a:off x="6019800" y="4267200"/>
            <a:ext cx="152400" cy="246063"/>
          </a:xfrm>
          <a:prstGeom prst="line">
            <a:avLst/>
          </a:prstGeom>
          <a:noFill/>
          <a:ln w="31750">
            <a:solidFill>
              <a:schemeClr val="tx1"/>
            </a:solidFill>
            <a:round/>
            <a:headEnd type="none" w="sm" len="sm"/>
            <a:tailEnd type="none" w="sm" len="sm"/>
          </a:ln>
          <a:effectLst/>
        </p:spPr>
        <p:txBody>
          <a:bodyPr/>
          <a:lstStyle/>
          <a:p>
            <a:endParaRPr lang="en-US"/>
          </a:p>
        </p:txBody>
      </p:sp>
      <p:sp>
        <p:nvSpPr>
          <p:cNvPr id="407753" name="Text Box 201"/>
          <p:cNvSpPr txBox="1">
            <a:spLocks noChangeArrowheads="1"/>
          </p:cNvSpPr>
          <p:nvPr/>
        </p:nvSpPr>
        <p:spPr bwMode="auto">
          <a:xfrm>
            <a:off x="6096000" y="457358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6</a:t>
            </a:r>
          </a:p>
        </p:txBody>
      </p:sp>
      <p:sp>
        <p:nvSpPr>
          <p:cNvPr id="407754" name="Oval 202"/>
          <p:cNvSpPr>
            <a:spLocks noChangeArrowheads="1"/>
          </p:cNvSpPr>
          <p:nvPr/>
        </p:nvSpPr>
        <p:spPr bwMode="auto">
          <a:xfrm>
            <a:off x="5181600" y="45132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55" name="Line 203"/>
          <p:cNvSpPr>
            <a:spLocks noChangeShapeType="1"/>
          </p:cNvSpPr>
          <p:nvPr/>
        </p:nvSpPr>
        <p:spPr bwMode="auto">
          <a:xfrm flipH="1">
            <a:off x="5410200" y="4208463"/>
            <a:ext cx="381000" cy="287337"/>
          </a:xfrm>
          <a:prstGeom prst="line">
            <a:avLst/>
          </a:prstGeom>
          <a:noFill/>
          <a:ln w="31750">
            <a:solidFill>
              <a:schemeClr val="tx1"/>
            </a:solidFill>
            <a:round/>
            <a:headEnd type="none" w="sm" len="sm"/>
            <a:tailEnd type="none" w="sm" len="sm"/>
          </a:ln>
          <a:effectLst/>
        </p:spPr>
        <p:txBody>
          <a:bodyPr/>
          <a:lstStyle/>
          <a:p>
            <a:endParaRPr lang="en-US"/>
          </a:p>
        </p:txBody>
      </p:sp>
      <p:sp>
        <p:nvSpPr>
          <p:cNvPr id="407756" name="Text Box 204"/>
          <p:cNvSpPr txBox="1">
            <a:spLocks noChangeArrowheads="1"/>
          </p:cNvSpPr>
          <p:nvPr/>
        </p:nvSpPr>
        <p:spPr bwMode="auto">
          <a:xfrm>
            <a:off x="5257800" y="4573588"/>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a:t>
            </a:r>
          </a:p>
        </p:txBody>
      </p:sp>
      <p:sp>
        <p:nvSpPr>
          <p:cNvPr id="407757" name="Oval 205"/>
          <p:cNvSpPr>
            <a:spLocks noChangeArrowheads="1"/>
          </p:cNvSpPr>
          <p:nvPr/>
        </p:nvSpPr>
        <p:spPr bwMode="auto">
          <a:xfrm>
            <a:off x="7010400" y="45116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58" name="Line 206"/>
          <p:cNvSpPr>
            <a:spLocks noChangeShapeType="1"/>
          </p:cNvSpPr>
          <p:nvPr/>
        </p:nvSpPr>
        <p:spPr bwMode="auto">
          <a:xfrm flipH="1">
            <a:off x="7239000" y="4267200"/>
            <a:ext cx="152400" cy="244475"/>
          </a:xfrm>
          <a:prstGeom prst="line">
            <a:avLst/>
          </a:prstGeom>
          <a:noFill/>
          <a:ln w="31750">
            <a:solidFill>
              <a:schemeClr val="tx1"/>
            </a:solidFill>
            <a:round/>
            <a:headEnd type="none" w="sm" len="sm"/>
            <a:tailEnd type="none" w="sm" len="sm"/>
          </a:ln>
          <a:effectLst/>
        </p:spPr>
        <p:txBody>
          <a:bodyPr/>
          <a:lstStyle/>
          <a:p>
            <a:endParaRPr lang="en-US"/>
          </a:p>
        </p:txBody>
      </p:sp>
      <p:sp>
        <p:nvSpPr>
          <p:cNvPr id="407759" name="Text Box 207"/>
          <p:cNvSpPr txBox="1">
            <a:spLocks noChangeArrowheads="1"/>
          </p:cNvSpPr>
          <p:nvPr/>
        </p:nvSpPr>
        <p:spPr bwMode="auto">
          <a:xfrm>
            <a:off x="7000875" y="4572000"/>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11</a:t>
            </a:r>
          </a:p>
        </p:txBody>
      </p:sp>
      <p:sp>
        <p:nvSpPr>
          <p:cNvPr id="407760" name="Oval 208"/>
          <p:cNvSpPr>
            <a:spLocks noChangeArrowheads="1"/>
          </p:cNvSpPr>
          <p:nvPr/>
        </p:nvSpPr>
        <p:spPr bwMode="auto">
          <a:xfrm>
            <a:off x="6619875" y="5181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61" name="Line 209"/>
          <p:cNvSpPr>
            <a:spLocks noChangeShapeType="1"/>
          </p:cNvSpPr>
          <p:nvPr/>
        </p:nvSpPr>
        <p:spPr bwMode="auto">
          <a:xfrm flipH="1">
            <a:off x="6924675" y="4953000"/>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762" name="Text Box 210"/>
          <p:cNvSpPr txBox="1">
            <a:spLocks noChangeArrowheads="1"/>
          </p:cNvSpPr>
          <p:nvPr/>
        </p:nvSpPr>
        <p:spPr bwMode="auto">
          <a:xfrm>
            <a:off x="6629400" y="5241925"/>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8</a:t>
            </a:r>
          </a:p>
        </p:txBody>
      </p:sp>
      <p:sp>
        <p:nvSpPr>
          <p:cNvPr id="407763" name="Oval 211"/>
          <p:cNvSpPr>
            <a:spLocks noChangeArrowheads="1"/>
          </p:cNvSpPr>
          <p:nvPr/>
        </p:nvSpPr>
        <p:spPr bwMode="auto">
          <a:xfrm>
            <a:off x="5943600" y="5181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64" name="Line 212"/>
          <p:cNvSpPr>
            <a:spLocks noChangeShapeType="1"/>
          </p:cNvSpPr>
          <p:nvPr/>
        </p:nvSpPr>
        <p:spPr bwMode="auto">
          <a:xfrm flipH="1">
            <a:off x="6096000" y="4953000"/>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765" name="Text Box 213"/>
          <p:cNvSpPr txBox="1">
            <a:spLocks noChangeArrowheads="1"/>
          </p:cNvSpPr>
          <p:nvPr/>
        </p:nvSpPr>
        <p:spPr bwMode="auto">
          <a:xfrm>
            <a:off x="5999163" y="5241925"/>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a:t>
            </a:r>
          </a:p>
        </p:txBody>
      </p:sp>
      <p:sp>
        <p:nvSpPr>
          <p:cNvPr id="407766" name="Oval 214"/>
          <p:cNvSpPr>
            <a:spLocks noChangeArrowheads="1"/>
          </p:cNvSpPr>
          <p:nvPr/>
        </p:nvSpPr>
        <p:spPr bwMode="auto">
          <a:xfrm>
            <a:off x="5440363" y="51974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67" name="Line 215"/>
          <p:cNvSpPr>
            <a:spLocks noChangeShapeType="1"/>
          </p:cNvSpPr>
          <p:nvPr/>
        </p:nvSpPr>
        <p:spPr bwMode="auto">
          <a:xfrm>
            <a:off x="5516563" y="4968875"/>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768" name="Text Box 216"/>
          <p:cNvSpPr txBox="1">
            <a:spLocks noChangeArrowheads="1"/>
          </p:cNvSpPr>
          <p:nvPr/>
        </p:nvSpPr>
        <p:spPr bwMode="auto">
          <a:xfrm>
            <a:off x="5465763" y="5257800"/>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a:t>
            </a:r>
          </a:p>
        </p:txBody>
      </p:sp>
      <p:sp>
        <p:nvSpPr>
          <p:cNvPr id="407769" name="Oval 217"/>
          <p:cNvSpPr>
            <a:spLocks noChangeArrowheads="1"/>
          </p:cNvSpPr>
          <p:nvPr/>
        </p:nvSpPr>
        <p:spPr bwMode="auto">
          <a:xfrm>
            <a:off x="4840288" y="51974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70" name="Line 218"/>
          <p:cNvSpPr>
            <a:spLocks noChangeShapeType="1"/>
          </p:cNvSpPr>
          <p:nvPr/>
        </p:nvSpPr>
        <p:spPr bwMode="auto">
          <a:xfrm flipH="1">
            <a:off x="5068888" y="4968875"/>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771" name="Text Box 219"/>
          <p:cNvSpPr txBox="1">
            <a:spLocks noChangeArrowheads="1"/>
          </p:cNvSpPr>
          <p:nvPr/>
        </p:nvSpPr>
        <p:spPr bwMode="auto">
          <a:xfrm>
            <a:off x="4876800" y="5257800"/>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a:t>
            </a:r>
          </a:p>
        </p:txBody>
      </p:sp>
      <p:sp>
        <p:nvSpPr>
          <p:cNvPr id="407772" name="Oval 220"/>
          <p:cNvSpPr>
            <a:spLocks noChangeArrowheads="1"/>
          </p:cNvSpPr>
          <p:nvPr/>
        </p:nvSpPr>
        <p:spPr bwMode="auto">
          <a:xfrm>
            <a:off x="8448675" y="51974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73" name="Line 221"/>
          <p:cNvSpPr>
            <a:spLocks noChangeShapeType="1"/>
          </p:cNvSpPr>
          <p:nvPr/>
        </p:nvSpPr>
        <p:spPr bwMode="auto">
          <a:xfrm>
            <a:off x="8372475" y="4892675"/>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07774" name="Text Box 222"/>
          <p:cNvSpPr txBox="1">
            <a:spLocks noChangeArrowheads="1"/>
          </p:cNvSpPr>
          <p:nvPr/>
        </p:nvSpPr>
        <p:spPr bwMode="auto">
          <a:xfrm>
            <a:off x="8458200" y="5257800"/>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16</a:t>
            </a:r>
          </a:p>
        </p:txBody>
      </p:sp>
      <p:sp>
        <p:nvSpPr>
          <p:cNvPr id="407775" name="Oval 223"/>
          <p:cNvSpPr>
            <a:spLocks noChangeArrowheads="1"/>
          </p:cNvSpPr>
          <p:nvPr/>
        </p:nvSpPr>
        <p:spPr bwMode="auto">
          <a:xfrm>
            <a:off x="7772400" y="5181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76" name="Line 224"/>
          <p:cNvSpPr>
            <a:spLocks noChangeShapeType="1"/>
          </p:cNvSpPr>
          <p:nvPr/>
        </p:nvSpPr>
        <p:spPr bwMode="auto">
          <a:xfrm flipH="1">
            <a:off x="8001000" y="4953000"/>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777" name="Text Box 225"/>
          <p:cNvSpPr txBox="1">
            <a:spLocks noChangeArrowheads="1"/>
          </p:cNvSpPr>
          <p:nvPr/>
        </p:nvSpPr>
        <p:spPr bwMode="auto">
          <a:xfrm>
            <a:off x="7772400" y="52419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14</a:t>
            </a:r>
          </a:p>
        </p:txBody>
      </p:sp>
      <p:sp>
        <p:nvSpPr>
          <p:cNvPr id="407778" name="Oval 226"/>
          <p:cNvSpPr>
            <a:spLocks noChangeArrowheads="1"/>
          </p:cNvSpPr>
          <p:nvPr/>
        </p:nvSpPr>
        <p:spPr bwMode="auto">
          <a:xfrm>
            <a:off x="7239000" y="5181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79" name="Line 227"/>
          <p:cNvSpPr>
            <a:spLocks noChangeShapeType="1"/>
          </p:cNvSpPr>
          <p:nvPr/>
        </p:nvSpPr>
        <p:spPr bwMode="auto">
          <a:xfrm>
            <a:off x="7315200" y="4953000"/>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780" name="Text Box 228"/>
          <p:cNvSpPr txBox="1">
            <a:spLocks noChangeArrowheads="1"/>
          </p:cNvSpPr>
          <p:nvPr/>
        </p:nvSpPr>
        <p:spPr bwMode="auto">
          <a:xfrm>
            <a:off x="7248525" y="52419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12</a:t>
            </a:r>
          </a:p>
        </p:txBody>
      </p:sp>
      <p:sp>
        <p:nvSpPr>
          <p:cNvPr id="407781" name="Oval 229"/>
          <p:cNvSpPr>
            <a:spLocks noChangeArrowheads="1"/>
          </p:cNvSpPr>
          <p:nvPr/>
        </p:nvSpPr>
        <p:spPr bwMode="auto">
          <a:xfrm>
            <a:off x="6345238" y="573246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82" name="Line 230"/>
          <p:cNvSpPr>
            <a:spLocks noChangeShapeType="1"/>
          </p:cNvSpPr>
          <p:nvPr/>
        </p:nvSpPr>
        <p:spPr bwMode="auto">
          <a:xfrm flipH="1">
            <a:off x="6669088" y="5580063"/>
            <a:ext cx="76200" cy="152400"/>
          </a:xfrm>
          <a:prstGeom prst="line">
            <a:avLst/>
          </a:prstGeom>
          <a:noFill/>
          <a:ln w="31750">
            <a:solidFill>
              <a:schemeClr val="tx1"/>
            </a:solidFill>
            <a:round/>
            <a:headEnd type="none" w="sm" len="sm"/>
            <a:tailEnd type="none" w="sm" len="sm"/>
          </a:ln>
          <a:effectLst/>
        </p:spPr>
        <p:txBody>
          <a:bodyPr/>
          <a:lstStyle/>
          <a:p>
            <a:endParaRPr lang="en-US"/>
          </a:p>
        </p:txBody>
      </p:sp>
      <p:sp>
        <p:nvSpPr>
          <p:cNvPr id="407783" name="Text Box 231"/>
          <p:cNvSpPr txBox="1">
            <a:spLocks noChangeArrowheads="1"/>
          </p:cNvSpPr>
          <p:nvPr/>
        </p:nvSpPr>
        <p:spPr bwMode="auto">
          <a:xfrm>
            <a:off x="6354763" y="5792788"/>
            <a:ext cx="325437"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9</a:t>
            </a:r>
          </a:p>
        </p:txBody>
      </p:sp>
      <p:sp>
        <p:nvSpPr>
          <p:cNvPr id="407786" name="Text Box 234"/>
          <p:cNvSpPr txBox="1">
            <a:spLocks noChangeArrowheads="1"/>
          </p:cNvSpPr>
          <p:nvPr/>
        </p:nvSpPr>
        <p:spPr bwMode="auto">
          <a:xfrm>
            <a:off x="5888038" y="6324600"/>
            <a:ext cx="1649554"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FF0000"/>
                </a:solidFill>
                <a:ea typeface="宋体" charset="-122"/>
              </a:rPr>
              <a:t>Single rotation</a:t>
            </a:r>
          </a:p>
        </p:txBody>
      </p:sp>
      <p:sp>
        <p:nvSpPr>
          <p:cNvPr id="407787" name="Oval 235"/>
          <p:cNvSpPr>
            <a:spLocks noChangeArrowheads="1"/>
          </p:cNvSpPr>
          <p:nvPr/>
        </p:nvSpPr>
        <p:spPr bwMode="auto">
          <a:xfrm>
            <a:off x="7010400" y="57150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07788" name="Line 236"/>
          <p:cNvSpPr>
            <a:spLocks noChangeShapeType="1"/>
          </p:cNvSpPr>
          <p:nvPr/>
        </p:nvSpPr>
        <p:spPr bwMode="auto">
          <a:xfrm>
            <a:off x="7010400" y="5562600"/>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07789" name="Text Box 237"/>
          <p:cNvSpPr txBox="1">
            <a:spLocks noChangeArrowheads="1"/>
          </p:cNvSpPr>
          <p:nvPr/>
        </p:nvSpPr>
        <p:spPr bwMode="auto">
          <a:xfrm>
            <a:off x="7019925" y="57753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10</a:t>
            </a:r>
          </a:p>
        </p:txBody>
      </p:sp>
      <p:sp>
        <p:nvSpPr>
          <p:cNvPr id="407790" name="Line 238"/>
          <p:cNvSpPr>
            <a:spLocks noChangeShapeType="1"/>
          </p:cNvSpPr>
          <p:nvPr/>
        </p:nvSpPr>
        <p:spPr bwMode="auto">
          <a:xfrm>
            <a:off x="3886200" y="1277938"/>
            <a:ext cx="914400" cy="0"/>
          </a:xfrm>
          <a:prstGeom prst="line">
            <a:avLst/>
          </a:prstGeom>
          <a:noFill/>
          <a:ln w="31750">
            <a:solidFill>
              <a:srgbClr val="FF0000"/>
            </a:solidFill>
            <a:round/>
            <a:headEnd type="none" w="sm" len="sm"/>
            <a:tailEnd type="stealth" w="lg" len="lg"/>
          </a:ln>
          <a:effectLst/>
        </p:spPr>
        <p:txBody>
          <a:bodyPr/>
          <a:lstStyle/>
          <a:p>
            <a:endParaRPr lang="en-US"/>
          </a:p>
        </p:txBody>
      </p:sp>
      <p:sp>
        <p:nvSpPr>
          <p:cNvPr id="407791" name="Line 239"/>
          <p:cNvSpPr>
            <a:spLocks noChangeShapeType="1"/>
          </p:cNvSpPr>
          <p:nvPr/>
        </p:nvSpPr>
        <p:spPr bwMode="auto">
          <a:xfrm>
            <a:off x="3962400" y="4038600"/>
            <a:ext cx="914400" cy="0"/>
          </a:xfrm>
          <a:prstGeom prst="line">
            <a:avLst/>
          </a:prstGeom>
          <a:noFill/>
          <a:ln w="31750">
            <a:solidFill>
              <a:srgbClr val="FF0000"/>
            </a:solidFill>
            <a:round/>
            <a:headEnd type="none" w="sm" len="sm"/>
            <a:tailEnd type="stealth" w="lg" len="lg"/>
          </a:ln>
          <a:effectLst/>
        </p:spPr>
        <p:txBody>
          <a:bodyPr/>
          <a:lstStyle/>
          <a:p>
            <a:endParaRPr lang="en-US"/>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r>
              <a:rPr lang="en-US"/>
              <a:t>Splay Tree Definition</a:t>
            </a:r>
          </a:p>
        </p:txBody>
      </p:sp>
      <p:sp>
        <p:nvSpPr>
          <p:cNvPr id="197635" name="Rectangle 3" descr="Rectangle: Click to edit Master text styles&#10;Second level&#10;Third level&#10;Fourth level&#10;Fifth level"/>
          <p:cNvSpPr>
            <a:spLocks noGrp="1" noChangeArrowheads="1"/>
          </p:cNvSpPr>
          <p:nvPr>
            <p:ph idx="1"/>
          </p:nvPr>
        </p:nvSpPr>
        <p:spPr/>
        <p:txBody>
          <a:bodyPr/>
          <a:lstStyle/>
          <a:p>
            <a:r>
              <a:rPr lang="en-US" dirty="0"/>
              <a:t>a </a:t>
            </a:r>
            <a:r>
              <a:rPr lang="en-US" i="1" dirty="0"/>
              <a:t>splay tree</a:t>
            </a:r>
            <a:r>
              <a:rPr lang="en-US" dirty="0"/>
              <a:t> is a binary search tree where a node is splayed after it is accessed (for a search or update)</a:t>
            </a:r>
          </a:p>
          <a:p>
            <a:pPr lvl="1"/>
            <a:r>
              <a:rPr lang="en-US" dirty="0"/>
              <a:t>deepest internal node accessed is splayed</a:t>
            </a:r>
          </a:p>
          <a:p>
            <a:pPr lvl="1">
              <a:lnSpc>
                <a:spcPct val="90000"/>
              </a:lnSpc>
            </a:pPr>
            <a:r>
              <a:rPr lang="en-US" dirty="0"/>
              <a:t>splaying costs O(h), where h is height of the tree – which is still O(n) worst-case</a:t>
            </a:r>
          </a:p>
          <a:p>
            <a:pPr lvl="2">
              <a:lnSpc>
                <a:spcPct val="90000"/>
              </a:lnSpc>
            </a:pPr>
            <a:r>
              <a:rPr lang="en-US" dirty="0"/>
              <a:t>O(h) rotations, each of which is O(1)</a:t>
            </a:r>
          </a:p>
        </p:txBody>
      </p:sp>
      <p:sp>
        <p:nvSpPr>
          <p:cNvPr id="5" name="Footer Placeholder 3"/>
          <p:cNvSpPr>
            <a:spLocks noGrp="1"/>
          </p:cNvSpPr>
          <p:nvPr>
            <p:ph type="ftr" sz="quarter" idx="11"/>
          </p:nvPr>
        </p:nvSpPr>
        <p:spPr/>
        <p:txBody>
          <a:bodyPr/>
          <a:lstStyle/>
          <a:p>
            <a:r>
              <a:rPr lang="en-US"/>
              <a:t>Splay Trees</a:t>
            </a:r>
          </a:p>
        </p:txBody>
      </p:sp>
      <p:sp>
        <p:nvSpPr>
          <p:cNvPr id="6" name="Slide Number Placeholder 4"/>
          <p:cNvSpPr>
            <a:spLocks noGrp="1"/>
          </p:cNvSpPr>
          <p:nvPr>
            <p:ph type="sldNum" sz="quarter" idx="12"/>
          </p:nvPr>
        </p:nvSpPr>
        <p:spPr/>
        <p:txBody>
          <a:bodyPr/>
          <a:lstStyle/>
          <a:p>
            <a:fld id="{8F5E043D-04C7-4D86-98CE-140514255659}" type="slidenum">
              <a:rPr lang="en-US"/>
              <a:pPr/>
              <a:t>134</a:t>
            </a:fld>
            <a:endParaRPr lang="en-US"/>
          </a:p>
        </p:txBody>
      </p:sp>
      <p:graphicFrame>
        <p:nvGraphicFramePr>
          <p:cNvPr id="197636" name="Object 4"/>
          <p:cNvGraphicFramePr>
            <a:graphicFrameLocks noChangeAspect="1"/>
          </p:cNvGraphicFramePr>
          <p:nvPr/>
        </p:nvGraphicFramePr>
        <p:xfrm>
          <a:off x="7162800" y="304800"/>
          <a:ext cx="1565275" cy="1600200"/>
        </p:xfrm>
        <a:graphic>
          <a:graphicData uri="http://schemas.openxmlformats.org/presentationml/2006/ole">
            <mc:AlternateContent xmlns:mc="http://schemas.openxmlformats.org/markup-compatibility/2006">
              <mc:Choice xmlns:v="urn:schemas-microsoft-com:vml" Requires="v">
                <p:oleObj spid="_x0000_s168965" name="Clip" r:id="rId3" imgW="630000" imgH="643680" progId="MS_ClipArt_Gallery.2">
                  <p:embed/>
                </p:oleObj>
              </mc:Choice>
              <mc:Fallback>
                <p:oleObj name="Clip" r:id="rId3" imgW="630000" imgH="643680" progId="MS_ClipArt_Gallery.2">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304800"/>
                        <a:ext cx="1565275" cy="160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2"/>
          <p:cNvSpPr>
            <a:spLocks noGrp="1" noChangeArrowheads="1"/>
          </p:cNvSpPr>
          <p:nvPr>
            <p:ph type="title"/>
          </p:nvPr>
        </p:nvSpPr>
        <p:spPr>
          <a:xfrm>
            <a:off x="609600" y="-76200"/>
            <a:ext cx="7848600" cy="1143000"/>
          </a:xfrm>
        </p:spPr>
        <p:txBody>
          <a:bodyPr/>
          <a:lstStyle/>
          <a:p>
            <a:r>
              <a:rPr lang="en-US" altLang="zh-CN">
                <a:ea typeface="宋体" charset="-122"/>
              </a:rPr>
              <a:t>Deletion from AVL Tree</a:t>
            </a:r>
          </a:p>
        </p:txBody>
      </p:sp>
      <p:sp>
        <p:nvSpPr>
          <p:cNvPr id="357379" name="Rectangle 3"/>
          <p:cNvSpPr>
            <a:spLocks noGrp="1" noChangeArrowheads="1"/>
          </p:cNvSpPr>
          <p:nvPr>
            <p:ph idx="1"/>
          </p:nvPr>
        </p:nvSpPr>
        <p:spPr>
          <a:xfrm>
            <a:off x="609600" y="1219200"/>
            <a:ext cx="7848600" cy="5486400"/>
          </a:xfrm>
        </p:spPr>
        <p:txBody>
          <a:bodyPr/>
          <a:lstStyle/>
          <a:p>
            <a:r>
              <a:rPr lang="en-US" altLang="zh-CN" dirty="0">
                <a:ea typeface="宋体" charset="-122"/>
              </a:rPr>
              <a:t>Delete a node x as in ordinary binary search tree</a:t>
            </a:r>
          </a:p>
          <a:p>
            <a:pPr lvl="1"/>
            <a:r>
              <a:rPr lang="en-US" altLang="zh-CN" dirty="0">
                <a:ea typeface="宋体" charset="-122"/>
              </a:rPr>
              <a:t>Note that the last (deepest) node in a tree deleted is a </a:t>
            </a:r>
            <a:r>
              <a:rPr lang="en-US" altLang="zh-CN" dirty="0">
                <a:solidFill>
                  <a:srgbClr val="FF0000"/>
                </a:solidFill>
                <a:ea typeface="宋体" charset="-122"/>
              </a:rPr>
              <a:t>leaf </a:t>
            </a:r>
            <a:r>
              <a:rPr lang="en-US" altLang="zh-CN" dirty="0">
                <a:solidFill>
                  <a:srgbClr val="7030A0"/>
                </a:solidFill>
                <a:ea typeface="宋体" charset="-122"/>
              </a:rPr>
              <a:t>or</a:t>
            </a:r>
            <a:r>
              <a:rPr lang="en-US" altLang="zh-CN" dirty="0">
                <a:solidFill>
                  <a:srgbClr val="FF0000"/>
                </a:solidFill>
                <a:ea typeface="宋体" charset="-122"/>
              </a:rPr>
              <a:t> a node with one child</a:t>
            </a:r>
          </a:p>
          <a:p>
            <a:r>
              <a:rPr lang="en-US" altLang="zh-CN" dirty="0">
                <a:ea typeface="宋体" charset="-122"/>
              </a:rPr>
              <a:t>Then trace the path from</a:t>
            </a:r>
            <a:r>
              <a:rPr lang="en-US" altLang="zh-CN" dirty="0">
                <a:solidFill>
                  <a:srgbClr val="FFFF00"/>
                </a:solidFill>
                <a:ea typeface="宋体" charset="-122"/>
              </a:rPr>
              <a:t> </a:t>
            </a:r>
            <a:r>
              <a:rPr lang="en-US" altLang="zh-CN" dirty="0">
                <a:solidFill>
                  <a:srgbClr val="FF0000"/>
                </a:solidFill>
                <a:ea typeface="宋体" charset="-122"/>
              </a:rPr>
              <a:t>the new leaf towards the root</a:t>
            </a:r>
            <a:endParaRPr lang="en-US" altLang="zh-CN" sz="2400" dirty="0">
              <a:solidFill>
                <a:srgbClr val="FF0000"/>
              </a:solidFill>
              <a:ea typeface="宋体" charset="-122"/>
            </a:endParaRPr>
          </a:p>
          <a:p>
            <a:r>
              <a:rPr lang="en-US" altLang="zh-CN" sz="2400" dirty="0">
                <a:ea typeface="宋体" charset="-122"/>
              </a:rPr>
              <a:t>For each node x encountered, check if heights of left(x) and right(x) differ by at most 1. </a:t>
            </a:r>
          </a:p>
          <a:p>
            <a:pPr lvl="1"/>
            <a:r>
              <a:rPr lang="en-US" altLang="zh-CN" dirty="0">
                <a:ea typeface="宋体" charset="-122"/>
              </a:rPr>
              <a:t>If </a:t>
            </a:r>
            <a:r>
              <a:rPr lang="en-US" altLang="zh-CN" dirty="0">
                <a:solidFill>
                  <a:schemeClr val="tx2"/>
                </a:solidFill>
                <a:ea typeface="宋体" charset="-122"/>
              </a:rPr>
              <a:t>yes</a:t>
            </a:r>
            <a:r>
              <a:rPr lang="en-US" altLang="zh-CN" dirty="0">
                <a:ea typeface="宋体" charset="-122"/>
              </a:rPr>
              <a:t>, </a:t>
            </a:r>
            <a:r>
              <a:rPr lang="en-US" altLang="zh-CN" dirty="0">
                <a:solidFill>
                  <a:srgbClr val="FF0000"/>
                </a:solidFill>
                <a:ea typeface="宋体" charset="-122"/>
              </a:rPr>
              <a:t>proceed to parent(x)  </a:t>
            </a:r>
          </a:p>
          <a:p>
            <a:pPr lvl="1"/>
            <a:r>
              <a:rPr lang="en-US" altLang="zh-CN" dirty="0">
                <a:ea typeface="宋体" charset="-122"/>
              </a:rPr>
              <a:t>If </a:t>
            </a:r>
            <a:r>
              <a:rPr lang="en-US" altLang="zh-CN" dirty="0">
                <a:solidFill>
                  <a:schemeClr val="tx2"/>
                </a:solidFill>
                <a:ea typeface="宋体" charset="-122"/>
              </a:rPr>
              <a:t>no</a:t>
            </a:r>
            <a:r>
              <a:rPr lang="en-US" altLang="zh-CN" dirty="0">
                <a:ea typeface="宋体" charset="-122"/>
              </a:rPr>
              <a:t>, perform an appropriate </a:t>
            </a:r>
            <a:r>
              <a:rPr lang="en-US" altLang="zh-CN" dirty="0">
                <a:solidFill>
                  <a:srgbClr val="FF0000"/>
                </a:solidFill>
                <a:ea typeface="宋体" charset="-122"/>
              </a:rPr>
              <a:t>rotation at x </a:t>
            </a:r>
            <a:r>
              <a:rPr lang="en-US" altLang="zh-CN" sz="3200" dirty="0">
                <a:solidFill>
                  <a:srgbClr val="FF0000"/>
                </a:solidFill>
                <a:ea typeface="宋体" charset="-122"/>
              </a:rPr>
              <a:t>Continue to trace the path until we reach the root</a:t>
            </a: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2"/>
          <p:cNvSpPr>
            <a:spLocks noGrp="1" noChangeArrowheads="1"/>
          </p:cNvSpPr>
          <p:nvPr>
            <p:ph type="title"/>
          </p:nvPr>
        </p:nvSpPr>
        <p:spPr/>
        <p:txBody>
          <a:bodyPr/>
          <a:lstStyle/>
          <a:p>
            <a:r>
              <a:rPr lang="en-US" altLang="zh-CN">
                <a:ea typeface="宋体" charset="-122"/>
              </a:rPr>
              <a:t>Deletion Example 1</a:t>
            </a:r>
          </a:p>
        </p:txBody>
      </p:sp>
      <p:sp>
        <p:nvSpPr>
          <p:cNvPr id="423977" name="Line 41"/>
          <p:cNvSpPr>
            <a:spLocks noChangeShapeType="1"/>
          </p:cNvSpPr>
          <p:nvPr/>
        </p:nvSpPr>
        <p:spPr bwMode="auto">
          <a:xfrm>
            <a:off x="3733800" y="3106738"/>
            <a:ext cx="1295400" cy="0"/>
          </a:xfrm>
          <a:prstGeom prst="line">
            <a:avLst/>
          </a:prstGeom>
          <a:noFill/>
          <a:ln w="31750">
            <a:solidFill>
              <a:srgbClr val="FFFF00"/>
            </a:solidFill>
            <a:round/>
            <a:headEnd type="none" w="sm" len="sm"/>
            <a:tailEnd type="arrow" w="med" len="med"/>
          </a:ln>
          <a:effectLst/>
        </p:spPr>
        <p:txBody>
          <a:bodyPr/>
          <a:lstStyle/>
          <a:p>
            <a:endParaRPr lang="en-US"/>
          </a:p>
        </p:txBody>
      </p:sp>
      <p:sp>
        <p:nvSpPr>
          <p:cNvPr id="423978" name="Text Box 42"/>
          <p:cNvSpPr txBox="1">
            <a:spLocks noChangeArrowheads="1"/>
          </p:cNvSpPr>
          <p:nvPr/>
        </p:nvSpPr>
        <p:spPr bwMode="auto">
          <a:xfrm>
            <a:off x="457200" y="5222875"/>
            <a:ext cx="3320140" cy="369332"/>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FF0000"/>
                </a:solidFill>
                <a:ea typeface="宋体" charset="-122"/>
              </a:rPr>
              <a:t>Delete 5, Node 10 is unbalanced</a:t>
            </a:r>
          </a:p>
        </p:txBody>
      </p:sp>
      <p:sp>
        <p:nvSpPr>
          <p:cNvPr id="423979" name="Text Box 43"/>
          <p:cNvSpPr txBox="1">
            <a:spLocks noChangeArrowheads="1"/>
          </p:cNvSpPr>
          <p:nvPr/>
        </p:nvSpPr>
        <p:spPr bwMode="auto">
          <a:xfrm>
            <a:off x="5867400" y="5029200"/>
            <a:ext cx="1710661" cy="646331"/>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FF0000"/>
                </a:solidFill>
                <a:ea typeface="宋体" charset="-122"/>
              </a:rPr>
              <a:t>Single Rotation</a:t>
            </a:r>
          </a:p>
          <a:p>
            <a:pPr>
              <a:buFont typeface="Monotype Sorts" pitchFamily="2" charset="2"/>
              <a:buNone/>
            </a:pPr>
            <a:endParaRPr lang="en-US" altLang="zh-CN" b="0" dirty="0">
              <a:solidFill>
                <a:srgbClr val="00FF00"/>
              </a:solidFill>
              <a:ea typeface="宋体" charset="-122"/>
            </a:endParaRPr>
          </a:p>
        </p:txBody>
      </p:sp>
      <p:sp>
        <p:nvSpPr>
          <p:cNvPr id="423982" name="Oval 46"/>
          <p:cNvSpPr>
            <a:spLocks noChangeArrowheads="1"/>
          </p:cNvSpPr>
          <p:nvPr/>
        </p:nvSpPr>
        <p:spPr bwMode="auto">
          <a:xfrm>
            <a:off x="858838" y="264795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3983" name="Oval 47"/>
          <p:cNvSpPr>
            <a:spLocks noChangeArrowheads="1"/>
          </p:cNvSpPr>
          <p:nvPr/>
        </p:nvSpPr>
        <p:spPr bwMode="auto">
          <a:xfrm>
            <a:off x="2459038" y="264795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3984" name="Line 48"/>
          <p:cNvSpPr>
            <a:spLocks noChangeShapeType="1"/>
          </p:cNvSpPr>
          <p:nvPr/>
        </p:nvSpPr>
        <p:spPr bwMode="auto">
          <a:xfrm flipH="1">
            <a:off x="1087438" y="2419350"/>
            <a:ext cx="381000" cy="230188"/>
          </a:xfrm>
          <a:prstGeom prst="line">
            <a:avLst/>
          </a:prstGeom>
          <a:noFill/>
          <a:ln w="31750">
            <a:solidFill>
              <a:schemeClr val="tx1"/>
            </a:solidFill>
            <a:round/>
            <a:headEnd type="none" w="sm" len="sm"/>
            <a:tailEnd type="none" w="sm" len="sm"/>
          </a:ln>
          <a:effectLst/>
        </p:spPr>
        <p:txBody>
          <a:bodyPr/>
          <a:lstStyle/>
          <a:p>
            <a:endParaRPr lang="en-US"/>
          </a:p>
        </p:txBody>
      </p:sp>
      <p:sp>
        <p:nvSpPr>
          <p:cNvPr id="423985" name="Line 49"/>
          <p:cNvSpPr>
            <a:spLocks noChangeShapeType="1"/>
          </p:cNvSpPr>
          <p:nvPr/>
        </p:nvSpPr>
        <p:spPr bwMode="auto">
          <a:xfrm>
            <a:off x="1925638" y="2419350"/>
            <a:ext cx="588962" cy="212725"/>
          </a:xfrm>
          <a:prstGeom prst="line">
            <a:avLst/>
          </a:prstGeom>
          <a:noFill/>
          <a:ln w="31750">
            <a:solidFill>
              <a:schemeClr val="tx1"/>
            </a:solidFill>
            <a:round/>
            <a:headEnd type="none" w="sm" len="sm"/>
            <a:tailEnd type="none" w="sm" len="sm"/>
          </a:ln>
          <a:effectLst/>
        </p:spPr>
        <p:txBody>
          <a:bodyPr/>
          <a:lstStyle/>
          <a:p>
            <a:endParaRPr lang="en-US"/>
          </a:p>
        </p:txBody>
      </p:sp>
      <p:sp>
        <p:nvSpPr>
          <p:cNvPr id="423986" name="Oval 50"/>
          <p:cNvSpPr>
            <a:spLocks noChangeArrowheads="1"/>
          </p:cNvSpPr>
          <p:nvPr/>
        </p:nvSpPr>
        <p:spPr bwMode="auto">
          <a:xfrm>
            <a:off x="1468438" y="21161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3987" name="Text Box 51"/>
          <p:cNvSpPr txBox="1">
            <a:spLocks noChangeArrowheads="1"/>
          </p:cNvSpPr>
          <p:nvPr/>
        </p:nvSpPr>
        <p:spPr bwMode="auto">
          <a:xfrm>
            <a:off x="1457325" y="217487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20</a:t>
            </a:r>
          </a:p>
        </p:txBody>
      </p:sp>
      <p:sp>
        <p:nvSpPr>
          <p:cNvPr id="423988" name="Text Box 52"/>
          <p:cNvSpPr txBox="1">
            <a:spLocks noChangeArrowheads="1"/>
          </p:cNvSpPr>
          <p:nvPr/>
        </p:nvSpPr>
        <p:spPr bwMode="auto">
          <a:xfrm>
            <a:off x="847725" y="270827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10</a:t>
            </a:r>
          </a:p>
        </p:txBody>
      </p:sp>
      <p:sp>
        <p:nvSpPr>
          <p:cNvPr id="423989" name="Text Box 53"/>
          <p:cNvSpPr txBox="1">
            <a:spLocks noChangeArrowheads="1"/>
          </p:cNvSpPr>
          <p:nvPr/>
        </p:nvSpPr>
        <p:spPr bwMode="auto">
          <a:xfrm>
            <a:off x="2438400" y="270827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35</a:t>
            </a:r>
          </a:p>
        </p:txBody>
      </p:sp>
      <p:sp>
        <p:nvSpPr>
          <p:cNvPr id="423990" name="Oval 54"/>
          <p:cNvSpPr>
            <a:spLocks noChangeArrowheads="1"/>
          </p:cNvSpPr>
          <p:nvPr/>
        </p:nvSpPr>
        <p:spPr bwMode="auto">
          <a:xfrm>
            <a:off x="3078163" y="33353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3991" name="Line 55"/>
          <p:cNvSpPr>
            <a:spLocks noChangeShapeType="1"/>
          </p:cNvSpPr>
          <p:nvPr/>
        </p:nvSpPr>
        <p:spPr bwMode="auto">
          <a:xfrm>
            <a:off x="3001963" y="3030538"/>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23992" name="Text Box 56"/>
          <p:cNvSpPr txBox="1">
            <a:spLocks noChangeArrowheads="1"/>
          </p:cNvSpPr>
          <p:nvPr/>
        </p:nvSpPr>
        <p:spPr bwMode="auto">
          <a:xfrm>
            <a:off x="3087688" y="3395663"/>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40</a:t>
            </a:r>
          </a:p>
        </p:txBody>
      </p:sp>
      <p:sp>
        <p:nvSpPr>
          <p:cNvPr id="423993" name="Oval 57"/>
          <p:cNvSpPr>
            <a:spLocks noChangeArrowheads="1"/>
          </p:cNvSpPr>
          <p:nvPr/>
        </p:nvSpPr>
        <p:spPr bwMode="auto">
          <a:xfrm>
            <a:off x="1143000" y="33353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3994" name="Line 58"/>
          <p:cNvSpPr>
            <a:spLocks noChangeShapeType="1"/>
          </p:cNvSpPr>
          <p:nvPr/>
        </p:nvSpPr>
        <p:spPr bwMode="auto">
          <a:xfrm>
            <a:off x="1143000" y="3089275"/>
            <a:ext cx="152400" cy="246063"/>
          </a:xfrm>
          <a:prstGeom prst="line">
            <a:avLst/>
          </a:prstGeom>
          <a:noFill/>
          <a:ln w="31750">
            <a:solidFill>
              <a:schemeClr val="tx1"/>
            </a:solidFill>
            <a:round/>
            <a:headEnd type="none" w="sm" len="sm"/>
            <a:tailEnd type="none" w="sm" len="sm"/>
          </a:ln>
          <a:effectLst/>
        </p:spPr>
        <p:txBody>
          <a:bodyPr/>
          <a:lstStyle/>
          <a:p>
            <a:endParaRPr lang="en-US"/>
          </a:p>
        </p:txBody>
      </p:sp>
      <p:sp>
        <p:nvSpPr>
          <p:cNvPr id="423995" name="Text Box 59"/>
          <p:cNvSpPr txBox="1">
            <a:spLocks noChangeArrowheads="1"/>
          </p:cNvSpPr>
          <p:nvPr/>
        </p:nvSpPr>
        <p:spPr bwMode="auto">
          <a:xfrm>
            <a:off x="1143000" y="3395663"/>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15</a:t>
            </a:r>
          </a:p>
        </p:txBody>
      </p:sp>
      <p:sp>
        <p:nvSpPr>
          <p:cNvPr id="423996" name="Oval 60"/>
          <p:cNvSpPr>
            <a:spLocks noChangeArrowheads="1"/>
          </p:cNvSpPr>
          <p:nvPr/>
        </p:nvSpPr>
        <p:spPr bwMode="auto">
          <a:xfrm>
            <a:off x="304800" y="33353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3997" name="Line 61"/>
          <p:cNvSpPr>
            <a:spLocks noChangeShapeType="1"/>
          </p:cNvSpPr>
          <p:nvPr/>
        </p:nvSpPr>
        <p:spPr bwMode="auto">
          <a:xfrm flipH="1">
            <a:off x="533400" y="3030538"/>
            <a:ext cx="381000" cy="287337"/>
          </a:xfrm>
          <a:prstGeom prst="line">
            <a:avLst/>
          </a:prstGeom>
          <a:noFill/>
          <a:ln w="31750">
            <a:solidFill>
              <a:schemeClr val="tx1"/>
            </a:solidFill>
            <a:round/>
            <a:headEnd type="none" w="sm" len="sm"/>
            <a:tailEnd type="none" w="sm" len="sm"/>
          </a:ln>
          <a:effectLst/>
        </p:spPr>
        <p:txBody>
          <a:bodyPr/>
          <a:lstStyle/>
          <a:p>
            <a:endParaRPr lang="en-US"/>
          </a:p>
        </p:txBody>
      </p:sp>
      <p:sp>
        <p:nvSpPr>
          <p:cNvPr id="423998" name="Text Box 62"/>
          <p:cNvSpPr txBox="1">
            <a:spLocks noChangeArrowheads="1"/>
          </p:cNvSpPr>
          <p:nvPr/>
        </p:nvSpPr>
        <p:spPr bwMode="auto">
          <a:xfrm>
            <a:off x="381000" y="3395663"/>
            <a:ext cx="325438"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a:t>
            </a:r>
          </a:p>
        </p:txBody>
      </p:sp>
      <p:sp>
        <p:nvSpPr>
          <p:cNvPr id="423999" name="Oval 63"/>
          <p:cNvSpPr>
            <a:spLocks noChangeArrowheads="1"/>
          </p:cNvSpPr>
          <p:nvPr/>
        </p:nvSpPr>
        <p:spPr bwMode="auto">
          <a:xfrm>
            <a:off x="2133600" y="333375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4000" name="Line 64"/>
          <p:cNvSpPr>
            <a:spLocks noChangeShapeType="1"/>
          </p:cNvSpPr>
          <p:nvPr/>
        </p:nvSpPr>
        <p:spPr bwMode="auto">
          <a:xfrm flipH="1">
            <a:off x="2362200" y="3089275"/>
            <a:ext cx="152400" cy="244475"/>
          </a:xfrm>
          <a:prstGeom prst="line">
            <a:avLst/>
          </a:prstGeom>
          <a:noFill/>
          <a:ln w="31750">
            <a:solidFill>
              <a:schemeClr val="tx1"/>
            </a:solidFill>
            <a:round/>
            <a:headEnd type="none" w="sm" len="sm"/>
            <a:tailEnd type="none" w="sm" len="sm"/>
          </a:ln>
          <a:effectLst/>
        </p:spPr>
        <p:txBody>
          <a:bodyPr/>
          <a:lstStyle/>
          <a:p>
            <a:endParaRPr lang="en-US"/>
          </a:p>
        </p:txBody>
      </p:sp>
      <p:sp>
        <p:nvSpPr>
          <p:cNvPr id="424001" name="Text Box 65"/>
          <p:cNvSpPr txBox="1">
            <a:spLocks noChangeArrowheads="1"/>
          </p:cNvSpPr>
          <p:nvPr/>
        </p:nvSpPr>
        <p:spPr bwMode="auto">
          <a:xfrm>
            <a:off x="2124075" y="339407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25</a:t>
            </a:r>
          </a:p>
        </p:txBody>
      </p:sp>
      <p:sp>
        <p:nvSpPr>
          <p:cNvPr id="424005" name="Oval 69"/>
          <p:cNvSpPr>
            <a:spLocks noChangeArrowheads="1"/>
          </p:cNvSpPr>
          <p:nvPr/>
        </p:nvSpPr>
        <p:spPr bwMode="auto">
          <a:xfrm>
            <a:off x="1533525" y="40036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4006" name="Line 70"/>
          <p:cNvSpPr>
            <a:spLocks noChangeShapeType="1"/>
          </p:cNvSpPr>
          <p:nvPr/>
        </p:nvSpPr>
        <p:spPr bwMode="auto">
          <a:xfrm>
            <a:off x="1533525" y="3775075"/>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24007" name="Text Box 71"/>
          <p:cNvSpPr txBox="1">
            <a:spLocks noChangeArrowheads="1"/>
          </p:cNvSpPr>
          <p:nvPr/>
        </p:nvSpPr>
        <p:spPr bwMode="auto">
          <a:xfrm>
            <a:off x="1533525" y="4064000"/>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18</a:t>
            </a:r>
          </a:p>
        </p:txBody>
      </p:sp>
      <p:sp>
        <p:nvSpPr>
          <p:cNvPr id="424014" name="Oval 78"/>
          <p:cNvSpPr>
            <a:spLocks noChangeArrowheads="1"/>
          </p:cNvSpPr>
          <p:nvPr/>
        </p:nvSpPr>
        <p:spPr bwMode="auto">
          <a:xfrm>
            <a:off x="3571875" y="401955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4015" name="Line 79"/>
          <p:cNvSpPr>
            <a:spLocks noChangeShapeType="1"/>
          </p:cNvSpPr>
          <p:nvPr/>
        </p:nvSpPr>
        <p:spPr bwMode="auto">
          <a:xfrm>
            <a:off x="3495675" y="371475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24016" name="Text Box 80"/>
          <p:cNvSpPr txBox="1">
            <a:spLocks noChangeArrowheads="1"/>
          </p:cNvSpPr>
          <p:nvPr/>
        </p:nvSpPr>
        <p:spPr bwMode="auto">
          <a:xfrm>
            <a:off x="3581400" y="407987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45</a:t>
            </a:r>
          </a:p>
        </p:txBody>
      </p:sp>
      <p:sp>
        <p:nvSpPr>
          <p:cNvPr id="424017" name="Oval 81"/>
          <p:cNvSpPr>
            <a:spLocks noChangeArrowheads="1"/>
          </p:cNvSpPr>
          <p:nvPr/>
        </p:nvSpPr>
        <p:spPr bwMode="auto">
          <a:xfrm>
            <a:off x="2895600" y="40036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4018" name="Line 82"/>
          <p:cNvSpPr>
            <a:spLocks noChangeShapeType="1"/>
          </p:cNvSpPr>
          <p:nvPr/>
        </p:nvSpPr>
        <p:spPr bwMode="auto">
          <a:xfrm flipH="1">
            <a:off x="3124200" y="3775075"/>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24019" name="Text Box 83"/>
          <p:cNvSpPr txBox="1">
            <a:spLocks noChangeArrowheads="1"/>
          </p:cNvSpPr>
          <p:nvPr/>
        </p:nvSpPr>
        <p:spPr bwMode="auto">
          <a:xfrm>
            <a:off x="2895600" y="4064000"/>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38</a:t>
            </a:r>
          </a:p>
        </p:txBody>
      </p:sp>
      <p:sp>
        <p:nvSpPr>
          <p:cNvPr id="424020" name="Oval 84"/>
          <p:cNvSpPr>
            <a:spLocks noChangeArrowheads="1"/>
          </p:cNvSpPr>
          <p:nvPr/>
        </p:nvSpPr>
        <p:spPr bwMode="auto">
          <a:xfrm>
            <a:off x="2362200" y="40036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4021" name="Line 85"/>
          <p:cNvSpPr>
            <a:spLocks noChangeShapeType="1"/>
          </p:cNvSpPr>
          <p:nvPr/>
        </p:nvSpPr>
        <p:spPr bwMode="auto">
          <a:xfrm>
            <a:off x="2438400" y="3775075"/>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24022" name="Text Box 86"/>
          <p:cNvSpPr txBox="1">
            <a:spLocks noChangeArrowheads="1"/>
          </p:cNvSpPr>
          <p:nvPr/>
        </p:nvSpPr>
        <p:spPr bwMode="auto">
          <a:xfrm>
            <a:off x="2371725" y="4064000"/>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30</a:t>
            </a:r>
          </a:p>
        </p:txBody>
      </p:sp>
      <p:sp>
        <p:nvSpPr>
          <p:cNvPr id="424029" name="Oval 93"/>
          <p:cNvSpPr>
            <a:spLocks noChangeArrowheads="1"/>
          </p:cNvSpPr>
          <p:nvPr/>
        </p:nvSpPr>
        <p:spPr bwMode="auto">
          <a:xfrm>
            <a:off x="3810000" y="4689475"/>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4030" name="Line 94"/>
          <p:cNvSpPr>
            <a:spLocks noChangeShapeType="1"/>
          </p:cNvSpPr>
          <p:nvPr/>
        </p:nvSpPr>
        <p:spPr bwMode="auto">
          <a:xfrm>
            <a:off x="3867150" y="4460875"/>
            <a:ext cx="9525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24031" name="Text Box 95"/>
          <p:cNvSpPr txBox="1">
            <a:spLocks noChangeArrowheads="1"/>
          </p:cNvSpPr>
          <p:nvPr/>
        </p:nvSpPr>
        <p:spPr bwMode="auto">
          <a:xfrm>
            <a:off x="3819525" y="4749800"/>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50</a:t>
            </a:r>
          </a:p>
        </p:txBody>
      </p:sp>
      <p:sp>
        <p:nvSpPr>
          <p:cNvPr id="424032" name="Oval 96"/>
          <p:cNvSpPr>
            <a:spLocks noChangeArrowheads="1"/>
          </p:cNvSpPr>
          <p:nvPr/>
        </p:nvSpPr>
        <p:spPr bwMode="auto">
          <a:xfrm>
            <a:off x="5716588" y="25892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4033" name="Oval 97"/>
          <p:cNvSpPr>
            <a:spLocks noChangeArrowheads="1"/>
          </p:cNvSpPr>
          <p:nvPr/>
        </p:nvSpPr>
        <p:spPr bwMode="auto">
          <a:xfrm>
            <a:off x="7316788" y="25892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4034" name="Line 98"/>
          <p:cNvSpPr>
            <a:spLocks noChangeShapeType="1"/>
          </p:cNvSpPr>
          <p:nvPr/>
        </p:nvSpPr>
        <p:spPr bwMode="auto">
          <a:xfrm flipH="1">
            <a:off x="5945188" y="2360613"/>
            <a:ext cx="381000" cy="230187"/>
          </a:xfrm>
          <a:prstGeom prst="line">
            <a:avLst/>
          </a:prstGeom>
          <a:noFill/>
          <a:ln w="31750">
            <a:solidFill>
              <a:schemeClr val="tx1"/>
            </a:solidFill>
            <a:round/>
            <a:headEnd type="none" w="sm" len="sm"/>
            <a:tailEnd type="none" w="sm" len="sm"/>
          </a:ln>
          <a:effectLst/>
        </p:spPr>
        <p:txBody>
          <a:bodyPr/>
          <a:lstStyle/>
          <a:p>
            <a:endParaRPr lang="en-US"/>
          </a:p>
        </p:txBody>
      </p:sp>
      <p:sp>
        <p:nvSpPr>
          <p:cNvPr id="424035" name="Line 99"/>
          <p:cNvSpPr>
            <a:spLocks noChangeShapeType="1"/>
          </p:cNvSpPr>
          <p:nvPr/>
        </p:nvSpPr>
        <p:spPr bwMode="auto">
          <a:xfrm>
            <a:off x="6783388" y="2360613"/>
            <a:ext cx="588962" cy="212725"/>
          </a:xfrm>
          <a:prstGeom prst="line">
            <a:avLst/>
          </a:prstGeom>
          <a:noFill/>
          <a:ln w="31750">
            <a:solidFill>
              <a:schemeClr val="tx1"/>
            </a:solidFill>
            <a:round/>
            <a:headEnd type="none" w="sm" len="sm"/>
            <a:tailEnd type="none" w="sm" len="sm"/>
          </a:ln>
          <a:effectLst/>
        </p:spPr>
        <p:txBody>
          <a:bodyPr/>
          <a:lstStyle/>
          <a:p>
            <a:endParaRPr lang="en-US"/>
          </a:p>
        </p:txBody>
      </p:sp>
      <p:sp>
        <p:nvSpPr>
          <p:cNvPr id="424036" name="Oval 100"/>
          <p:cNvSpPr>
            <a:spLocks noChangeArrowheads="1"/>
          </p:cNvSpPr>
          <p:nvPr/>
        </p:nvSpPr>
        <p:spPr bwMode="auto">
          <a:xfrm>
            <a:off x="6326188" y="20574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4037" name="Text Box 101"/>
          <p:cNvSpPr txBox="1">
            <a:spLocks noChangeArrowheads="1"/>
          </p:cNvSpPr>
          <p:nvPr/>
        </p:nvSpPr>
        <p:spPr bwMode="auto">
          <a:xfrm>
            <a:off x="6315075" y="21161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20</a:t>
            </a:r>
          </a:p>
        </p:txBody>
      </p:sp>
      <p:sp>
        <p:nvSpPr>
          <p:cNvPr id="424038" name="Text Box 102"/>
          <p:cNvSpPr txBox="1">
            <a:spLocks noChangeArrowheads="1"/>
          </p:cNvSpPr>
          <p:nvPr/>
        </p:nvSpPr>
        <p:spPr bwMode="auto">
          <a:xfrm>
            <a:off x="5705475" y="26495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15</a:t>
            </a:r>
          </a:p>
        </p:txBody>
      </p:sp>
      <p:sp>
        <p:nvSpPr>
          <p:cNvPr id="424039" name="Text Box 103"/>
          <p:cNvSpPr txBox="1">
            <a:spLocks noChangeArrowheads="1"/>
          </p:cNvSpPr>
          <p:nvPr/>
        </p:nvSpPr>
        <p:spPr bwMode="auto">
          <a:xfrm>
            <a:off x="7296150" y="26495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35</a:t>
            </a:r>
          </a:p>
        </p:txBody>
      </p:sp>
      <p:sp>
        <p:nvSpPr>
          <p:cNvPr id="424040" name="Oval 104"/>
          <p:cNvSpPr>
            <a:spLocks noChangeArrowheads="1"/>
          </p:cNvSpPr>
          <p:nvPr/>
        </p:nvSpPr>
        <p:spPr bwMode="auto">
          <a:xfrm>
            <a:off x="7935913" y="3276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4041" name="Line 105"/>
          <p:cNvSpPr>
            <a:spLocks noChangeShapeType="1"/>
          </p:cNvSpPr>
          <p:nvPr/>
        </p:nvSpPr>
        <p:spPr bwMode="auto">
          <a:xfrm>
            <a:off x="7859713" y="29718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24042" name="Text Box 106"/>
          <p:cNvSpPr txBox="1">
            <a:spLocks noChangeArrowheads="1"/>
          </p:cNvSpPr>
          <p:nvPr/>
        </p:nvSpPr>
        <p:spPr bwMode="auto">
          <a:xfrm>
            <a:off x="7945438" y="33369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40</a:t>
            </a:r>
          </a:p>
        </p:txBody>
      </p:sp>
      <p:sp>
        <p:nvSpPr>
          <p:cNvPr id="424043" name="Oval 107"/>
          <p:cNvSpPr>
            <a:spLocks noChangeArrowheads="1"/>
          </p:cNvSpPr>
          <p:nvPr/>
        </p:nvSpPr>
        <p:spPr bwMode="auto">
          <a:xfrm>
            <a:off x="6000750" y="3276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4044" name="Line 108"/>
          <p:cNvSpPr>
            <a:spLocks noChangeShapeType="1"/>
          </p:cNvSpPr>
          <p:nvPr/>
        </p:nvSpPr>
        <p:spPr bwMode="auto">
          <a:xfrm>
            <a:off x="6000750" y="3030538"/>
            <a:ext cx="152400" cy="246062"/>
          </a:xfrm>
          <a:prstGeom prst="line">
            <a:avLst/>
          </a:prstGeom>
          <a:noFill/>
          <a:ln w="31750">
            <a:solidFill>
              <a:schemeClr val="tx1"/>
            </a:solidFill>
            <a:round/>
            <a:headEnd type="none" w="sm" len="sm"/>
            <a:tailEnd type="none" w="sm" len="sm"/>
          </a:ln>
          <a:effectLst/>
        </p:spPr>
        <p:txBody>
          <a:bodyPr/>
          <a:lstStyle/>
          <a:p>
            <a:endParaRPr lang="en-US"/>
          </a:p>
        </p:txBody>
      </p:sp>
      <p:sp>
        <p:nvSpPr>
          <p:cNvPr id="424045" name="Text Box 109"/>
          <p:cNvSpPr txBox="1">
            <a:spLocks noChangeArrowheads="1"/>
          </p:cNvSpPr>
          <p:nvPr/>
        </p:nvSpPr>
        <p:spPr bwMode="auto">
          <a:xfrm>
            <a:off x="6000750" y="33369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18</a:t>
            </a:r>
          </a:p>
        </p:txBody>
      </p:sp>
      <p:sp>
        <p:nvSpPr>
          <p:cNvPr id="424046" name="Oval 110"/>
          <p:cNvSpPr>
            <a:spLocks noChangeArrowheads="1"/>
          </p:cNvSpPr>
          <p:nvPr/>
        </p:nvSpPr>
        <p:spPr bwMode="auto">
          <a:xfrm>
            <a:off x="5238750" y="3276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4047" name="Line 111"/>
          <p:cNvSpPr>
            <a:spLocks noChangeShapeType="1"/>
          </p:cNvSpPr>
          <p:nvPr/>
        </p:nvSpPr>
        <p:spPr bwMode="auto">
          <a:xfrm flipH="1">
            <a:off x="5486400" y="2971800"/>
            <a:ext cx="285750" cy="287338"/>
          </a:xfrm>
          <a:prstGeom prst="line">
            <a:avLst/>
          </a:prstGeom>
          <a:noFill/>
          <a:ln w="31750">
            <a:solidFill>
              <a:schemeClr val="tx1"/>
            </a:solidFill>
            <a:round/>
            <a:headEnd type="none" w="sm" len="sm"/>
            <a:tailEnd type="none" w="sm" len="sm"/>
          </a:ln>
          <a:effectLst/>
        </p:spPr>
        <p:txBody>
          <a:bodyPr/>
          <a:lstStyle/>
          <a:p>
            <a:endParaRPr lang="en-US"/>
          </a:p>
        </p:txBody>
      </p:sp>
      <p:sp>
        <p:nvSpPr>
          <p:cNvPr id="424048" name="Text Box 112"/>
          <p:cNvSpPr txBox="1">
            <a:spLocks noChangeArrowheads="1"/>
          </p:cNvSpPr>
          <p:nvPr/>
        </p:nvSpPr>
        <p:spPr bwMode="auto">
          <a:xfrm>
            <a:off x="5248275" y="33369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10</a:t>
            </a:r>
          </a:p>
        </p:txBody>
      </p:sp>
      <p:sp>
        <p:nvSpPr>
          <p:cNvPr id="424049" name="Oval 113"/>
          <p:cNvSpPr>
            <a:spLocks noChangeArrowheads="1"/>
          </p:cNvSpPr>
          <p:nvPr/>
        </p:nvSpPr>
        <p:spPr bwMode="auto">
          <a:xfrm>
            <a:off x="6991350" y="32750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4050" name="Line 114"/>
          <p:cNvSpPr>
            <a:spLocks noChangeShapeType="1"/>
          </p:cNvSpPr>
          <p:nvPr/>
        </p:nvSpPr>
        <p:spPr bwMode="auto">
          <a:xfrm flipH="1">
            <a:off x="7219950" y="3030538"/>
            <a:ext cx="152400" cy="244475"/>
          </a:xfrm>
          <a:prstGeom prst="line">
            <a:avLst/>
          </a:prstGeom>
          <a:noFill/>
          <a:ln w="31750">
            <a:solidFill>
              <a:schemeClr val="tx1"/>
            </a:solidFill>
            <a:round/>
            <a:headEnd type="none" w="sm" len="sm"/>
            <a:tailEnd type="none" w="sm" len="sm"/>
          </a:ln>
          <a:effectLst/>
        </p:spPr>
        <p:txBody>
          <a:bodyPr/>
          <a:lstStyle/>
          <a:p>
            <a:endParaRPr lang="en-US"/>
          </a:p>
        </p:txBody>
      </p:sp>
      <p:sp>
        <p:nvSpPr>
          <p:cNvPr id="424051" name="Text Box 115"/>
          <p:cNvSpPr txBox="1">
            <a:spLocks noChangeArrowheads="1"/>
          </p:cNvSpPr>
          <p:nvPr/>
        </p:nvSpPr>
        <p:spPr bwMode="auto">
          <a:xfrm>
            <a:off x="6981825" y="33353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25</a:t>
            </a:r>
          </a:p>
        </p:txBody>
      </p:sp>
      <p:sp>
        <p:nvSpPr>
          <p:cNvPr id="424055" name="Oval 119"/>
          <p:cNvSpPr>
            <a:spLocks noChangeArrowheads="1"/>
          </p:cNvSpPr>
          <p:nvPr/>
        </p:nvSpPr>
        <p:spPr bwMode="auto">
          <a:xfrm>
            <a:off x="8429625" y="39608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4056" name="Line 120"/>
          <p:cNvSpPr>
            <a:spLocks noChangeShapeType="1"/>
          </p:cNvSpPr>
          <p:nvPr/>
        </p:nvSpPr>
        <p:spPr bwMode="auto">
          <a:xfrm>
            <a:off x="8353425" y="3656013"/>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24057" name="Text Box 121"/>
          <p:cNvSpPr txBox="1">
            <a:spLocks noChangeArrowheads="1"/>
          </p:cNvSpPr>
          <p:nvPr/>
        </p:nvSpPr>
        <p:spPr bwMode="auto">
          <a:xfrm>
            <a:off x="8439150" y="40211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45</a:t>
            </a:r>
          </a:p>
        </p:txBody>
      </p:sp>
      <p:sp>
        <p:nvSpPr>
          <p:cNvPr id="424058" name="Oval 122"/>
          <p:cNvSpPr>
            <a:spLocks noChangeArrowheads="1"/>
          </p:cNvSpPr>
          <p:nvPr/>
        </p:nvSpPr>
        <p:spPr bwMode="auto">
          <a:xfrm>
            <a:off x="7753350" y="39449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4059" name="Line 123"/>
          <p:cNvSpPr>
            <a:spLocks noChangeShapeType="1"/>
          </p:cNvSpPr>
          <p:nvPr/>
        </p:nvSpPr>
        <p:spPr bwMode="auto">
          <a:xfrm flipH="1">
            <a:off x="7981950" y="3716338"/>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24060" name="Text Box 124"/>
          <p:cNvSpPr txBox="1">
            <a:spLocks noChangeArrowheads="1"/>
          </p:cNvSpPr>
          <p:nvPr/>
        </p:nvSpPr>
        <p:spPr bwMode="auto">
          <a:xfrm>
            <a:off x="7753350" y="4005263"/>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38</a:t>
            </a:r>
          </a:p>
        </p:txBody>
      </p:sp>
      <p:sp>
        <p:nvSpPr>
          <p:cNvPr id="424061" name="Oval 125"/>
          <p:cNvSpPr>
            <a:spLocks noChangeArrowheads="1"/>
          </p:cNvSpPr>
          <p:nvPr/>
        </p:nvSpPr>
        <p:spPr bwMode="auto">
          <a:xfrm>
            <a:off x="7219950" y="39449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4063" name="Text Box 127"/>
          <p:cNvSpPr txBox="1">
            <a:spLocks noChangeArrowheads="1"/>
          </p:cNvSpPr>
          <p:nvPr/>
        </p:nvSpPr>
        <p:spPr bwMode="auto">
          <a:xfrm>
            <a:off x="7229475" y="4005263"/>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30</a:t>
            </a:r>
          </a:p>
        </p:txBody>
      </p:sp>
      <p:sp>
        <p:nvSpPr>
          <p:cNvPr id="424064" name="Oval 128"/>
          <p:cNvSpPr>
            <a:spLocks noChangeArrowheads="1"/>
          </p:cNvSpPr>
          <p:nvPr/>
        </p:nvSpPr>
        <p:spPr bwMode="auto">
          <a:xfrm>
            <a:off x="8667750" y="46307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4065" name="Line 129"/>
          <p:cNvSpPr>
            <a:spLocks noChangeShapeType="1"/>
          </p:cNvSpPr>
          <p:nvPr/>
        </p:nvSpPr>
        <p:spPr bwMode="auto">
          <a:xfrm>
            <a:off x="8724900" y="4402138"/>
            <a:ext cx="9525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24066" name="Text Box 130"/>
          <p:cNvSpPr txBox="1">
            <a:spLocks noChangeArrowheads="1"/>
          </p:cNvSpPr>
          <p:nvPr/>
        </p:nvSpPr>
        <p:spPr bwMode="auto">
          <a:xfrm>
            <a:off x="8677275" y="4691063"/>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50</a:t>
            </a:r>
          </a:p>
        </p:txBody>
      </p:sp>
      <p:sp>
        <p:nvSpPr>
          <p:cNvPr id="424070" name="Line 134"/>
          <p:cNvSpPr>
            <a:spLocks noChangeShapeType="1"/>
          </p:cNvSpPr>
          <p:nvPr/>
        </p:nvSpPr>
        <p:spPr bwMode="auto">
          <a:xfrm>
            <a:off x="7315200" y="3733800"/>
            <a:ext cx="76200" cy="228600"/>
          </a:xfrm>
          <a:prstGeom prst="line">
            <a:avLst/>
          </a:prstGeom>
          <a:noFill/>
          <a:ln w="31750">
            <a:solidFill>
              <a:schemeClr val="tx1"/>
            </a:solidFill>
            <a:round/>
            <a:headEnd type="none" w="sm" len="sm"/>
            <a:tailEnd type="none" w="sm" len="sm"/>
          </a:ln>
          <a:effectLst/>
        </p:spPr>
        <p:txBody>
          <a:bodyPr/>
          <a:lstStyle/>
          <a:p>
            <a:endParaRPr lang="en-US"/>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2"/>
          <p:cNvSpPr>
            <a:spLocks noGrp="1" noChangeArrowheads="1"/>
          </p:cNvSpPr>
          <p:nvPr>
            <p:ph type="title"/>
          </p:nvPr>
        </p:nvSpPr>
        <p:spPr>
          <a:xfrm>
            <a:off x="457200" y="704088"/>
            <a:ext cx="8305800" cy="667512"/>
          </a:xfrm>
        </p:spPr>
        <p:txBody>
          <a:bodyPr>
            <a:normAutofit/>
          </a:bodyPr>
          <a:lstStyle/>
          <a:p>
            <a:r>
              <a:rPr lang="en-US" altLang="zh-CN" dirty="0">
                <a:ea typeface="宋体" charset="-122"/>
              </a:rPr>
              <a:t>Cont’d</a:t>
            </a:r>
          </a:p>
        </p:txBody>
      </p:sp>
      <p:sp>
        <p:nvSpPr>
          <p:cNvPr id="426022" name="Text Box 38"/>
          <p:cNvSpPr txBox="1">
            <a:spLocks noChangeArrowheads="1"/>
          </p:cNvSpPr>
          <p:nvPr/>
        </p:nvSpPr>
        <p:spPr bwMode="auto">
          <a:xfrm>
            <a:off x="533400" y="5181600"/>
            <a:ext cx="7712075" cy="1200329"/>
          </a:xfrm>
          <a:prstGeom prst="rect">
            <a:avLst/>
          </a:prstGeom>
          <a:noFill/>
          <a:ln w="31750">
            <a:noFill/>
            <a:miter lim="800000"/>
            <a:headEnd type="none" w="sm" len="sm"/>
            <a:tailEnd type="none" w="sm" len="sm"/>
          </a:ln>
          <a:effectLst/>
        </p:spPr>
        <p:txBody>
          <a:bodyPr>
            <a:spAutoFit/>
          </a:bodyPr>
          <a:lstStyle/>
          <a:p>
            <a:pPr>
              <a:buFont typeface="Monotype Sorts" pitchFamily="2" charset="2"/>
              <a:buNone/>
            </a:pPr>
            <a:r>
              <a:rPr lang="en-US" altLang="zh-CN" dirty="0">
                <a:solidFill>
                  <a:srgbClr val="FF0000"/>
                </a:solidFill>
                <a:ea typeface="宋体" charset="-122"/>
              </a:rPr>
              <a:t>For deletion, after rotation, we need to continue tracing upward to see if AVL-tree property is violated at other node.</a:t>
            </a:r>
          </a:p>
          <a:p>
            <a:pPr>
              <a:buFont typeface="Monotype Sorts" pitchFamily="2" charset="2"/>
              <a:buNone/>
            </a:pPr>
            <a:endParaRPr lang="en-US" altLang="zh-CN" dirty="0">
              <a:solidFill>
                <a:srgbClr val="FF0000"/>
              </a:solidFill>
              <a:ea typeface="宋体" charset="-122"/>
            </a:endParaRPr>
          </a:p>
          <a:p>
            <a:pPr>
              <a:buFont typeface="Monotype Sorts" pitchFamily="2" charset="2"/>
              <a:buNone/>
            </a:pPr>
            <a:r>
              <a:rPr lang="en-US" altLang="zh-CN" dirty="0">
                <a:solidFill>
                  <a:srgbClr val="FF0000"/>
                </a:solidFill>
                <a:ea typeface="宋体" charset="-122"/>
              </a:rPr>
              <a:t>Different from insertion!</a:t>
            </a:r>
          </a:p>
        </p:txBody>
      </p:sp>
      <p:sp>
        <p:nvSpPr>
          <p:cNvPr id="426024" name="Oval 40"/>
          <p:cNvSpPr>
            <a:spLocks noChangeArrowheads="1"/>
          </p:cNvSpPr>
          <p:nvPr/>
        </p:nvSpPr>
        <p:spPr bwMode="auto">
          <a:xfrm>
            <a:off x="935038" y="22082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6025" name="Oval 41"/>
          <p:cNvSpPr>
            <a:spLocks noChangeArrowheads="1"/>
          </p:cNvSpPr>
          <p:nvPr/>
        </p:nvSpPr>
        <p:spPr bwMode="auto">
          <a:xfrm>
            <a:off x="2535238" y="22082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6026" name="Line 42"/>
          <p:cNvSpPr>
            <a:spLocks noChangeShapeType="1"/>
          </p:cNvSpPr>
          <p:nvPr/>
        </p:nvSpPr>
        <p:spPr bwMode="auto">
          <a:xfrm flipH="1">
            <a:off x="1163638" y="1979613"/>
            <a:ext cx="381000" cy="230187"/>
          </a:xfrm>
          <a:prstGeom prst="line">
            <a:avLst/>
          </a:prstGeom>
          <a:noFill/>
          <a:ln w="31750">
            <a:solidFill>
              <a:schemeClr val="tx1"/>
            </a:solidFill>
            <a:round/>
            <a:headEnd type="none" w="sm" len="sm"/>
            <a:tailEnd type="none" w="sm" len="sm"/>
          </a:ln>
          <a:effectLst/>
        </p:spPr>
        <p:txBody>
          <a:bodyPr/>
          <a:lstStyle/>
          <a:p>
            <a:endParaRPr lang="en-US"/>
          </a:p>
        </p:txBody>
      </p:sp>
      <p:sp>
        <p:nvSpPr>
          <p:cNvPr id="426027" name="Line 43"/>
          <p:cNvSpPr>
            <a:spLocks noChangeShapeType="1"/>
          </p:cNvSpPr>
          <p:nvPr/>
        </p:nvSpPr>
        <p:spPr bwMode="auto">
          <a:xfrm>
            <a:off x="2001838" y="1979613"/>
            <a:ext cx="588962" cy="212725"/>
          </a:xfrm>
          <a:prstGeom prst="line">
            <a:avLst/>
          </a:prstGeom>
          <a:noFill/>
          <a:ln w="31750">
            <a:solidFill>
              <a:schemeClr val="tx1"/>
            </a:solidFill>
            <a:round/>
            <a:headEnd type="none" w="sm" len="sm"/>
            <a:tailEnd type="none" w="sm" len="sm"/>
          </a:ln>
          <a:effectLst/>
        </p:spPr>
        <p:txBody>
          <a:bodyPr/>
          <a:lstStyle/>
          <a:p>
            <a:endParaRPr lang="en-US"/>
          </a:p>
        </p:txBody>
      </p:sp>
      <p:sp>
        <p:nvSpPr>
          <p:cNvPr id="426028" name="Oval 44"/>
          <p:cNvSpPr>
            <a:spLocks noChangeArrowheads="1"/>
          </p:cNvSpPr>
          <p:nvPr/>
        </p:nvSpPr>
        <p:spPr bwMode="auto">
          <a:xfrm>
            <a:off x="1544638" y="16764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6029" name="Text Box 45"/>
          <p:cNvSpPr txBox="1">
            <a:spLocks noChangeArrowheads="1"/>
          </p:cNvSpPr>
          <p:nvPr/>
        </p:nvSpPr>
        <p:spPr bwMode="auto">
          <a:xfrm>
            <a:off x="1533525" y="17351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20</a:t>
            </a:r>
          </a:p>
        </p:txBody>
      </p:sp>
      <p:sp>
        <p:nvSpPr>
          <p:cNvPr id="426030" name="Text Box 46"/>
          <p:cNvSpPr txBox="1">
            <a:spLocks noChangeArrowheads="1"/>
          </p:cNvSpPr>
          <p:nvPr/>
        </p:nvSpPr>
        <p:spPr bwMode="auto">
          <a:xfrm>
            <a:off x="923925" y="22685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15</a:t>
            </a:r>
          </a:p>
        </p:txBody>
      </p:sp>
      <p:sp>
        <p:nvSpPr>
          <p:cNvPr id="426031" name="Text Box 47"/>
          <p:cNvSpPr txBox="1">
            <a:spLocks noChangeArrowheads="1"/>
          </p:cNvSpPr>
          <p:nvPr/>
        </p:nvSpPr>
        <p:spPr bwMode="auto">
          <a:xfrm>
            <a:off x="2514600" y="22685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35</a:t>
            </a:r>
          </a:p>
        </p:txBody>
      </p:sp>
      <p:sp>
        <p:nvSpPr>
          <p:cNvPr id="426032" name="Oval 48"/>
          <p:cNvSpPr>
            <a:spLocks noChangeArrowheads="1"/>
          </p:cNvSpPr>
          <p:nvPr/>
        </p:nvSpPr>
        <p:spPr bwMode="auto">
          <a:xfrm>
            <a:off x="3154363" y="2895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6033" name="Line 49"/>
          <p:cNvSpPr>
            <a:spLocks noChangeShapeType="1"/>
          </p:cNvSpPr>
          <p:nvPr/>
        </p:nvSpPr>
        <p:spPr bwMode="auto">
          <a:xfrm>
            <a:off x="3078163" y="25908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26034" name="Text Box 50"/>
          <p:cNvSpPr txBox="1">
            <a:spLocks noChangeArrowheads="1"/>
          </p:cNvSpPr>
          <p:nvPr/>
        </p:nvSpPr>
        <p:spPr bwMode="auto">
          <a:xfrm>
            <a:off x="3163888" y="29559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40</a:t>
            </a:r>
          </a:p>
        </p:txBody>
      </p:sp>
      <p:sp>
        <p:nvSpPr>
          <p:cNvPr id="426035" name="Oval 51"/>
          <p:cNvSpPr>
            <a:spLocks noChangeArrowheads="1"/>
          </p:cNvSpPr>
          <p:nvPr/>
        </p:nvSpPr>
        <p:spPr bwMode="auto">
          <a:xfrm>
            <a:off x="1219200" y="2895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6036" name="Line 52"/>
          <p:cNvSpPr>
            <a:spLocks noChangeShapeType="1"/>
          </p:cNvSpPr>
          <p:nvPr/>
        </p:nvSpPr>
        <p:spPr bwMode="auto">
          <a:xfrm>
            <a:off x="1219200" y="2649538"/>
            <a:ext cx="152400" cy="246062"/>
          </a:xfrm>
          <a:prstGeom prst="line">
            <a:avLst/>
          </a:prstGeom>
          <a:noFill/>
          <a:ln w="31750">
            <a:solidFill>
              <a:schemeClr val="tx1"/>
            </a:solidFill>
            <a:round/>
            <a:headEnd type="none" w="sm" len="sm"/>
            <a:tailEnd type="none" w="sm" len="sm"/>
          </a:ln>
          <a:effectLst/>
        </p:spPr>
        <p:txBody>
          <a:bodyPr/>
          <a:lstStyle/>
          <a:p>
            <a:endParaRPr lang="en-US"/>
          </a:p>
        </p:txBody>
      </p:sp>
      <p:sp>
        <p:nvSpPr>
          <p:cNvPr id="426037" name="Text Box 53"/>
          <p:cNvSpPr txBox="1">
            <a:spLocks noChangeArrowheads="1"/>
          </p:cNvSpPr>
          <p:nvPr/>
        </p:nvSpPr>
        <p:spPr bwMode="auto">
          <a:xfrm>
            <a:off x="1219200" y="29559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18</a:t>
            </a:r>
          </a:p>
        </p:txBody>
      </p:sp>
      <p:sp>
        <p:nvSpPr>
          <p:cNvPr id="426038" name="Oval 54"/>
          <p:cNvSpPr>
            <a:spLocks noChangeArrowheads="1"/>
          </p:cNvSpPr>
          <p:nvPr/>
        </p:nvSpPr>
        <p:spPr bwMode="auto">
          <a:xfrm>
            <a:off x="457200" y="2895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6039" name="Line 55"/>
          <p:cNvSpPr>
            <a:spLocks noChangeShapeType="1"/>
          </p:cNvSpPr>
          <p:nvPr/>
        </p:nvSpPr>
        <p:spPr bwMode="auto">
          <a:xfrm flipH="1">
            <a:off x="704850" y="2590800"/>
            <a:ext cx="285750" cy="287338"/>
          </a:xfrm>
          <a:prstGeom prst="line">
            <a:avLst/>
          </a:prstGeom>
          <a:noFill/>
          <a:ln w="31750">
            <a:solidFill>
              <a:schemeClr val="tx1"/>
            </a:solidFill>
            <a:round/>
            <a:headEnd type="none" w="sm" len="sm"/>
            <a:tailEnd type="none" w="sm" len="sm"/>
          </a:ln>
          <a:effectLst/>
        </p:spPr>
        <p:txBody>
          <a:bodyPr/>
          <a:lstStyle/>
          <a:p>
            <a:endParaRPr lang="en-US"/>
          </a:p>
        </p:txBody>
      </p:sp>
      <p:sp>
        <p:nvSpPr>
          <p:cNvPr id="426040" name="Text Box 56"/>
          <p:cNvSpPr txBox="1">
            <a:spLocks noChangeArrowheads="1"/>
          </p:cNvSpPr>
          <p:nvPr/>
        </p:nvSpPr>
        <p:spPr bwMode="auto">
          <a:xfrm>
            <a:off x="466725" y="29559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10</a:t>
            </a:r>
          </a:p>
        </p:txBody>
      </p:sp>
      <p:sp>
        <p:nvSpPr>
          <p:cNvPr id="426041" name="Oval 57"/>
          <p:cNvSpPr>
            <a:spLocks noChangeArrowheads="1"/>
          </p:cNvSpPr>
          <p:nvPr/>
        </p:nvSpPr>
        <p:spPr bwMode="auto">
          <a:xfrm>
            <a:off x="2209800" y="28940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6042" name="Line 58"/>
          <p:cNvSpPr>
            <a:spLocks noChangeShapeType="1"/>
          </p:cNvSpPr>
          <p:nvPr/>
        </p:nvSpPr>
        <p:spPr bwMode="auto">
          <a:xfrm flipH="1">
            <a:off x="2438400" y="2649538"/>
            <a:ext cx="152400" cy="244475"/>
          </a:xfrm>
          <a:prstGeom prst="line">
            <a:avLst/>
          </a:prstGeom>
          <a:noFill/>
          <a:ln w="31750">
            <a:solidFill>
              <a:schemeClr val="tx1"/>
            </a:solidFill>
            <a:round/>
            <a:headEnd type="none" w="sm" len="sm"/>
            <a:tailEnd type="none" w="sm" len="sm"/>
          </a:ln>
          <a:effectLst/>
        </p:spPr>
        <p:txBody>
          <a:bodyPr/>
          <a:lstStyle/>
          <a:p>
            <a:endParaRPr lang="en-US"/>
          </a:p>
        </p:txBody>
      </p:sp>
      <p:sp>
        <p:nvSpPr>
          <p:cNvPr id="426043" name="Text Box 59"/>
          <p:cNvSpPr txBox="1">
            <a:spLocks noChangeArrowheads="1"/>
          </p:cNvSpPr>
          <p:nvPr/>
        </p:nvSpPr>
        <p:spPr bwMode="auto">
          <a:xfrm>
            <a:off x="2200275" y="29543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25</a:t>
            </a:r>
          </a:p>
        </p:txBody>
      </p:sp>
      <p:sp>
        <p:nvSpPr>
          <p:cNvPr id="426044" name="Oval 60"/>
          <p:cNvSpPr>
            <a:spLocks noChangeArrowheads="1"/>
          </p:cNvSpPr>
          <p:nvPr/>
        </p:nvSpPr>
        <p:spPr bwMode="auto">
          <a:xfrm>
            <a:off x="3648075" y="35798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6045" name="Line 61"/>
          <p:cNvSpPr>
            <a:spLocks noChangeShapeType="1"/>
          </p:cNvSpPr>
          <p:nvPr/>
        </p:nvSpPr>
        <p:spPr bwMode="auto">
          <a:xfrm>
            <a:off x="3571875" y="3275013"/>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26046" name="Text Box 62"/>
          <p:cNvSpPr txBox="1">
            <a:spLocks noChangeArrowheads="1"/>
          </p:cNvSpPr>
          <p:nvPr/>
        </p:nvSpPr>
        <p:spPr bwMode="auto">
          <a:xfrm>
            <a:off x="3657600" y="36401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45</a:t>
            </a:r>
          </a:p>
        </p:txBody>
      </p:sp>
      <p:sp>
        <p:nvSpPr>
          <p:cNvPr id="426047" name="Oval 63"/>
          <p:cNvSpPr>
            <a:spLocks noChangeArrowheads="1"/>
          </p:cNvSpPr>
          <p:nvPr/>
        </p:nvSpPr>
        <p:spPr bwMode="auto">
          <a:xfrm>
            <a:off x="2971800" y="35639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6048" name="Line 64"/>
          <p:cNvSpPr>
            <a:spLocks noChangeShapeType="1"/>
          </p:cNvSpPr>
          <p:nvPr/>
        </p:nvSpPr>
        <p:spPr bwMode="auto">
          <a:xfrm flipH="1">
            <a:off x="3200400" y="3335338"/>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26049" name="Text Box 65"/>
          <p:cNvSpPr txBox="1">
            <a:spLocks noChangeArrowheads="1"/>
          </p:cNvSpPr>
          <p:nvPr/>
        </p:nvSpPr>
        <p:spPr bwMode="auto">
          <a:xfrm>
            <a:off x="2971800" y="3624263"/>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38</a:t>
            </a:r>
          </a:p>
        </p:txBody>
      </p:sp>
      <p:sp>
        <p:nvSpPr>
          <p:cNvPr id="426050" name="Oval 66"/>
          <p:cNvSpPr>
            <a:spLocks noChangeArrowheads="1"/>
          </p:cNvSpPr>
          <p:nvPr/>
        </p:nvSpPr>
        <p:spPr bwMode="auto">
          <a:xfrm>
            <a:off x="2438400" y="35639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6051" name="Text Box 67"/>
          <p:cNvSpPr txBox="1">
            <a:spLocks noChangeArrowheads="1"/>
          </p:cNvSpPr>
          <p:nvPr/>
        </p:nvSpPr>
        <p:spPr bwMode="auto">
          <a:xfrm>
            <a:off x="2447925" y="3624263"/>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30</a:t>
            </a:r>
          </a:p>
        </p:txBody>
      </p:sp>
      <p:sp>
        <p:nvSpPr>
          <p:cNvPr id="426052" name="Oval 68"/>
          <p:cNvSpPr>
            <a:spLocks noChangeArrowheads="1"/>
          </p:cNvSpPr>
          <p:nvPr/>
        </p:nvSpPr>
        <p:spPr bwMode="auto">
          <a:xfrm>
            <a:off x="3886200" y="42672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6053" name="Line 69"/>
          <p:cNvSpPr>
            <a:spLocks noChangeShapeType="1"/>
          </p:cNvSpPr>
          <p:nvPr/>
        </p:nvSpPr>
        <p:spPr bwMode="auto">
          <a:xfrm>
            <a:off x="3943350" y="4021138"/>
            <a:ext cx="9525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26054" name="Text Box 70"/>
          <p:cNvSpPr txBox="1">
            <a:spLocks noChangeArrowheads="1"/>
          </p:cNvSpPr>
          <p:nvPr/>
        </p:nvSpPr>
        <p:spPr bwMode="auto">
          <a:xfrm>
            <a:off x="3895725" y="4310063"/>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50</a:t>
            </a:r>
          </a:p>
        </p:txBody>
      </p:sp>
      <p:sp>
        <p:nvSpPr>
          <p:cNvPr id="426055" name="Oval 71"/>
          <p:cNvSpPr>
            <a:spLocks noChangeArrowheads="1"/>
          </p:cNvSpPr>
          <p:nvPr/>
        </p:nvSpPr>
        <p:spPr bwMode="auto">
          <a:xfrm>
            <a:off x="5992813" y="29702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6056" name="Oval 72"/>
          <p:cNvSpPr>
            <a:spLocks noChangeArrowheads="1"/>
          </p:cNvSpPr>
          <p:nvPr/>
        </p:nvSpPr>
        <p:spPr bwMode="auto">
          <a:xfrm>
            <a:off x="7143750" y="16002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6057" name="Line 73"/>
          <p:cNvSpPr>
            <a:spLocks noChangeShapeType="1"/>
          </p:cNvSpPr>
          <p:nvPr/>
        </p:nvSpPr>
        <p:spPr bwMode="auto">
          <a:xfrm flipH="1">
            <a:off x="6286500" y="26670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26058" name="Line 74"/>
          <p:cNvSpPr>
            <a:spLocks noChangeShapeType="1"/>
          </p:cNvSpPr>
          <p:nvPr/>
        </p:nvSpPr>
        <p:spPr bwMode="auto">
          <a:xfrm>
            <a:off x="6819900" y="26670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26059" name="Oval 75"/>
          <p:cNvSpPr>
            <a:spLocks noChangeArrowheads="1"/>
          </p:cNvSpPr>
          <p:nvPr/>
        </p:nvSpPr>
        <p:spPr bwMode="auto">
          <a:xfrm>
            <a:off x="6459538" y="22098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6060" name="Text Box 76"/>
          <p:cNvSpPr txBox="1">
            <a:spLocks noChangeArrowheads="1"/>
          </p:cNvSpPr>
          <p:nvPr/>
        </p:nvSpPr>
        <p:spPr bwMode="auto">
          <a:xfrm>
            <a:off x="6448425" y="22685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20</a:t>
            </a:r>
          </a:p>
        </p:txBody>
      </p:sp>
      <p:sp>
        <p:nvSpPr>
          <p:cNvPr id="426061" name="Text Box 77"/>
          <p:cNvSpPr txBox="1">
            <a:spLocks noChangeArrowheads="1"/>
          </p:cNvSpPr>
          <p:nvPr/>
        </p:nvSpPr>
        <p:spPr bwMode="auto">
          <a:xfrm>
            <a:off x="5981700" y="30305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15</a:t>
            </a:r>
          </a:p>
        </p:txBody>
      </p:sp>
      <p:sp>
        <p:nvSpPr>
          <p:cNvPr id="426062" name="Text Box 78"/>
          <p:cNvSpPr txBox="1">
            <a:spLocks noChangeArrowheads="1"/>
          </p:cNvSpPr>
          <p:nvPr/>
        </p:nvSpPr>
        <p:spPr bwMode="auto">
          <a:xfrm>
            <a:off x="7123113" y="16605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35</a:t>
            </a:r>
          </a:p>
        </p:txBody>
      </p:sp>
      <p:sp>
        <p:nvSpPr>
          <p:cNvPr id="426063" name="Oval 79"/>
          <p:cNvSpPr>
            <a:spLocks noChangeArrowheads="1"/>
          </p:cNvSpPr>
          <p:nvPr/>
        </p:nvSpPr>
        <p:spPr bwMode="auto">
          <a:xfrm>
            <a:off x="7707313" y="22860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6064" name="Line 80"/>
          <p:cNvSpPr>
            <a:spLocks noChangeShapeType="1"/>
          </p:cNvSpPr>
          <p:nvPr/>
        </p:nvSpPr>
        <p:spPr bwMode="auto">
          <a:xfrm>
            <a:off x="7631113" y="19812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26065" name="Text Box 81"/>
          <p:cNvSpPr txBox="1">
            <a:spLocks noChangeArrowheads="1"/>
          </p:cNvSpPr>
          <p:nvPr/>
        </p:nvSpPr>
        <p:spPr bwMode="auto">
          <a:xfrm>
            <a:off x="7716838" y="23463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40</a:t>
            </a:r>
          </a:p>
        </p:txBody>
      </p:sp>
      <p:sp>
        <p:nvSpPr>
          <p:cNvPr id="426066" name="Oval 82"/>
          <p:cNvSpPr>
            <a:spLocks noChangeArrowheads="1"/>
          </p:cNvSpPr>
          <p:nvPr/>
        </p:nvSpPr>
        <p:spPr bwMode="auto">
          <a:xfrm>
            <a:off x="6276975" y="3657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6067" name="Line 83"/>
          <p:cNvSpPr>
            <a:spLocks noChangeShapeType="1"/>
          </p:cNvSpPr>
          <p:nvPr/>
        </p:nvSpPr>
        <p:spPr bwMode="auto">
          <a:xfrm>
            <a:off x="6276975" y="3411538"/>
            <a:ext cx="152400" cy="246062"/>
          </a:xfrm>
          <a:prstGeom prst="line">
            <a:avLst/>
          </a:prstGeom>
          <a:noFill/>
          <a:ln w="31750">
            <a:solidFill>
              <a:schemeClr val="tx1"/>
            </a:solidFill>
            <a:round/>
            <a:headEnd type="none" w="sm" len="sm"/>
            <a:tailEnd type="none" w="sm" len="sm"/>
          </a:ln>
          <a:effectLst/>
        </p:spPr>
        <p:txBody>
          <a:bodyPr/>
          <a:lstStyle/>
          <a:p>
            <a:endParaRPr lang="en-US"/>
          </a:p>
        </p:txBody>
      </p:sp>
      <p:sp>
        <p:nvSpPr>
          <p:cNvPr id="426068" name="Text Box 84"/>
          <p:cNvSpPr txBox="1">
            <a:spLocks noChangeArrowheads="1"/>
          </p:cNvSpPr>
          <p:nvPr/>
        </p:nvSpPr>
        <p:spPr bwMode="auto">
          <a:xfrm>
            <a:off x="6276975" y="37179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18</a:t>
            </a:r>
          </a:p>
        </p:txBody>
      </p:sp>
      <p:sp>
        <p:nvSpPr>
          <p:cNvPr id="426069" name="Oval 85"/>
          <p:cNvSpPr>
            <a:spLocks noChangeArrowheads="1"/>
          </p:cNvSpPr>
          <p:nvPr/>
        </p:nvSpPr>
        <p:spPr bwMode="auto">
          <a:xfrm>
            <a:off x="5514975" y="3657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6070" name="Line 86"/>
          <p:cNvSpPr>
            <a:spLocks noChangeShapeType="1"/>
          </p:cNvSpPr>
          <p:nvPr/>
        </p:nvSpPr>
        <p:spPr bwMode="auto">
          <a:xfrm flipH="1">
            <a:off x="5762625" y="3352800"/>
            <a:ext cx="285750" cy="287338"/>
          </a:xfrm>
          <a:prstGeom prst="line">
            <a:avLst/>
          </a:prstGeom>
          <a:noFill/>
          <a:ln w="31750">
            <a:solidFill>
              <a:schemeClr val="tx1"/>
            </a:solidFill>
            <a:round/>
            <a:headEnd type="none" w="sm" len="sm"/>
            <a:tailEnd type="none" w="sm" len="sm"/>
          </a:ln>
          <a:effectLst/>
        </p:spPr>
        <p:txBody>
          <a:bodyPr/>
          <a:lstStyle/>
          <a:p>
            <a:endParaRPr lang="en-US"/>
          </a:p>
        </p:txBody>
      </p:sp>
      <p:sp>
        <p:nvSpPr>
          <p:cNvPr id="426071" name="Text Box 87"/>
          <p:cNvSpPr txBox="1">
            <a:spLocks noChangeArrowheads="1"/>
          </p:cNvSpPr>
          <p:nvPr/>
        </p:nvSpPr>
        <p:spPr bwMode="auto">
          <a:xfrm>
            <a:off x="5524500" y="37179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10</a:t>
            </a:r>
          </a:p>
        </p:txBody>
      </p:sp>
      <p:sp>
        <p:nvSpPr>
          <p:cNvPr id="426072" name="Oval 88"/>
          <p:cNvSpPr>
            <a:spLocks noChangeArrowheads="1"/>
          </p:cNvSpPr>
          <p:nvPr/>
        </p:nvSpPr>
        <p:spPr bwMode="auto">
          <a:xfrm>
            <a:off x="6905625" y="29718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6074" name="Text Box 90"/>
          <p:cNvSpPr txBox="1">
            <a:spLocks noChangeArrowheads="1"/>
          </p:cNvSpPr>
          <p:nvPr/>
        </p:nvSpPr>
        <p:spPr bwMode="auto">
          <a:xfrm>
            <a:off x="6896100" y="30321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25</a:t>
            </a:r>
          </a:p>
        </p:txBody>
      </p:sp>
      <p:sp>
        <p:nvSpPr>
          <p:cNvPr id="426075" name="Oval 91"/>
          <p:cNvSpPr>
            <a:spLocks noChangeArrowheads="1"/>
          </p:cNvSpPr>
          <p:nvPr/>
        </p:nvSpPr>
        <p:spPr bwMode="auto">
          <a:xfrm>
            <a:off x="8201025" y="2970213"/>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6076" name="Line 92"/>
          <p:cNvSpPr>
            <a:spLocks noChangeShapeType="1"/>
          </p:cNvSpPr>
          <p:nvPr/>
        </p:nvSpPr>
        <p:spPr bwMode="auto">
          <a:xfrm>
            <a:off x="8124825" y="2665413"/>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26077" name="Text Box 93"/>
          <p:cNvSpPr txBox="1">
            <a:spLocks noChangeArrowheads="1"/>
          </p:cNvSpPr>
          <p:nvPr/>
        </p:nvSpPr>
        <p:spPr bwMode="auto">
          <a:xfrm>
            <a:off x="8210550" y="3030538"/>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45</a:t>
            </a:r>
          </a:p>
        </p:txBody>
      </p:sp>
      <p:sp>
        <p:nvSpPr>
          <p:cNvPr id="426078" name="Oval 94"/>
          <p:cNvSpPr>
            <a:spLocks noChangeArrowheads="1"/>
          </p:cNvSpPr>
          <p:nvPr/>
        </p:nvSpPr>
        <p:spPr bwMode="auto">
          <a:xfrm>
            <a:off x="7524750" y="29543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6079" name="Line 95"/>
          <p:cNvSpPr>
            <a:spLocks noChangeShapeType="1"/>
          </p:cNvSpPr>
          <p:nvPr/>
        </p:nvSpPr>
        <p:spPr bwMode="auto">
          <a:xfrm flipH="1">
            <a:off x="7753350" y="2725738"/>
            <a:ext cx="1524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26080" name="Text Box 96"/>
          <p:cNvSpPr txBox="1">
            <a:spLocks noChangeArrowheads="1"/>
          </p:cNvSpPr>
          <p:nvPr/>
        </p:nvSpPr>
        <p:spPr bwMode="auto">
          <a:xfrm>
            <a:off x="7524750" y="3014663"/>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38</a:t>
            </a:r>
          </a:p>
        </p:txBody>
      </p:sp>
      <p:sp>
        <p:nvSpPr>
          <p:cNvPr id="426081" name="Oval 97"/>
          <p:cNvSpPr>
            <a:spLocks noChangeArrowheads="1"/>
          </p:cNvSpPr>
          <p:nvPr/>
        </p:nvSpPr>
        <p:spPr bwMode="auto">
          <a:xfrm>
            <a:off x="7200900" y="3657600"/>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6082" name="Text Box 98"/>
          <p:cNvSpPr txBox="1">
            <a:spLocks noChangeArrowheads="1"/>
          </p:cNvSpPr>
          <p:nvPr/>
        </p:nvSpPr>
        <p:spPr bwMode="auto">
          <a:xfrm>
            <a:off x="7210425" y="3717925"/>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30</a:t>
            </a:r>
          </a:p>
        </p:txBody>
      </p:sp>
      <p:sp>
        <p:nvSpPr>
          <p:cNvPr id="426083" name="Oval 99"/>
          <p:cNvSpPr>
            <a:spLocks noChangeArrowheads="1"/>
          </p:cNvSpPr>
          <p:nvPr/>
        </p:nvSpPr>
        <p:spPr bwMode="auto">
          <a:xfrm>
            <a:off x="8439150" y="3640138"/>
            <a:ext cx="457200" cy="457200"/>
          </a:xfrm>
          <a:prstGeom prst="ellipse">
            <a:avLst/>
          </a:prstGeom>
          <a:noFill/>
          <a:ln w="31750">
            <a:solidFill>
              <a:schemeClr val="tx1"/>
            </a:solidFill>
            <a:round/>
            <a:headEnd type="none" w="sm" len="sm"/>
            <a:tailEnd type="none" w="sm" len="sm"/>
          </a:ln>
          <a:effectLst/>
        </p:spPr>
        <p:txBody>
          <a:bodyPr wrap="none" anchor="ctr"/>
          <a:lstStyle/>
          <a:p>
            <a:endParaRPr lang="en-US"/>
          </a:p>
        </p:txBody>
      </p:sp>
      <p:sp>
        <p:nvSpPr>
          <p:cNvPr id="426084" name="Line 100"/>
          <p:cNvSpPr>
            <a:spLocks noChangeShapeType="1"/>
          </p:cNvSpPr>
          <p:nvPr/>
        </p:nvSpPr>
        <p:spPr bwMode="auto">
          <a:xfrm>
            <a:off x="8496300" y="3411538"/>
            <a:ext cx="9525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26085" name="Text Box 101"/>
          <p:cNvSpPr txBox="1">
            <a:spLocks noChangeArrowheads="1"/>
          </p:cNvSpPr>
          <p:nvPr/>
        </p:nvSpPr>
        <p:spPr bwMode="auto">
          <a:xfrm>
            <a:off x="8448675" y="3700463"/>
            <a:ext cx="466725" cy="396875"/>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a:ea typeface="宋体" charset="-122"/>
              </a:rPr>
              <a:t>50</a:t>
            </a:r>
          </a:p>
        </p:txBody>
      </p:sp>
      <p:sp>
        <p:nvSpPr>
          <p:cNvPr id="426086" name="Line 102"/>
          <p:cNvSpPr>
            <a:spLocks noChangeShapeType="1"/>
          </p:cNvSpPr>
          <p:nvPr/>
        </p:nvSpPr>
        <p:spPr bwMode="auto">
          <a:xfrm>
            <a:off x="7277100" y="3352800"/>
            <a:ext cx="228600" cy="304800"/>
          </a:xfrm>
          <a:prstGeom prst="line">
            <a:avLst/>
          </a:prstGeom>
          <a:noFill/>
          <a:ln w="31750">
            <a:solidFill>
              <a:schemeClr val="tx1"/>
            </a:solidFill>
            <a:round/>
            <a:headEnd type="none" w="sm" len="sm"/>
            <a:tailEnd type="none" w="sm" len="sm"/>
          </a:ln>
          <a:effectLst/>
        </p:spPr>
        <p:txBody>
          <a:bodyPr/>
          <a:lstStyle/>
          <a:p>
            <a:endParaRPr lang="en-US"/>
          </a:p>
        </p:txBody>
      </p:sp>
      <p:sp>
        <p:nvSpPr>
          <p:cNvPr id="426087" name="Line 103"/>
          <p:cNvSpPr>
            <a:spLocks noChangeShapeType="1"/>
          </p:cNvSpPr>
          <p:nvPr/>
        </p:nvSpPr>
        <p:spPr bwMode="auto">
          <a:xfrm flipH="1">
            <a:off x="6915150" y="1965325"/>
            <a:ext cx="152400" cy="244475"/>
          </a:xfrm>
          <a:prstGeom prst="line">
            <a:avLst/>
          </a:prstGeom>
          <a:noFill/>
          <a:ln w="31750">
            <a:solidFill>
              <a:schemeClr val="tx1"/>
            </a:solidFill>
            <a:round/>
            <a:headEnd type="none" w="sm" len="sm"/>
            <a:tailEnd type="none" w="sm" len="sm"/>
          </a:ln>
          <a:effectLst/>
        </p:spPr>
        <p:txBody>
          <a:bodyPr/>
          <a:lstStyle/>
          <a:p>
            <a:endParaRPr lang="en-US"/>
          </a:p>
        </p:txBody>
      </p:sp>
      <p:sp>
        <p:nvSpPr>
          <p:cNvPr id="426088" name="Line 104"/>
          <p:cNvSpPr>
            <a:spLocks noChangeShapeType="1"/>
          </p:cNvSpPr>
          <p:nvPr/>
        </p:nvSpPr>
        <p:spPr bwMode="auto">
          <a:xfrm>
            <a:off x="2533650" y="3335338"/>
            <a:ext cx="76200" cy="228600"/>
          </a:xfrm>
          <a:prstGeom prst="line">
            <a:avLst/>
          </a:prstGeom>
          <a:noFill/>
          <a:ln w="31750">
            <a:solidFill>
              <a:schemeClr val="tx1"/>
            </a:solidFill>
            <a:round/>
            <a:headEnd type="none" w="sm" len="sm"/>
            <a:tailEnd type="none" w="sm" len="sm"/>
          </a:ln>
          <a:effectLst/>
        </p:spPr>
        <p:txBody>
          <a:bodyPr/>
          <a:lstStyle/>
          <a:p>
            <a:endParaRPr lang="en-US"/>
          </a:p>
        </p:txBody>
      </p:sp>
      <p:sp>
        <p:nvSpPr>
          <p:cNvPr id="426089" name="Text Box 105"/>
          <p:cNvSpPr txBox="1">
            <a:spLocks noChangeArrowheads="1"/>
          </p:cNvSpPr>
          <p:nvPr/>
        </p:nvSpPr>
        <p:spPr bwMode="auto">
          <a:xfrm>
            <a:off x="304800" y="4419600"/>
            <a:ext cx="3282694" cy="923330"/>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FF0000"/>
                </a:solidFill>
                <a:ea typeface="宋体" charset="-122"/>
              </a:rPr>
              <a:t>Continue to check parents</a:t>
            </a:r>
          </a:p>
          <a:p>
            <a:pPr>
              <a:buFont typeface="Monotype Sorts" pitchFamily="2" charset="2"/>
              <a:buNone/>
            </a:pPr>
            <a:r>
              <a:rPr lang="en-US" altLang="zh-CN" b="0" dirty="0">
                <a:solidFill>
                  <a:srgbClr val="FF0000"/>
                </a:solidFill>
                <a:ea typeface="宋体" charset="-122"/>
              </a:rPr>
              <a:t>Oops!! Node 20 is unbalanced!!</a:t>
            </a:r>
          </a:p>
          <a:p>
            <a:pPr>
              <a:buFont typeface="Monotype Sorts" pitchFamily="2" charset="2"/>
              <a:buNone/>
            </a:pPr>
            <a:endParaRPr lang="en-US" altLang="zh-CN" b="0" dirty="0">
              <a:solidFill>
                <a:srgbClr val="00FF00"/>
              </a:solidFill>
              <a:ea typeface="宋体" charset="-122"/>
            </a:endParaRPr>
          </a:p>
        </p:txBody>
      </p:sp>
      <p:sp>
        <p:nvSpPr>
          <p:cNvPr id="426090" name="Line 106"/>
          <p:cNvSpPr>
            <a:spLocks noChangeShapeType="1"/>
          </p:cNvSpPr>
          <p:nvPr/>
        </p:nvSpPr>
        <p:spPr bwMode="auto">
          <a:xfrm>
            <a:off x="4114800" y="2819400"/>
            <a:ext cx="1295400" cy="0"/>
          </a:xfrm>
          <a:prstGeom prst="line">
            <a:avLst/>
          </a:prstGeom>
          <a:noFill/>
          <a:ln w="31750">
            <a:solidFill>
              <a:srgbClr val="00FF00"/>
            </a:solidFill>
            <a:round/>
            <a:headEnd type="none" w="sm" len="sm"/>
            <a:tailEnd type="arrow" w="med" len="med"/>
          </a:ln>
          <a:effectLst/>
        </p:spPr>
        <p:txBody>
          <a:bodyPr/>
          <a:lstStyle/>
          <a:p>
            <a:endParaRPr lang="en-US"/>
          </a:p>
        </p:txBody>
      </p:sp>
      <p:sp>
        <p:nvSpPr>
          <p:cNvPr id="426091" name="Text Box 107"/>
          <p:cNvSpPr txBox="1">
            <a:spLocks noChangeArrowheads="1"/>
          </p:cNvSpPr>
          <p:nvPr/>
        </p:nvSpPr>
        <p:spPr bwMode="auto">
          <a:xfrm>
            <a:off x="6324600" y="4495800"/>
            <a:ext cx="1710661" cy="646331"/>
          </a:xfrm>
          <a:prstGeom prst="rect">
            <a:avLst/>
          </a:prstGeom>
          <a:noFill/>
          <a:ln w="31750">
            <a:noFill/>
            <a:miter lim="800000"/>
            <a:headEnd type="none" w="sm" len="sm"/>
            <a:tailEnd type="none" w="sm" len="sm"/>
          </a:ln>
          <a:effectLst/>
        </p:spPr>
        <p:txBody>
          <a:bodyPr wrap="none">
            <a:spAutoFit/>
          </a:bodyPr>
          <a:lstStyle/>
          <a:p>
            <a:pPr>
              <a:buFont typeface="Monotype Sorts" pitchFamily="2" charset="2"/>
              <a:buNone/>
            </a:pPr>
            <a:r>
              <a:rPr lang="en-US" altLang="zh-CN" b="0" dirty="0">
                <a:solidFill>
                  <a:srgbClr val="FF0000"/>
                </a:solidFill>
                <a:ea typeface="宋体" charset="-122"/>
              </a:rPr>
              <a:t>Single Rotation</a:t>
            </a:r>
          </a:p>
          <a:p>
            <a:pPr>
              <a:buFont typeface="Monotype Sorts" pitchFamily="2" charset="2"/>
              <a:buNone/>
            </a:pPr>
            <a:endParaRPr lang="en-US" altLang="zh-CN" b="0" dirty="0">
              <a:solidFill>
                <a:srgbClr val="00FF00"/>
              </a:solidFill>
              <a:ea typeface="宋体"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60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6089"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smtClean="0"/>
              <a:t>Motivation for B-Trees</a:t>
            </a:r>
          </a:p>
        </p:txBody>
      </p:sp>
      <p:sp>
        <p:nvSpPr>
          <p:cNvPr id="4099" name="Rectangle 3"/>
          <p:cNvSpPr>
            <a:spLocks noGrp="1" noChangeArrowheads="1"/>
          </p:cNvSpPr>
          <p:nvPr>
            <p:ph idx="1"/>
          </p:nvPr>
        </p:nvSpPr>
        <p:spPr/>
        <p:txBody>
          <a:bodyPr/>
          <a:lstStyle/>
          <a:p>
            <a:pPr eaLnBrk="1" hangingPunct="1"/>
            <a:r>
              <a:rPr lang="en-US" smtClean="0"/>
              <a:t>So far we have assumed that we can store an entire data structure in main memory</a:t>
            </a:r>
          </a:p>
          <a:p>
            <a:pPr eaLnBrk="1" hangingPunct="1"/>
            <a:r>
              <a:rPr lang="en-US" smtClean="0"/>
              <a:t>What if we have so much data that it won’t fit?</a:t>
            </a:r>
          </a:p>
          <a:p>
            <a:pPr eaLnBrk="1" hangingPunct="1"/>
            <a:r>
              <a:rPr lang="en-US" smtClean="0"/>
              <a:t>We will have to use disk storage but when this happens our time complexity fails</a:t>
            </a:r>
          </a:p>
          <a:p>
            <a:pPr eaLnBrk="1" hangingPunct="1"/>
            <a:r>
              <a:rPr lang="en-US" smtClean="0"/>
              <a:t>The problem is that Big-Oh analysis assumes that all operations take roughly equal time</a:t>
            </a:r>
          </a:p>
          <a:p>
            <a:pPr eaLnBrk="1" hangingPunct="1"/>
            <a:r>
              <a:rPr lang="en-US" smtClean="0"/>
              <a:t>This is not the case when disk access is involved</a:t>
            </a:r>
          </a:p>
          <a:p>
            <a:pPr eaLnBrk="1" hangingPunct="1"/>
            <a:endParaRPr lang="en-US" smtClean="0"/>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mtClean="0"/>
              <a:t>Reasons for using B-Trees</a:t>
            </a:r>
          </a:p>
        </p:txBody>
      </p:sp>
      <p:sp>
        <p:nvSpPr>
          <p:cNvPr id="32771" name="Rectangle 3"/>
          <p:cNvSpPr>
            <a:spLocks noGrp="1" noChangeArrowheads="1"/>
          </p:cNvSpPr>
          <p:nvPr>
            <p:ph idx="1"/>
          </p:nvPr>
        </p:nvSpPr>
        <p:spPr/>
        <p:txBody>
          <a:bodyPr>
            <a:normAutofit fontScale="92500"/>
          </a:bodyPr>
          <a:lstStyle/>
          <a:p>
            <a:pPr eaLnBrk="1" hangingPunct="1">
              <a:lnSpc>
                <a:spcPct val="90000"/>
              </a:lnSpc>
            </a:pPr>
            <a:r>
              <a:rPr lang="en-US" smtClean="0"/>
              <a:t>When searching tables held on disc, the cost of each disc transfer is high but doesn't depend much on the amount of data transferred, especially if consecutive items are transferred</a:t>
            </a:r>
          </a:p>
          <a:p>
            <a:pPr lvl="1" eaLnBrk="1" hangingPunct="1">
              <a:lnSpc>
                <a:spcPct val="90000"/>
              </a:lnSpc>
            </a:pPr>
            <a:r>
              <a:rPr lang="en-US" smtClean="0"/>
              <a:t>If we use a B-tree of order 101, say, we can transfer each node in one disc read operation</a:t>
            </a:r>
          </a:p>
          <a:p>
            <a:pPr lvl="1" eaLnBrk="1" hangingPunct="1">
              <a:lnSpc>
                <a:spcPct val="90000"/>
              </a:lnSpc>
            </a:pPr>
            <a:r>
              <a:rPr lang="en-US" smtClean="0"/>
              <a:t>A B-tree of order 101 and height 3 can hold 101</a:t>
            </a:r>
            <a:r>
              <a:rPr lang="en-US" baseline="30000" smtClean="0"/>
              <a:t>4</a:t>
            </a:r>
            <a:r>
              <a:rPr lang="en-US" smtClean="0"/>
              <a:t> – 1 items (approximately 100 million) and any item can be accessed with 3 disc reads (assuming we hold the root in memory)</a:t>
            </a:r>
          </a:p>
          <a:p>
            <a:pPr eaLnBrk="1" hangingPunct="1">
              <a:lnSpc>
                <a:spcPct val="90000"/>
              </a:lnSpc>
            </a:pPr>
            <a:r>
              <a:rPr lang="en-US" smtClean="0"/>
              <a:t>If we take </a:t>
            </a:r>
            <a:r>
              <a:rPr lang="en-US" i="1" smtClean="0"/>
              <a:t>m</a:t>
            </a:r>
            <a:r>
              <a:rPr lang="en-US" smtClean="0"/>
              <a:t> = 3, we get a </a:t>
            </a:r>
            <a:r>
              <a:rPr lang="en-US" b="1" smtClean="0"/>
              <a:t>2-3 tree</a:t>
            </a:r>
            <a:r>
              <a:rPr lang="en-US" smtClean="0"/>
              <a:t>, in which non-leaf nodes have two or three children (i.e., one or two keys)</a:t>
            </a:r>
          </a:p>
          <a:p>
            <a:pPr lvl="1" eaLnBrk="1" hangingPunct="1">
              <a:lnSpc>
                <a:spcPct val="90000"/>
              </a:lnSpc>
            </a:pPr>
            <a:r>
              <a:rPr lang="en-US" smtClean="0"/>
              <a:t>B-Trees are always balanced (since the leaves are all at the same level), so 2-3 trees make a good type of balanced tree</a:t>
            </a: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704088"/>
            <a:ext cx="8229600" cy="743712"/>
          </a:xfrm>
        </p:spPr>
        <p:txBody>
          <a:bodyPr>
            <a:normAutofit/>
          </a:bodyPr>
          <a:lstStyle/>
          <a:p>
            <a:pPr eaLnBrk="1" hangingPunct="1"/>
            <a:r>
              <a:rPr lang="en-US" dirty="0" smtClean="0"/>
              <a:t>Definition of a B-tree</a:t>
            </a:r>
          </a:p>
        </p:txBody>
      </p:sp>
      <p:sp>
        <p:nvSpPr>
          <p:cNvPr id="7171" name="Rectangle 3"/>
          <p:cNvSpPr>
            <a:spLocks noGrp="1" noChangeArrowheads="1"/>
          </p:cNvSpPr>
          <p:nvPr>
            <p:ph idx="1"/>
          </p:nvPr>
        </p:nvSpPr>
        <p:spPr>
          <a:xfrm>
            <a:off x="457200" y="1524000"/>
            <a:ext cx="8229600" cy="4648200"/>
          </a:xfrm>
        </p:spPr>
        <p:txBody>
          <a:bodyPr>
            <a:normAutofit/>
          </a:bodyPr>
          <a:lstStyle/>
          <a:p>
            <a:pPr eaLnBrk="1" hangingPunct="1"/>
            <a:r>
              <a:rPr lang="en-US" dirty="0" smtClean="0"/>
              <a:t>A B-tree of order </a:t>
            </a:r>
            <a:r>
              <a:rPr lang="en-US" i="1" dirty="0" smtClean="0"/>
              <a:t>m</a:t>
            </a:r>
            <a:r>
              <a:rPr lang="en-US" dirty="0" smtClean="0"/>
              <a:t> is an </a:t>
            </a:r>
            <a:r>
              <a:rPr lang="en-US" i="1" dirty="0" smtClean="0"/>
              <a:t>m</a:t>
            </a:r>
            <a:r>
              <a:rPr lang="en-US" dirty="0" smtClean="0"/>
              <a:t>-way tree (i.e., a tree where each node may have up to </a:t>
            </a:r>
            <a:r>
              <a:rPr lang="en-US" i="1" dirty="0" smtClean="0"/>
              <a:t>m</a:t>
            </a:r>
            <a:r>
              <a:rPr lang="en-US" dirty="0" smtClean="0"/>
              <a:t> children) in which:</a:t>
            </a:r>
          </a:p>
          <a:p>
            <a:pPr lvl="1" eaLnBrk="1" hangingPunct="1">
              <a:buClr>
                <a:schemeClr val="tx1"/>
              </a:buClr>
              <a:buFont typeface="Symbol" pitchFamily="18" charset="2"/>
              <a:buNone/>
            </a:pPr>
            <a:r>
              <a:rPr lang="en-US" dirty="0" smtClean="0"/>
              <a:t>1.	the number of keys in each non-leaf node is one less than the number of its children and these keys partition the keys in the children in the fashion of a search tree</a:t>
            </a:r>
          </a:p>
          <a:p>
            <a:pPr lvl="1" eaLnBrk="1" hangingPunct="1">
              <a:buClr>
                <a:schemeClr val="tx1"/>
              </a:buClr>
              <a:buFont typeface="Symbol" pitchFamily="18" charset="2"/>
              <a:buNone/>
            </a:pPr>
            <a:r>
              <a:rPr lang="en-US" dirty="0" smtClean="0"/>
              <a:t>2.	all leaves are on the same level</a:t>
            </a:r>
          </a:p>
          <a:p>
            <a:pPr lvl="1" eaLnBrk="1" hangingPunct="1">
              <a:buClr>
                <a:schemeClr val="tx1"/>
              </a:buClr>
              <a:buFont typeface="Symbol" pitchFamily="18" charset="2"/>
              <a:buNone/>
            </a:pPr>
            <a:r>
              <a:rPr lang="en-US" dirty="0" smtClean="0"/>
              <a:t>3.	all non-leaf nodes except the root have at least </a:t>
            </a:r>
            <a:r>
              <a:rPr lang="en-US" dirty="0" smtClean="0">
                <a:sym typeface="Symbol" pitchFamily="18" charset="2"/>
              </a:rPr>
              <a:t></a:t>
            </a:r>
            <a:r>
              <a:rPr lang="en-US" i="1" dirty="0" smtClean="0"/>
              <a:t>m </a:t>
            </a:r>
            <a:r>
              <a:rPr lang="en-US" dirty="0" smtClean="0"/>
              <a:t>/ 2</a:t>
            </a:r>
            <a:r>
              <a:rPr lang="en-US" dirty="0" smtClean="0">
                <a:sym typeface="Symbol" pitchFamily="18" charset="2"/>
              </a:rPr>
              <a:t></a:t>
            </a:r>
            <a:r>
              <a:rPr lang="en-US" dirty="0" smtClean="0"/>
              <a:t> children</a:t>
            </a:r>
          </a:p>
          <a:p>
            <a:pPr lvl="1" eaLnBrk="1" hangingPunct="1">
              <a:buClr>
                <a:schemeClr val="tx1"/>
              </a:buClr>
              <a:buFont typeface="Symbol" pitchFamily="18" charset="2"/>
              <a:buNone/>
            </a:pPr>
            <a:r>
              <a:rPr lang="en-US" dirty="0" smtClean="0"/>
              <a:t>4.	the root is either a leaf node, or it has from two to </a:t>
            </a:r>
            <a:r>
              <a:rPr lang="en-US" i="1" dirty="0" smtClean="0"/>
              <a:t>m</a:t>
            </a:r>
            <a:r>
              <a:rPr lang="en-US" dirty="0" smtClean="0"/>
              <a:t> children</a:t>
            </a:r>
          </a:p>
          <a:p>
            <a:pPr lvl="1" eaLnBrk="1" hangingPunct="1">
              <a:buClr>
                <a:schemeClr val="tx1"/>
              </a:buClr>
              <a:buFont typeface="Symbol" pitchFamily="18" charset="2"/>
              <a:buNone/>
            </a:pPr>
            <a:r>
              <a:rPr lang="en-US" dirty="0" smtClean="0"/>
              <a:t>5.	a leaf node contains no more than </a:t>
            </a:r>
            <a:r>
              <a:rPr lang="en-US" i="1" dirty="0" smtClean="0"/>
              <a:t>m</a:t>
            </a:r>
            <a:r>
              <a:rPr lang="en-US" dirty="0" smtClean="0"/>
              <a:t> – 1 keys</a:t>
            </a:r>
          </a:p>
          <a:p>
            <a:pPr eaLnBrk="1" hangingPunct="1"/>
            <a:r>
              <a:rPr lang="en-US" dirty="0" smtClean="0"/>
              <a:t>The number </a:t>
            </a:r>
            <a:r>
              <a:rPr lang="en-US" i="1" dirty="0" smtClean="0"/>
              <a:t>m</a:t>
            </a:r>
            <a:r>
              <a:rPr lang="en-US" dirty="0" smtClean="0"/>
              <a:t> should always be odd</a:t>
            </a: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a:grpSpLocks/>
          </p:cNvGrpSpPr>
          <p:nvPr/>
        </p:nvGrpSpPr>
        <p:grpSpPr bwMode="auto">
          <a:xfrm>
            <a:off x="3810000" y="3833813"/>
            <a:ext cx="2384425" cy="366712"/>
            <a:chOff x="2400" y="2415"/>
            <a:chExt cx="1502" cy="231"/>
          </a:xfrm>
        </p:grpSpPr>
        <p:grpSp>
          <p:nvGrpSpPr>
            <p:cNvPr id="4" name="Group 3"/>
            <p:cNvGrpSpPr>
              <a:grpSpLocks/>
            </p:cNvGrpSpPr>
            <p:nvPr/>
          </p:nvGrpSpPr>
          <p:grpSpPr bwMode="auto">
            <a:xfrm>
              <a:off x="3305" y="2415"/>
              <a:ext cx="302" cy="225"/>
              <a:chOff x="3305" y="2426"/>
              <a:chExt cx="302" cy="225"/>
            </a:xfrm>
          </p:grpSpPr>
          <p:sp>
            <p:nvSpPr>
              <p:cNvPr id="8305" name="Text Box 4"/>
              <p:cNvSpPr txBox="1">
                <a:spLocks noChangeArrowheads="1"/>
              </p:cNvSpPr>
              <p:nvPr/>
            </p:nvSpPr>
            <p:spPr bwMode="auto">
              <a:xfrm flipV="1">
                <a:off x="3305" y="2426"/>
                <a:ext cx="302"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2" name="Line 5"/>
              <p:cNvSpPr>
                <a:spLocks noChangeShapeType="1"/>
              </p:cNvSpPr>
              <p:nvPr/>
            </p:nvSpPr>
            <p:spPr bwMode="auto">
              <a:xfrm flipH="1">
                <a:off x="3305" y="2426"/>
                <a:ext cx="302" cy="225"/>
              </a:xfrm>
              <a:prstGeom prst="line">
                <a:avLst/>
              </a:prstGeom>
              <a:noFill/>
              <a:ln w="9525">
                <a:solidFill>
                  <a:srgbClr val="000000"/>
                </a:solidFill>
                <a:round/>
                <a:headEnd/>
                <a:tailEnd/>
              </a:ln>
            </p:spPr>
            <p:txBody>
              <a:bodyPr/>
              <a:lstStyle/>
              <a:p>
                <a:endParaRPr lang="en-US"/>
              </a:p>
            </p:txBody>
          </p:sp>
        </p:grpSp>
        <p:grpSp>
          <p:nvGrpSpPr>
            <p:cNvPr id="5" name="Group 6"/>
            <p:cNvGrpSpPr>
              <a:grpSpLocks/>
            </p:cNvGrpSpPr>
            <p:nvPr/>
          </p:nvGrpSpPr>
          <p:grpSpPr bwMode="auto">
            <a:xfrm>
              <a:off x="2997" y="2415"/>
              <a:ext cx="308" cy="231"/>
              <a:chOff x="2997" y="2426"/>
              <a:chExt cx="308" cy="231"/>
            </a:xfrm>
          </p:grpSpPr>
          <p:sp>
            <p:nvSpPr>
              <p:cNvPr id="8303" name="Text Box 7"/>
              <p:cNvSpPr txBox="1">
                <a:spLocks noChangeArrowheads="1"/>
              </p:cNvSpPr>
              <p:nvPr/>
            </p:nvSpPr>
            <p:spPr bwMode="auto">
              <a:xfrm flipV="1">
                <a:off x="3004" y="2426"/>
                <a:ext cx="301"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304" name="Line 8"/>
              <p:cNvSpPr>
                <a:spLocks noChangeShapeType="1"/>
              </p:cNvSpPr>
              <p:nvPr/>
            </p:nvSpPr>
            <p:spPr bwMode="auto">
              <a:xfrm flipH="1">
                <a:off x="2997" y="2432"/>
                <a:ext cx="302" cy="225"/>
              </a:xfrm>
              <a:prstGeom prst="line">
                <a:avLst/>
              </a:prstGeom>
              <a:noFill/>
              <a:ln w="9525">
                <a:solidFill>
                  <a:srgbClr val="000000"/>
                </a:solidFill>
                <a:round/>
                <a:headEnd/>
                <a:tailEnd/>
              </a:ln>
            </p:spPr>
            <p:txBody>
              <a:bodyPr/>
              <a:lstStyle/>
              <a:p>
                <a:endParaRPr lang="en-US"/>
              </a:p>
            </p:txBody>
          </p:sp>
        </p:grpSp>
        <p:grpSp>
          <p:nvGrpSpPr>
            <p:cNvPr id="6" name="Group 9"/>
            <p:cNvGrpSpPr>
              <a:grpSpLocks/>
            </p:cNvGrpSpPr>
            <p:nvPr/>
          </p:nvGrpSpPr>
          <p:grpSpPr bwMode="auto">
            <a:xfrm>
              <a:off x="2702" y="2415"/>
              <a:ext cx="309" cy="231"/>
              <a:chOff x="2702" y="2426"/>
              <a:chExt cx="309" cy="231"/>
            </a:xfrm>
          </p:grpSpPr>
          <p:sp>
            <p:nvSpPr>
              <p:cNvPr id="8301" name="Text Box 10"/>
              <p:cNvSpPr txBox="1">
                <a:spLocks noChangeArrowheads="1"/>
              </p:cNvSpPr>
              <p:nvPr/>
            </p:nvSpPr>
            <p:spPr bwMode="auto">
              <a:xfrm flipV="1">
                <a:off x="2702" y="2426"/>
                <a:ext cx="302"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302" name="Line 11"/>
              <p:cNvSpPr>
                <a:spLocks noChangeShapeType="1"/>
              </p:cNvSpPr>
              <p:nvPr/>
            </p:nvSpPr>
            <p:spPr bwMode="auto">
              <a:xfrm flipH="1">
                <a:off x="2709" y="2432"/>
                <a:ext cx="302" cy="225"/>
              </a:xfrm>
              <a:prstGeom prst="line">
                <a:avLst/>
              </a:prstGeom>
              <a:noFill/>
              <a:ln w="9525">
                <a:solidFill>
                  <a:srgbClr val="000000"/>
                </a:solidFill>
                <a:round/>
                <a:headEnd/>
                <a:tailEnd/>
              </a:ln>
            </p:spPr>
            <p:txBody>
              <a:bodyPr/>
              <a:lstStyle/>
              <a:p>
                <a:endParaRPr lang="en-US"/>
              </a:p>
            </p:txBody>
          </p:sp>
        </p:grpSp>
        <p:grpSp>
          <p:nvGrpSpPr>
            <p:cNvPr id="7" name="Group 12"/>
            <p:cNvGrpSpPr>
              <a:grpSpLocks/>
            </p:cNvGrpSpPr>
            <p:nvPr/>
          </p:nvGrpSpPr>
          <p:grpSpPr bwMode="auto">
            <a:xfrm>
              <a:off x="2400" y="2415"/>
              <a:ext cx="323" cy="231"/>
              <a:chOff x="2400" y="2426"/>
              <a:chExt cx="323" cy="231"/>
            </a:xfrm>
          </p:grpSpPr>
          <p:sp>
            <p:nvSpPr>
              <p:cNvPr id="8299" name="Text Box 13"/>
              <p:cNvSpPr txBox="1">
                <a:spLocks noChangeArrowheads="1"/>
              </p:cNvSpPr>
              <p:nvPr/>
            </p:nvSpPr>
            <p:spPr bwMode="auto">
              <a:xfrm flipV="1">
                <a:off x="2400" y="2426"/>
                <a:ext cx="302"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300" name="Line 14"/>
              <p:cNvSpPr>
                <a:spLocks noChangeShapeType="1"/>
              </p:cNvSpPr>
              <p:nvPr/>
            </p:nvSpPr>
            <p:spPr bwMode="auto">
              <a:xfrm flipH="1">
                <a:off x="2421" y="2432"/>
                <a:ext cx="302" cy="225"/>
              </a:xfrm>
              <a:prstGeom prst="line">
                <a:avLst/>
              </a:prstGeom>
              <a:noFill/>
              <a:ln w="9525">
                <a:solidFill>
                  <a:srgbClr val="000000"/>
                </a:solidFill>
                <a:round/>
                <a:headEnd/>
                <a:tailEnd/>
              </a:ln>
            </p:spPr>
            <p:txBody>
              <a:bodyPr/>
              <a:lstStyle/>
              <a:p>
                <a:endParaRPr lang="en-US"/>
              </a:p>
            </p:txBody>
          </p:sp>
        </p:grpSp>
        <p:grpSp>
          <p:nvGrpSpPr>
            <p:cNvPr id="8" name="Group 15"/>
            <p:cNvGrpSpPr>
              <a:grpSpLocks/>
            </p:cNvGrpSpPr>
            <p:nvPr/>
          </p:nvGrpSpPr>
          <p:grpSpPr bwMode="auto">
            <a:xfrm>
              <a:off x="3600" y="2415"/>
              <a:ext cx="302" cy="225"/>
              <a:chOff x="3600" y="2415"/>
              <a:chExt cx="302" cy="225"/>
            </a:xfrm>
          </p:grpSpPr>
          <p:sp>
            <p:nvSpPr>
              <p:cNvPr id="8297" name="Text Box 16"/>
              <p:cNvSpPr txBox="1">
                <a:spLocks noChangeArrowheads="1"/>
              </p:cNvSpPr>
              <p:nvPr/>
            </p:nvSpPr>
            <p:spPr bwMode="auto">
              <a:xfrm flipV="1">
                <a:off x="3600" y="2415"/>
                <a:ext cx="302"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298" name="Line 17"/>
              <p:cNvSpPr>
                <a:spLocks noChangeShapeType="1"/>
              </p:cNvSpPr>
              <p:nvPr/>
            </p:nvSpPr>
            <p:spPr bwMode="auto">
              <a:xfrm flipH="1">
                <a:off x="3600" y="2415"/>
                <a:ext cx="302" cy="225"/>
              </a:xfrm>
              <a:prstGeom prst="line">
                <a:avLst/>
              </a:prstGeom>
              <a:noFill/>
              <a:ln w="9525">
                <a:solidFill>
                  <a:srgbClr val="000000"/>
                </a:solidFill>
                <a:round/>
                <a:headEnd/>
                <a:tailEnd/>
              </a:ln>
            </p:spPr>
            <p:txBody>
              <a:bodyPr/>
              <a:lstStyle/>
              <a:p>
                <a:endParaRPr lang="en-US"/>
              </a:p>
            </p:txBody>
          </p:sp>
        </p:grpSp>
      </p:grpSp>
      <p:sp>
        <p:nvSpPr>
          <p:cNvPr id="8195" name="Line 18"/>
          <p:cNvSpPr>
            <a:spLocks noChangeShapeType="1"/>
          </p:cNvSpPr>
          <p:nvPr/>
        </p:nvSpPr>
        <p:spPr bwMode="auto">
          <a:xfrm flipV="1">
            <a:off x="7924800" y="3962400"/>
            <a:ext cx="609600" cy="137160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8196" name="Line 19"/>
          <p:cNvSpPr>
            <a:spLocks noChangeShapeType="1"/>
          </p:cNvSpPr>
          <p:nvPr/>
        </p:nvSpPr>
        <p:spPr bwMode="auto">
          <a:xfrm flipV="1">
            <a:off x="3810000" y="3962400"/>
            <a:ext cx="3733800" cy="144780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8197" name="Rectangle 20"/>
          <p:cNvSpPr>
            <a:spLocks noGrp="1" noChangeArrowheads="1"/>
          </p:cNvSpPr>
          <p:nvPr>
            <p:ph type="title"/>
          </p:nvPr>
        </p:nvSpPr>
        <p:spPr/>
        <p:txBody>
          <a:bodyPr/>
          <a:lstStyle/>
          <a:p>
            <a:pPr eaLnBrk="1" hangingPunct="1"/>
            <a:r>
              <a:rPr lang="en-US" smtClean="0"/>
              <a:t>An example B-Tree</a:t>
            </a:r>
          </a:p>
        </p:txBody>
      </p:sp>
      <p:sp>
        <p:nvSpPr>
          <p:cNvPr id="8198" name="Line 21"/>
          <p:cNvSpPr>
            <a:spLocks noChangeShapeType="1"/>
          </p:cNvSpPr>
          <p:nvPr/>
        </p:nvSpPr>
        <p:spPr bwMode="auto">
          <a:xfrm flipH="1">
            <a:off x="1577975" y="2316163"/>
            <a:ext cx="1797050" cy="241300"/>
          </a:xfrm>
          <a:prstGeom prst="line">
            <a:avLst/>
          </a:prstGeom>
          <a:noFill/>
          <a:ln w="9525">
            <a:solidFill>
              <a:srgbClr val="000000"/>
            </a:solidFill>
            <a:round/>
            <a:headEnd/>
            <a:tailEnd/>
          </a:ln>
        </p:spPr>
        <p:txBody>
          <a:bodyPr/>
          <a:lstStyle/>
          <a:p>
            <a:endParaRPr lang="en-US"/>
          </a:p>
        </p:txBody>
      </p:sp>
      <p:sp>
        <p:nvSpPr>
          <p:cNvPr id="8199" name="Line 22"/>
          <p:cNvSpPr>
            <a:spLocks noChangeShapeType="1"/>
          </p:cNvSpPr>
          <p:nvPr/>
        </p:nvSpPr>
        <p:spPr bwMode="auto">
          <a:xfrm>
            <a:off x="3810000" y="2286000"/>
            <a:ext cx="3995738" cy="1493838"/>
          </a:xfrm>
          <a:prstGeom prst="line">
            <a:avLst/>
          </a:prstGeom>
          <a:noFill/>
          <a:ln w="9525">
            <a:solidFill>
              <a:srgbClr val="000000"/>
            </a:solidFill>
            <a:round/>
            <a:headEnd/>
            <a:tailEnd/>
          </a:ln>
        </p:spPr>
        <p:txBody>
          <a:bodyPr/>
          <a:lstStyle/>
          <a:p>
            <a:endParaRPr lang="en-US"/>
          </a:p>
        </p:txBody>
      </p:sp>
      <p:sp>
        <p:nvSpPr>
          <p:cNvPr id="8200" name="Line 23"/>
          <p:cNvSpPr>
            <a:spLocks noChangeShapeType="1"/>
          </p:cNvSpPr>
          <p:nvPr/>
        </p:nvSpPr>
        <p:spPr bwMode="auto">
          <a:xfrm>
            <a:off x="2098675" y="2832100"/>
            <a:ext cx="2854325" cy="901700"/>
          </a:xfrm>
          <a:prstGeom prst="line">
            <a:avLst/>
          </a:prstGeom>
          <a:noFill/>
          <a:ln w="9525">
            <a:solidFill>
              <a:srgbClr val="000000"/>
            </a:solidFill>
            <a:round/>
            <a:headEnd/>
            <a:tailEnd/>
          </a:ln>
        </p:spPr>
        <p:txBody>
          <a:bodyPr/>
          <a:lstStyle/>
          <a:p>
            <a:endParaRPr lang="en-US"/>
          </a:p>
        </p:txBody>
      </p:sp>
      <p:sp>
        <p:nvSpPr>
          <p:cNvPr id="8201" name="Line 24"/>
          <p:cNvSpPr>
            <a:spLocks noChangeShapeType="1"/>
          </p:cNvSpPr>
          <p:nvPr/>
        </p:nvSpPr>
        <p:spPr bwMode="auto">
          <a:xfrm>
            <a:off x="1828800" y="2971800"/>
            <a:ext cx="1143000" cy="838200"/>
          </a:xfrm>
          <a:prstGeom prst="line">
            <a:avLst/>
          </a:prstGeom>
          <a:noFill/>
          <a:ln w="9525">
            <a:solidFill>
              <a:srgbClr val="000000"/>
            </a:solidFill>
            <a:round/>
            <a:headEnd/>
            <a:tailEnd/>
          </a:ln>
        </p:spPr>
        <p:txBody>
          <a:bodyPr/>
          <a:lstStyle/>
          <a:p>
            <a:endParaRPr lang="en-US"/>
          </a:p>
        </p:txBody>
      </p:sp>
      <p:sp>
        <p:nvSpPr>
          <p:cNvPr id="8202" name="Line 25"/>
          <p:cNvSpPr>
            <a:spLocks noChangeShapeType="1"/>
          </p:cNvSpPr>
          <p:nvPr/>
        </p:nvSpPr>
        <p:spPr bwMode="auto">
          <a:xfrm flipH="1">
            <a:off x="1219200" y="2817813"/>
            <a:ext cx="120650" cy="992187"/>
          </a:xfrm>
          <a:prstGeom prst="line">
            <a:avLst/>
          </a:prstGeom>
          <a:noFill/>
          <a:ln w="9525">
            <a:solidFill>
              <a:srgbClr val="000000"/>
            </a:solidFill>
            <a:round/>
            <a:headEnd/>
            <a:tailEnd/>
          </a:ln>
        </p:spPr>
        <p:txBody>
          <a:bodyPr/>
          <a:lstStyle/>
          <a:p>
            <a:endParaRPr lang="en-US"/>
          </a:p>
        </p:txBody>
      </p:sp>
      <p:sp>
        <p:nvSpPr>
          <p:cNvPr id="8203" name="Line 26"/>
          <p:cNvSpPr>
            <a:spLocks noChangeShapeType="1"/>
          </p:cNvSpPr>
          <p:nvPr/>
        </p:nvSpPr>
        <p:spPr bwMode="auto">
          <a:xfrm flipH="1">
            <a:off x="5867400" y="3962400"/>
            <a:ext cx="2209800" cy="1371600"/>
          </a:xfrm>
          <a:prstGeom prst="line">
            <a:avLst/>
          </a:prstGeom>
          <a:noFill/>
          <a:ln w="9525">
            <a:solidFill>
              <a:srgbClr val="000000"/>
            </a:solidFill>
            <a:round/>
            <a:headEnd/>
            <a:tailEnd/>
          </a:ln>
        </p:spPr>
        <p:txBody>
          <a:bodyPr/>
          <a:lstStyle/>
          <a:p>
            <a:endParaRPr lang="en-US"/>
          </a:p>
        </p:txBody>
      </p:sp>
      <p:sp>
        <p:nvSpPr>
          <p:cNvPr id="8204" name="Line 27"/>
          <p:cNvSpPr>
            <a:spLocks noChangeShapeType="1"/>
          </p:cNvSpPr>
          <p:nvPr/>
        </p:nvSpPr>
        <p:spPr bwMode="auto">
          <a:xfrm flipH="1">
            <a:off x="1828800" y="3962400"/>
            <a:ext cx="5334000" cy="1371600"/>
          </a:xfrm>
          <a:prstGeom prst="line">
            <a:avLst/>
          </a:prstGeom>
          <a:noFill/>
          <a:ln w="9525">
            <a:solidFill>
              <a:srgbClr val="000000"/>
            </a:solidFill>
            <a:round/>
            <a:headEnd/>
            <a:tailEnd/>
          </a:ln>
        </p:spPr>
        <p:txBody>
          <a:bodyPr/>
          <a:lstStyle/>
          <a:p>
            <a:endParaRPr lang="en-US"/>
          </a:p>
        </p:txBody>
      </p:sp>
      <p:sp>
        <p:nvSpPr>
          <p:cNvPr id="8205" name="Text Box 28"/>
          <p:cNvSpPr txBox="1">
            <a:spLocks noChangeArrowheads="1"/>
          </p:cNvSpPr>
          <p:nvPr/>
        </p:nvSpPr>
        <p:spPr bwMode="auto">
          <a:xfrm flipV="1">
            <a:off x="3135313" y="2111375"/>
            <a:ext cx="477837" cy="358775"/>
          </a:xfrm>
          <a:prstGeom prst="rect">
            <a:avLst/>
          </a:prstGeom>
          <a:solidFill>
            <a:srgbClr val="FFFFFF"/>
          </a:solidFill>
          <a:ln w="9525">
            <a:solidFill>
              <a:srgbClr val="000000"/>
            </a:solidFill>
            <a:miter lim="800000"/>
            <a:headEnd/>
            <a:tailEnd/>
          </a:ln>
        </p:spPr>
        <p:txBody>
          <a:bodyPr rot="10800000"/>
          <a:lstStyle/>
          <a:p>
            <a:endParaRPr lang="en-US" sz="1600">
              <a:latin typeface="Times New Roman" pitchFamily="18" charset="0"/>
            </a:endParaRPr>
          </a:p>
        </p:txBody>
      </p:sp>
      <p:sp>
        <p:nvSpPr>
          <p:cNvPr id="8206" name="Text Box 29"/>
          <p:cNvSpPr txBox="1">
            <a:spLocks noChangeArrowheads="1"/>
          </p:cNvSpPr>
          <p:nvPr/>
        </p:nvSpPr>
        <p:spPr bwMode="auto">
          <a:xfrm flipV="1">
            <a:off x="3613150" y="2111375"/>
            <a:ext cx="479425" cy="358775"/>
          </a:xfrm>
          <a:prstGeom prst="rect">
            <a:avLst/>
          </a:prstGeom>
          <a:solidFill>
            <a:srgbClr val="FFFFFF"/>
          </a:solidFill>
          <a:ln w="9525">
            <a:solidFill>
              <a:srgbClr val="000000"/>
            </a:solidFill>
            <a:miter lim="800000"/>
            <a:headEnd/>
            <a:tailEnd/>
          </a:ln>
        </p:spPr>
        <p:txBody>
          <a:bodyPr rot="10800000"/>
          <a:lstStyle/>
          <a:p>
            <a:endParaRPr lang="en-US" sz="1600">
              <a:latin typeface="Times New Roman" pitchFamily="18" charset="0"/>
            </a:endParaRPr>
          </a:p>
        </p:txBody>
      </p:sp>
      <p:sp>
        <p:nvSpPr>
          <p:cNvPr id="8207" name="Text Box 30"/>
          <p:cNvSpPr txBox="1">
            <a:spLocks noChangeArrowheads="1"/>
          </p:cNvSpPr>
          <p:nvPr/>
        </p:nvSpPr>
        <p:spPr bwMode="auto">
          <a:xfrm flipV="1">
            <a:off x="1577975" y="2611438"/>
            <a:ext cx="477838" cy="358775"/>
          </a:xfrm>
          <a:prstGeom prst="rect">
            <a:avLst/>
          </a:prstGeom>
          <a:solidFill>
            <a:srgbClr val="FFFFFF"/>
          </a:solidFill>
          <a:ln w="9525">
            <a:solidFill>
              <a:srgbClr val="000000"/>
            </a:solidFill>
            <a:miter lim="800000"/>
            <a:headEnd/>
            <a:tailEnd/>
          </a:ln>
        </p:spPr>
        <p:txBody>
          <a:bodyPr rot="10800000"/>
          <a:lstStyle/>
          <a:p>
            <a:endParaRPr lang="en-US" sz="1600">
              <a:latin typeface="Times New Roman" pitchFamily="18" charset="0"/>
            </a:endParaRPr>
          </a:p>
        </p:txBody>
      </p:sp>
      <p:sp>
        <p:nvSpPr>
          <p:cNvPr id="8208" name="Text Box 31"/>
          <p:cNvSpPr txBox="1">
            <a:spLocks noChangeArrowheads="1"/>
          </p:cNvSpPr>
          <p:nvPr/>
        </p:nvSpPr>
        <p:spPr bwMode="auto">
          <a:xfrm flipV="1">
            <a:off x="1098550" y="2611438"/>
            <a:ext cx="479425" cy="358775"/>
          </a:xfrm>
          <a:prstGeom prst="rect">
            <a:avLst/>
          </a:prstGeom>
          <a:solidFill>
            <a:srgbClr val="FFFFFF"/>
          </a:solidFill>
          <a:ln w="9525">
            <a:solidFill>
              <a:srgbClr val="000000"/>
            </a:solidFill>
            <a:miter lim="800000"/>
            <a:headEnd/>
            <a:tailEnd/>
          </a:ln>
        </p:spPr>
        <p:txBody>
          <a:bodyPr rot="10800000"/>
          <a:lstStyle/>
          <a:p>
            <a:endParaRPr lang="en-US" sz="1600">
              <a:latin typeface="Times New Roman" pitchFamily="18" charset="0"/>
            </a:endParaRPr>
          </a:p>
        </p:txBody>
      </p:sp>
      <p:sp>
        <p:nvSpPr>
          <p:cNvPr id="8209" name="Text Box 32"/>
          <p:cNvSpPr txBox="1">
            <a:spLocks noChangeArrowheads="1"/>
          </p:cNvSpPr>
          <p:nvPr/>
        </p:nvSpPr>
        <p:spPr bwMode="auto">
          <a:xfrm flipV="1">
            <a:off x="2055813" y="2611438"/>
            <a:ext cx="481012" cy="358775"/>
          </a:xfrm>
          <a:prstGeom prst="rect">
            <a:avLst/>
          </a:prstGeom>
          <a:solidFill>
            <a:srgbClr val="FFFFFF"/>
          </a:solidFill>
          <a:ln w="9525">
            <a:solidFill>
              <a:srgbClr val="000000"/>
            </a:solidFill>
            <a:miter lim="800000"/>
            <a:headEnd/>
            <a:tailEnd/>
          </a:ln>
        </p:spPr>
        <p:txBody>
          <a:bodyPr rot="10800000"/>
          <a:lstStyle/>
          <a:p>
            <a:endParaRPr lang="en-US" sz="1600">
              <a:latin typeface="Times New Roman" pitchFamily="18" charset="0"/>
            </a:endParaRPr>
          </a:p>
        </p:txBody>
      </p:sp>
      <p:sp>
        <p:nvSpPr>
          <p:cNvPr id="8210" name="Text Box 33"/>
          <p:cNvSpPr txBox="1">
            <a:spLocks noChangeArrowheads="1"/>
          </p:cNvSpPr>
          <p:nvPr/>
        </p:nvSpPr>
        <p:spPr bwMode="auto">
          <a:xfrm flipV="1">
            <a:off x="6846888" y="3635375"/>
            <a:ext cx="479425" cy="360363"/>
          </a:xfrm>
          <a:prstGeom prst="rect">
            <a:avLst/>
          </a:prstGeom>
          <a:solidFill>
            <a:srgbClr val="FFFFFF"/>
          </a:solidFill>
          <a:ln w="9525">
            <a:solidFill>
              <a:srgbClr val="000000"/>
            </a:solidFill>
            <a:miter lim="800000"/>
            <a:headEnd/>
            <a:tailEnd/>
          </a:ln>
        </p:spPr>
        <p:txBody>
          <a:bodyPr rot="10800000"/>
          <a:lstStyle/>
          <a:p>
            <a:endParaRPr lang="en-US" sz="1600">
              <a:latin typeface="Times New Roman" pitchFamily="18" charset="0"/>
            </a:endParaRPr>
          </a:p>
        </p:txBody>
      </p:sp>
      <p:sp>
        <p:nvSpPr>
          <p:cNvPr id="8211" name="Text Box 34"/>
          <p:cNvSpPr txBox="1">
            <a:spLocks noChangeArrowheads="1"/>
          </p:cNvSpPr>
          <p:nvPr/>
        </p:nvSpPr>
        <p:spPr bwMode="auto">
          <a:xfrm flipV="1">
            <a:off x="7326313" y="3635375"/>
            <a:ext cx="477837" cy="360363"/>
          </a:xfrm>
          <a:prstGeom prst="rect">
            <a:avLst/>
          </a:prstGeom>
          <a:solidFill>
            <a:srgbClr val="FFFFFF"/>
          </a:solidFill>
          <a:ln w="9525">
            <a:solidFill>
              <a:srgbClr val="000000"/>
            </a:solidFill>
            <a:miter lim="800000"/>
            <a:headEnd/>
            <a:tailEnd/>
          </a:ln>
        </p:spPr>
        <p:txBody>
          <a:bodyPr rot="10800000"/>
          <a:lstStyle/>
          <a:p>
            <a:endParaRPr lang="en-US" sz="1600">
              <a:latin typeface="Times New Roman" pitchFamily="18" charset="0"/>
            </a:endParaRPr>
          </a:p>
        </p:txBody>
      </p:sp>
      <p:sp>
        <p:nvSpPr>
          <p:cNvPr id="8212" name="Text Box 35"/>
          <p:cNvSpPr txBox="1">
            <a:spLocks noChangeArrowheads="1"/>
          </p:cNvSpPr>
          <p:nvPr/>
        </p:nvSpPr>
        <p:spPr bwMode="auto">
          <a:xfrm flipV="1">
            <a:off x="7804150" y="3635375"/>
            <a:ext cx="479425" cy="360363"/>
          </a:xfrm>
          <a:prstGeom prst="rect">
            <a:avLst/>
          </a:prstGeom>
          <a:solidFill>
            <a:srgbClr val="FFFFFF"/>
          </a:solidFill>
          <a:ln w="9525">
            <a:solidFill>
              <a:srgbClr val="000000"/>
            </a:solidFill>
            <a:miter lim="800000"/>
            <a:headEnd/>
            <a:tailEnd/>
          </a:ln>
        </p:spPr>
        <p:txBody>
          <a:bodyPr rot="10800000"/>
          <a:lstStyle/>
          <a:p>
            <a:endParaRPr lang="en-US" sz="1600">
              <a:latin typeface="Times New Roman" pitchFamily="18" charset="0"/>
            </a:endParaRPr>
          </a:p>
        </p:txBody>
      </p:sp>
      <p:sp>
        <p:nvSpPr>
          <p:cNvPr id="8213" name="Text Box 36"/>
          <p:cNvSpPr txBox="1">
            <a:spLocks noChangeArrowheads="1"/>
          </p:cNvSpPr>
          <p:nvPr/>
        </p:nvSpPr>
        <p:spPr bwMode="auto">
          <a:xfrm flipV="1">
            <a:off x="8283575" y="3635375"/>
            <a:ext cx="479425" cy="360363"/>
          </a:xfrm>
          <a:prstGeom prst="rect">
            <a:avLst/>
          </a:prstGeom>
          <a:solidFill>
            <a:srgbClr val="FFFFFF"/>
          </a:solidFill>
          <a:ln w="9525">
            <a:solidFill>
              <a:srgbClr val="000000"/>
            </a:solidFill>
            <a:miter lim="800000"/>
            <a:headEnd/>
            <a:tailEnd/>
          </a:ln>
        </p:spPr>
        <p:txBody>
          <a:bodyPr rot="10800000"/>
          <a:lstStyle/>
          <a:p>
            <a:endParaRPr lang="en-US" sz="1600">
              <a:latin typeface="Times New Roman" pitchFamily="18" charset="0"/>
            </a:endParaRPr>
          </a:p>
        </p:txBody>
      </p:sp>
      <p:sp>
        <p:nvSpPr>
          <p:cNvPr id="8214" name="Text Box 37"/>
          <p:cNvSpPr txBox="1">
            <a:spLocks noChangeArrowheads="1"/>
          </p:cNvSpPr>
          <p:nvPr/>
        </p:nvSpPr>
        <p:spPr bwMode="auto">
          <a:xfrm>
            <a:off x="7566025" y="3429000"/>
            <a:ext cx="477838" cy="360363"/>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51</a:t>
            </a:r>
          </a:p>
        </p:txBody>
      </p:sp>
      <p:sp>
        <p:nvSpPr>
          <p:cNvPr id="8215" name="Text Box 38"/>
          <p:cNvSpPr txBox="1">
            <a:spLocks noChangeArrowheads="1"/>
          </p:cNvSpPr>
          <p:nvPr/>
        </p:nvSpPr>
        <p:spPr bwMode="auto">
          <a:xfrm>
            <a:off x="8043863" y="3429000"/>
            <a:ext cx="479425" cy="360363"/>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62</a:t>
            </a:r>
          </a:p>
        </p:txBody>
      </p:sp>
      <p:sp>
        <p:nvSpPr>
          <p:cNvPr id="8216" name="Text Box 39"/>
          <p:cNvSpPr txBox="1">
            <a:spLocks noChangeArrowheads="1"/>
          </p:cNvSpPr>
          <p:nvPr/>
        </p:nvSpPr>
        <p:spPr bwMode="auto">
          <a:xfrm>
            <a:off x="7085013" y="3429000"/>
            <a:ext cx="481012" cy="360363"/>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42</a:t>
            </a:r>
          </a:p>
        </p:txBody>
      </p:sp>
      <p:sp>
        <p:nvSpPr>
          <p:cNvPr id="8217" name="Text Box 40"/>
          <p:cNvSpPr txBox="1">
            <a:spLocks noChangeArrowheads="1"/>
          </p:cNvSpPr>
          <p:nvPr/>
        </p:nvSpPr>
        <p:spPr bwMode="auto">
          <a:xfrm>
            <a:off x="1339850" y="2403475"/>
            <a:ext cx="477838" cy="360363"/>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6</a:t>
            </a:r>
          </a:p>
        </p:txBody>
      </p:sp>
      <p:sp>
        <p:nvSpPr>
          <p:cNvPr id="8218" name="Text Box 41"/>
          <p:cNvSpPr txBox="1">
            <a:spLocks noChangeArrowheads="1"/>
          </p:cNvSpPr>
          <p:nvPr/>
        </p:nvSpPr>
        <p:spPr bwMode="auto">
          <a:xfrm>
            <a:off x="1817688" y="2403475"/>
            <a:ext cx="477837" cy="360363"/>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12</a:t>
            </a:r>
          </a:p>
        </p:txBody>
      </p:sp>
      <p:sp>
        <p:nvSpPr>
          <p:cNvPr id="8219" name="Text Box 42"/>
          <p:cNvSpPr txBox="1">
            <a:spLocks noChangeArrowheads="1"/>
          </p:cNvSpPr>
          <p:nvPr/>
        </p:nvSpPr>
        <p:spPr bwMode="auto">
          <a:xfrm>
            <a:off x="3375025" y="1905000"/>
            <a:ext cx="477838" cy="360363"/>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26</a:t>
            </a:r>
          </a:p>
        </p:txBody>
      </p:sp>
      <p:grpSp>
        <p:nvGrpSpPr>
          <p:cNvPr id="9" name="Group 43"/>
          <p:cNvGrpSpPr>
            <a:grpSpLocks/>
          </p:cNvGrpSpPr>
          <p:nvPr/>
        </p:nvGrpSpPr>
        <p:grpSpPr bwMode="auto">
          <a:xfrm>
            <a:off x="6999288" y="5424488"/>
            <a:ext cx="1916112" cy="366712"/>
            <a:chOff x="4011" y="2730"/>
            <a:chExt cx="1207" cy="231"/>
          </a:xfrm>
        </p:grpSpPr>
        <p:sp>
          <p:nvSpPr>
            <p:cNvPr id="8284" name="Text Box 44"/>
            <p:cNvSpPr txBox="1">
              <a:spLocks noChangeArrowheads="1"/>
            </p:cNvSpPr>
            <p:nvPr/>
          </p:nvSpPr>
          <p:spPr bwMode="auto">
            <a:xfrm flipV="1">
              <a:off x="4011" y="2730"/>
              <a:ext cx="302"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285" name="Text Box 45"/>
            <p:cNvSpPr txBox="1">
              <a:spLocks noChangeArrowheads="1"/>
            </p:cNvSpPr>
            <p:nvPr/>
          </p:nvSpPr>
          <p:spPr bwMode="auto">
            <a:xfrm flipV="1">
              <a:off x="4313" y="2730"/>
              <a:ext cx="302"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286" name="Text Box 46"/>
            <p:cNvSpPr txBox="1">
              <a:spLocks noChangeArrowheads="1"/>
            </p:cNvSpPr>
            <p:nvPr/>
          </p:nvSpPr>
          <p:spPr bwMode="auto">
            <a:xfrm flipV="1">
              <a:off x="4615" y="2730"/>
              <a:ext cx="301"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287" name="Text Box 47"/>
            <p:cNvSpPr txBox="1">
              <a:spLocks noChangeArrowheads="1"/>
            </p:cNvSpPr>
            <p:nvPr/>
          </p:nvSpPr>
          <p:spPr bwMode="auto">
            <a:xfrm flipV="1">
              <a:off x="4916" y="2730"/>
              <a:ext cx="302"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288" name="Line 48"/>
            <p:cNvSpPr>
              <a:spLocks noChangeShapeType="1"/>
            </p:cNvSpPr>
            <p:nvPr/>
          </p:nvSpPr>
          <p:spPr bwMode="auto">
            <a:xfrm flipH="1">
              <a:off x="4916" y="2730"/>
              <a:ext cx="302" cy="225"/>
            </a:xfrm>
            <a:prstGeom prst="line">
              <a:avLst/>
            </a:prstGeom>
            <a:noFill/>
            <a:ln w="9525">
              <a:solidFill>
                <a:srgbClr val="000000"/>
              </a:solidFill>
              <a:round/>
              <a:headEnd/>
              <a:tailEnd/>
            </a:ln>
          </p:spPr>
          <p:txBody>
            <a:bodyPr/>
            <a:lstStyle/>
            <a:p>
              <a:endParaRPr lang="en-US"/>
            </a:p>
          </p:txBody>
        </p:sp>
        <p:sp>
          <p:nvSpPr>
            <p:cNvPr id="8289" name="Line 49"/>
            <p:cNvSpPr>
              <a:spLocks noChangeShapeType="1"/>
            </p:cNvSpPr>
            <p:nvPr/>
          </p:nvSpPr>
          <p:spPr bwMode="auto">
            <a:xfrm flipH="1">
              <a:off x="4608" y="2736"/>
              <a:ext cx="302" cy="225"/>
            </a:xfrm>
            <a:prstGeom prst="line">
              <a:avLst/>
            </a:prstGeom>
            <a:noFill/>
            <a:ln w="9525">
              <a:solidFill>
                <a:srgbClr val="000000"/>
              </a:solidFill>
              <a:round/>
              <a:headEnd/>
              <a:tailEnd/>
            </a:ln>
          </p:spPr>
          <p:txBody>
            <a:bodyPr/>
            <a:lstStyle/>
            <a:p>
              <a:endParaRPr lang="en-US"/>
            </a:p>
          </p:txBody>
        </p:sp>
        <p:sp>
          <p:nvSpPr>
            <p:cNvPr id="8290" name="Line 50"/>
            <p:cNvSpPr>
              <a:spLocks noChangeShapeType="1"/>
            </p:cNvSpPr>
            <p:nvPr/>
          </p:nvSpPr>
          <p:spPr bwMode="auto">
            <a:xfrm flipH="1">
              <a:off x="4320" y="2736"/>
              <a:ext cx="302" cy="225"/>
            </a:xfrm>
            <a:prstGeom prst="line">
              <a:avLst/>
            </a:prstGeom>
            <a:noFill/>
            <a:ln w="9525">
              <a:solidFill>
                <a:srgbClr val="000000"/>
              </a:solidFill>
              <a:round/>
              <a:headEnd/>
              <a:tailEnd/>
            </a:ln>
          </p:spPr>
          <p:txBody>
            <a:bodyPr/>
            <a:lstStyle/>
            <a:p>
              <a:endParaRPr lang="en-US"/>
            </a:p>
          </p:txBody>
        </p:sp>
        <p:sp>
          <p:nvSpPr>
            <p:cNvPr id="8291" name="Line 51"/>
            <p:cNvSpPr>
              <a:spLocks noChangeShapeType="1"/>
            </p:cNvSpPr>
            <p:nvPr/>
          </p:nvSpPr>
          <p:spPr bwMode="auto">
            <a:xfrm flipH="1">
              <a:off x="4032" y="2736"/>
              <a:ext cx="302" cy="225"/>
            </a:xfrm>
            <a:prstGeom prst="line">
              <a:avLst/>
            </a:prstGeom>
            <a:noFill/>
            <a:ln w="9525">
              <a:solidFill>
                <a:srgbClr val="000000"/>
              </a:solidFill>
              <a:round/>
              <a:headEnd/>
              <a:tailEnd/>
            </a:ln>
          </p:spPr>
          <p:txBody>
            <a:bodyPr/>
            <a:lstStyle/>
            <a:p>
              <a:endParaRPr lang="en-US"/>
            </a:p>
          </p:txBody>
        </p:sp>
      </p:grpSp>
      <p:grpSp>
        <p:nvGrpSpPr>
          <p:cNvPr id="10" name="Group 52"/>
          <p:cNvGrpSpPr>
            <a:grpSpLocks/>
          </p:cNvGrpSpPr>
          <p:nvPr/>
        </p:nvGrpSpPr>
        <p:grpSpPr bwMode="auto">
          <a:xfrm>
            <a:off x="4941888" y="5424488"/>
            <a:ext cx="1916112" cy="366712"/>
            <a:chOff x="4011" y="2730"/>
            <a:chExt cx="1207" cy="231"/>
          </a:xfrm>
        </p:grpSpPr>
        <p:sp>
          <p:nvSpPr>
            <p:cNvPr id="8276" name="Text Box 53"/>
            <p:cNvSpPr txBox="1">
              <a:spLocks noChangeArrowheads="1"/>
            </p:cNvSpPr>
            <p:nvPr/>
          </p:nvSpPr>
          <p:spPr bwMode="auto">
            <a:xfrm flipV="1">
              <a:off x="4011" y="2730"/>
              <a:ext cx="302"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277" name="Text Box 54"/>
            <p:cNvSpPr txBox="1">
              <a:spLocks noChangeArrowheads="1"/>
            </p:cNvSpPr>
            <p:nvPr/>
          </p:nvSpPr>
          <p:spPr bwMode="auto">
            <a:xfrm flipV="1">
              <a:off x="4313" y="2730"/>
              <a:ext cx="302"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278" name="Text Box 55"/>
            <p:cNvSpPr txBox="1">
              <a:spLocks noChangeArrowheads="1"/>
            </p:cNvSpPr>
            <p:nvPr/>
          </p:nvSpPr>
          <p:spPr bwMode="auto">
            <a:xfrm flipV="1">
              <a:off x="4615" y="2730"/>
              <a:ext cx="301"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279" name="Text Box 56"/>
            <p:cNvSpPr txBox="1">
              <a:spLocks noChangeArrowheads="1"/>
            </p:cNvSpPr>
            <p:nvPr/>
          </p:nvSpPr>
          <p:spPr bwMode="auto">
            <a:xfrm flipV="1">
              <a:off x="4916" y="2730"/>
              <a:ext cx="302"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280" name="Line 57"/>
            <p:cNvSpPr>
              <a:spLocks noChangeShapeType="1"/>
            </p:cNvSpPr>
            <p:nvPr/>
          </p:nvSpPr>
          <p:spPr bwMode="auto">
            <a:xfrm flipH="1">
              <a:off x="4916" y="2730"/>
              <a:ext cx="302" cy="225"/>
            </a:xfrm>
            <a:prstGeom prst="line">
              <a:avLst/>
            </a:prstGeom>
            <a:noFill/>
            <a:ln w="9525">
              <a:solidFill>
                <a:srgbClr val="000000"/>
              </a:solidFill>
              <a:round/>
              <a:headEnd/>
              <a:tailEnd/>
            </a:ln>
          </p:spPr>
          <p:txBody>
            <a:bodyPr/>
            <a:lstStyle/>
            <a:p>
              <a:endParaRPr lang="en-US"/>
            </a:p>
          </p:txBody>
        </p:sp>
        <p:sp>
          <p:nvSpPr>
            <p:cNvPr id="8281" name="Line 58"/>
            <p:cNvSpPr>
              <a:spLocks noChangeShapeType="1"/>
            </p:cNvSpPr>
            <p:nvPr/>
          </p:nvSpPr>
          <p:spPr bwMode="auto">
            <a:xfrm flipH="1">
              <a:off x="4608" y="2736"/>
              <a:ext cx="302" cy="225"/>
            </a:xfrm>
            <a:prstGeom prst="line">
              <a:avLst/>
            </a:prstGeom>
            <a:noFill/>
            <a:ln w="9525">
              <a:solidFill>
                <a:srgbClr val="000000"/>
              </a:solidFill>
              <a:round/>
              <a:headEnd/>
              <a:tailEnd/>
            </a:ln>
          </p:spPr>
          <p:txBody>
            <a:bodyPr/>
            <a:lstStyle/>
            <a:p>
              <a:endParaRPr lang="en-US"/>
            </a:p>
          </p:txBody>
        </p:sp>
        <p:sp>
          <p:nvSpPr>
            <p:cNvPr id="8282" name="Line 59"/>
            <p:cNvSpPr>
              <a:spLocks noChangeShapeType="1"/>
            </p:cNvSpPr>
            <p:nvPr/>
          </p:nvSpPr>
          <p:spPr bwMode="auto">
            <a:xfrm flipH="1">
              <a:off x="4320" y="2736"/>
              <a:ext cx="302" cy="225"/>
            </a:xfrm>
            <a:prstGeom prst="line">
              <a:avLst/>
            </a:prstGeom>
            <a:noFill/>
            <a:ln w="9525">
              <a:solidFill>
                <a:srgbClr val="000000"/>
              </a:solidFill>
              <a:round/>
              <a:headEnd/>
              <a:tailEnd/>
            </a:ln>
          </p:spPr>
          <p:txBody>
            <a:bodyPr/>
            <a:lstStyle/>
            <a:p>
              <a:endParaRPr lang="en-US"/>
            </a:p>
          </p:txBody>
        </p:sp>
        <p:sp>
          <p:nvSpPr>
            <p:cNvPr id="8283" name="Line 60"/>
            <p:cNvSpPr>
              <a:spLocks noChangeShapeType="1"/>
            </p:cNvSpPr>
            <p:nvPr/>
          </p:nvSpPr>
          <p:spPr bwMode="auto">
            <a:xfrm flipH="1">
              <a:off x="4032" y="2736"/>
              <a:ext cx="302" cy="225"/>
            </a:xfrm>
            <a:prstGeom prst="line">
              <a:avLst/>
            </a:prstGeom>
            <a:noFill/>
            <a:ln w="9525">
              <a:solidFill>
                <a:srgbClr val="000000"/>
              </a:solidFill>
              <a:round/>
              <a:headEnd/>
              <a:tailEnd/>
            </a:ln>
          </p:spPr>
          <p:txBody>
            <a:bodyPr/>
            <a:lstStyle/>
            <a:p>
              <a:endParaRPr lang="en-US"/>
            </a:p>
          </p:txBody>
        </p:sp>
      </p:grpSp>
      <p:grpSp>
        <p:nvGrpSpPr>
          <p:cNvPr id="11" name="Group 61"/>
          <p:cNvGrpSpPr>
            <a:grpSpLocks/>
          </p:cNvGrpSpPr>
          <p:nvPr/>
        </p:nvGrpSpPr>
        <p:grpSpPr bwMode="auto">
          <a:xfrm>
            <a:off x="2808288" y="5424488"/>
            <a:ext cx="1916112" cy="366712"/>
            <a:chOff x="4011" y="2730"/>
            <a:chExt cx="1207" cy="231"/>
          </a:xfrm>
        </p:grpSpPr>
        <p:sp>
          <p:nvSpPr>
            <p:cNvPr id="8268" name="Text Box 62"/>
            <p:cNvSpPr txBox="1">
              <a:spLocks noChangeArrowheads="1"/>
            </p:cNvSpPr>
            <p:nvPr/>
          </p:nvSpPr>
          <p:spPr bwMode="auto">
            <a:xfrm flipV="1">
              <a:off x="4011" y="2730"/>
              <a:ext cx="302"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269" name="Text Box 63"/>
            <p:cNvSpPr txBox="1">
              <a:spLocks noChangeArrowheads="1"/>
            </p:cNvSpPr>
            <p:nvPr/>
          </p:nvSpPr>
          <p:spPr bwMode="auto">
            <a:xfrm flipV="1">
              <a:off x="4313" y="2730"/>
              <a:ext cx="302"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270" name="Text Box 64"/>
            <p:cNvSpPr txBox="1">
              <a:spLocks noChangeArrowheads="1"/>
            </p:cNvSpPr>
            <p:nvPr/>
          </p:nvSpPr>
          <p:spPr bwMode="auto">
            <a:xfrm flipV="1">
              <a:off x="4615" y="2730"/>
              <a:ext cx="301"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271" name="Text Box 65"/>
            <p:cNvSpPr txBox="1">
              <a:spLocks noChangeArrowheads="1"/>
            </p:cNvSpPr>
            <p:nvPr/>
          </p:nvSpPr>
          <p:spPr bwMode="auto">
            <a:xfrm flipV="1">
              <a:off x="4916" y="2730"/>
              <a:ext cx="302"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272" name="Line 66"/>
            <p:cNvSpPr>
              <a:spLocks noChangeShapeType="1"/>
            </p:cNvSpPr>
            <p:nvPr/>
          </p:nvSpPr>
          <p:spPr bwMode="auto">
            <a:xfrm flipH="1">
              <a:off x="4916" y="2730"/>
              <a:ext cx="302" cy="225"/>
            </a:xfrm>
            <a:prstGeom prst="line">
              <a:avLst/>
            </a:prstGeom>
            <a:noFill/>
            <a:ln w="9525">
              <a:solidFill>
                <a:srgbClr val="000000"/>
              </a:solidFill>
              <a:round/>
              <a:headEnd/>
              <a:tailEnd/>
            </a:ln>
          </p:spPr>
          <p:txBody>
            <a:bodyPr/>
            <a:lstStyle/>
            <a:p>
              <a:endParaRPr lang="en-US"/>
            </a:p>
          </p:txBody>
        </p:sp>
        <p:sp>
          <p:nvSpPr>
            <p:cNvPr id="8273" name="Line 67"/>
            <p:cNvSpPr>
              <a:spLocks noChangeShapeType="1"/>
            </p:cNvSpPr>
            <p:nvPr/>
          </p:nvSpPr>
          <p:spPr bwMode="auto">
            <a:xfrm flipH="1">
              <a:off x="4608" y="2736"/>
              <a:ext cx="302" cy="225"/>
            </a:xfrm>
            <a:prstGeom prst="line">
              <a:avLst/>
            </a:prstGeom>
            <a:noFill/>
            <a:ln w="9525">
              <a:solidFill>
                <a:srgbClr val="000000"/>
              </a:solidFill>
              <a:round/>
              <a:headEnd/>
              <a:tailEnd/>
            </a:ln>
          </p:spPr>
          <p:txBody>
            <a:bodyPr/>
            <a:lstStyle/>
            <a:p>
              <a:endParaRPr lang="en-US"/>
            </a:p>
          </p:txBody>
        </p:sp>
        <p:sp>
          <p:nvSpPr>
            <p:cNvPr id="8274" name="Line 68"/>
            <p:cNvSpPr>
              <a:spLocks noChangeShapeType="1"/>
            </p:cNvSpPr>
            <p:nvPr/>
          </p:nvSpPr>
          <p:spPr bwMode="auto">
            <a:xfrm flipH="1">
              <a:off x="4320" y="2736"/>
              <a:ext cx="302" cy="225"/>
            </a:xfrm>
            <a:prstGeom prst="line">
              <a:avLst/>
            </a:prstGeom>
            <a:noFill/>
            <a:ln w="9525">
              <a:solidFill>
                <a:srgbClr val="000000"/>
              </a:solidFill>
              <a:round/>
              <a:headEnd/>
              <a:tailEnd/>
            </a:ln>
          </p:spPr>
          <p:txBody>
            <a:bodyPr/>
            <a:lstStyle/>
            <a:p>
              <a:endParaRPr lang="en-US"/>
            </a:p>
          </p:txBody>
        </p:sp>
        <p:sp>
          <p:nvSpPr>
            <p:cNvPr id="8275" name="Line 69"/>
            <p:cNvSpPr>
              <a:spLocks noChangeShapeType="1"/>
            </p:cNvSpPr>
            <p:nvPr/>
          </p:nvSpPr>
          <p:spPr bwMode="auto">
            <a:xfrm flipH="1">
              <a:off x="4032" y="2736"/>
              <a:ext cx="302" cy="225"/>
            </a:xfrm>
            <a:prstGeom prst="line">
              <a:avLst/>
            </a:prstGeom>
            <a:noFill/>
            <a:ln w="9525">
              <a:solidFill>
                <a:srgbClr val="000000"/>
              </a:solidFill>
              <a:round/>
              <a:headEnd/>
              <a:tailEnd/>
            </a:ln>
          </p:spPr>
          <p:txBody>
            <a:bodyPr/>
            <a:lstStyle/>
            <a:p>
              <a:endParaRPr lang="en-US"/>
            </a:p>
          </p:txBody>
        </p:sp>
      </p:grpSp>
      <p:grpSp>
        <p:nvGrpSpPr>
          <p:cNvPr id="12" name="Group 70"/>
          <p:cNvGrpSpPr>
            <a:grpSpLocks/>
          </p:cNvGrpSpPr>
          <p:nvPr/>
        </p:nvGrpSpPr>
        <p:grpSpPr bwMode="auto">
          <a:xfrm>
            <a:off x="152400" y="3851275"/>
            <a:ext cx="1916113" cy="366713"/>
            <a:chOff x="4011" y="2730"/>
            <a:chExt cx="1207" cy="231"/>
          </a:xfrm>
        </p:grpSpPr>
        <p:sp>
          <p:nvSpPr>
            <p:cNvPr id="8260" name="Text Box 71"/>
            <p:cNvSpPr txBox="1">
              <a:spLocks noChangeArrowheads="1"/>
            </p:cNvSpPr>
            <p:nvPr/>
          </p:nvSpPr>
          <p:spPr bwMode="auto">
            <a:xfrm flipV="1">
              <a:off x="4011" y="2730"/>
              <a:ext cx="302"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261" name="Text Box 72"/>
            <p:cNvSpPr txBox="1">
              <a:spLocks noChangeArrowheads="1"/>
            </p:cNvSpPr>
            <p:nvPr/>
          </p:nvSpPr>
          <p:spPr bwMode="auto">
            <a:xfrm flipV="1">
              <a:off x="4313" y="2730"/>
              <a:ext cx="302"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262" name="Text Box 73"/>
            <p:cNvSpPr txBox="1">
              <a:spLocks noChangeArrowheads="1"/>
            </p:cNvSpPr>
            <p:nvPr/>
          </p:nvSpPr>
          <p:spPr bwMode="auto">
            <a:xfrm flipV="1">
              <a:off x="4615" y="2730"/>
              <a:ext cx="301"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263" name="Text Box 74"/>
            <p:cNvSpPr txBox="1">
              <a:spLocks noChangeArrowheads="1"/>
            </p:cNvSpPr>
            <p:nvPr/>
          </p:nvSpPr>
          <p:spPr bwMode="auto">
            <a:xfrm flipV="1">
              <a:off x="4916" y="2730"/>
              <a:ext cx="302"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264" name="Line 75"/>
            <p:cNvSpPr>
              <a:spLocks noChangeShapeType="1"/>
            </p:cNvSpPr>
            <p:nvPr/>
          </p:nvSpPr>
          <p:spPr bwMode="auto">
            <a:xfrm flipH="1">
              <a:off x="4916" y="2730"/>
              <a:ext cx="302" cy="225"/>
            </a:xfrm>
            <a:prstGeom prst="line">
              <a:avLst/>
            </a:prstGeom>
            <a:noFill/>
            <a:ln w="9525">
              <a:solidFill>
                <a:srgbClr val="000000"/>
              </a:solidFill>
              <a:round/>
              <a:headEnd/>
              <a:tailEnd/>
            </a:ln>
          </p:spPr>
          <p:txBody>
            <a:bodyPr/>
            <a:lstStyle/>
            <a:p>
              <a:endParaRPr lang="en-US"/>
            </a:p>
          </p:txBody>
        </p:sp>
        <p:sp>
          <p:nvSpPr>
            <p:cNvPr id="8265" name="Line 76"/>
            <p:cNvSpPr>
              <a:spLocks noChangeShapeType="1"/>
            </p:cNvSpPr>
            <p:nvPr/>
          </p:nvSpPr>
          <p:spPr bwMode="auto">
            <a:xfrm flipH="1">
              <a:off x="4608" y="2736"/>
              <a:ext cx="302" cy="225"/>
            </a:xfrm>
            <a:prstGeom prst="line">
              <a:avLst/>
            </a:prstGeom>
            <a:noFill/>
            <a:ln w="9525">
              <a:solidFill>
                <a:srgbClr val="000000"/>
              </a:solidFill>
              <a:round/>
              <a:headEnd/>
              <a:tailEnd/>
            </a:ln>
          </p:spPr>
          <p:txBody>
            <a:bodyPr/>
            <a:lstStyle/>
            <a:p>
              <a:endParaRPr lang="en-US"/>
            </a:p>
          </p:txBody>
        </p:sp>
        <p:sp>
          <p:nvSpPr>
            <p:cNvPr id="8266" name="Line 77"/>
            <p:cNvSpPr>
              <a:spLocks noChangeShapeType="1"/>
            </p:cNvSpPr>
            <p:nvPr/>
          </p:nvSpPr>
          <p:spPr bwMode="auto">
            <a:xfrm flipH="1">
              <a:off x="4320" y="2736"/>
              <a:ext cx="302" cy="225"/>
            </a:xfrm>
            <a:prstGeom prst="line">
              <a:avLst/>
            </a:prstGeom>
            <a:noFill/>
            <a:ln w="9525">
              <a:solidFill>
                <a:srgbClr val="000000"/>
              </a:solidFill>
              <a:round/>
              <a:headEnd/>
              <a:tailEnd/>
            </a:ln>
          </p:spPr>
          <p:txBody>
            <a:bodyPr/>
            <a:lstStyle/>
            <a:p>
              <a:endParaRPr lang="en-US"/>
            </a:p>
          </p:txBody>
        </p:sp>
        <p:sp>
          <p:nvSpPr>
            <p:cNvPr id="8267" name="Line 78"/>
            <p:cNvSpPr>
              <a:spLocks noChangeShapeType="1"/>
            </p:cNvSpPr>
            <p:nvPr/>
          </p:nvSpPr>
          <p:spPr bwMode="auto">
            <a:xfrm flipH="1">
              <a:off x="4032" y="2736"/>
              <a:ext cx="302" cy="225"/>
            </a:xfrm>
            <a:prstGeom prst="line">
              <a:avLst/>
            </a:prstGeom>
            <a:noFill/>
            <a:ln w="9525">
              <a:solidFill>
                <a:srgbClr val="000000"/>
              </a:solidFill>
              <a:round/>
              <a:headEnd/>
              <a:tailEnd/>
            </a:ln>
          </p:spPr>
          <p:txBody>
            <a:bodyPr/>
            <a:lstStyle/>
            <a:p>
              <a:endParaRPr lang="en-US"/>
            </a:p>
          </p:txBody>
        </p:sp>
      </p:grpSp>
      <p:grpSp>
        <p:nvGrpSpPr>
          <p:cNvPr id="13" name="Group 79"/>
          <p:cNvGrpSpPr>
            <a:grpSpLocks/>
          </p:cNvGrpSpPr>
          <p:nvPr/>
        </p:nvGrpSpPr>
        <p:grpSpPr bwMode="auto">
          <a:xfrm>
            <a:off x="1154113" y="5424488"/>
            <a:ext cx="1436687" cy="366712"/>
            <a:chOff x="336" y="3369"/>
            <a:chExt cx="905" cy="231"/>
          </a:xfrm>
        </p:grpSpPr>
        <p:sp>
          <p:nvSpPr>
            <p:cNvPr id="8254" name="Text Box 80"/>
            <p:cNvSpPr txBox="1">
              <a:spLocks noChangeArrowheads="1"/>
            </p:cNvSpPr>
            <p:nvPr/>
          </p:nvSpPr>
          <p:spPr bwMode="auto">
            <a:xfrm flipV="1">
              <a:off x="336" y="3369"/>
              <a:ext cx="302"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255" name="Text Box 81"/>
            <p:cNvSpPr txBox="1">
              <a:spLocks noChangeArrowheads="1"/>
            </p:cNvSpPr>
            <p:nvPr/>
          </p:nvSpPr>
          <p:spPr bwMode="auto">
            <a:xfrm flipV="1">
              <a:off x="638" y="3369"/>
              <a:ext cx="302"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256" name="Text Box 82"/>
            <p:cNvSpPr txBox="1">
              <a:spLocks noChangeArrowheads="1"/>
            </p:cNvSpPr>
            <p:nvPr/>
          </p:nvSpPr>
          <p:spPr bwMode="auto">
            <a:xfrm flipV="1">
              <a:off x="940" y="3369"/>
              <a:ext cx="301"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257" name="Line 83"/>
            <p:cNvSpPr>
              <a:spLocks noChangeShapeType="1"/>
            </p:cNvSpPr>
            <p:nvPr/>
          </p:nvSpPr>
          <p:spPr bwMode="auto">
            <a:xfrm flipH="1">
              <a:off x="933" y="3375"/>
              <a:ext cx="302" cy="225"/>
            </a:xfrm>
            <a:prstGeom prst="line">
              <a:avLst/>
            </a:prstGeom>
            <a:noFill/>
            <a:ln w="9525">
              <a:solidFill>
                <a:srgbClr val="000000"/>
              </a:solidFill>
              <a:round/>
              <a:headEnd/>
              <a:tailEnd/>
            </a:ln>
          </p:spPr>
          <p:txBody>
            <a:bodyPr/>
            <a:lstStyle/>
            <a:p>
              <a:endParaRPr lang="en-US"/>
            </a:p>
          </p:txBody>
        </p:sp>
        <p:sp>
          <p:nvSpPr>
            <p:cNvPr id="8258" name="Line 84"/>
            <p:cNvSpPr>
              <a:spLocks noChangeShapeType="1"/>
            </p:cNvSpPr>
            <p:nvPr/>
          </p:nvSpPr>
          <p:spPr bwMode="auto">
            <a:xfrm flipH="1">
              <a:off x="645" y="3375"/>
              <a:ext cx="302" cy="225"/>
            </a:xfrm>
            <a:prstGeom prst="line">
              <a:avLst/>
            </a:prstGeom>
            <a:noFill/>
            <a:ln w="9525">
              <a:solidFill>
                <a:srgbClr val="000000"/>
              </a:solidFill>
              <a:round/>
              <a:headEnd/>
              <a:tailEnd/>
            </a:ln>
          </p:spPr>
          <p:txBody>
            <a:bodyPr/>
            <a:lstStyle/>
            <a:p>
              <a:endParaRPr lang="en-US"/>
            </a:p>
          </p:txBody>
        </p:sp>
        <p:sp>
          <p:nvSpPr>
            <p:cNvPr id="8259" name="Line 85"/>
            <p:cNvSpPr>
              <a:spLocks noChangeShapeType="1"/>
            </p:cNvSpPr>
            <p:nvPr/>
          </p:nvSpPr>
          <p:spPr bwMode="auto">
            <a:xfrm flipH="1">
              <a:off x="357" y="3375"/>
              <a:ext cx="302" cy="225"/>
            </a:xfrm>
            <a:prstGeom prst="line">
              <a:avLst/>
            </a:prstGeom>
            <a:noFill/>
            <a:ln w="9525">
              <a:solidFill>
                <a:srgbClr val="000000"/>
              </a:solidFill>
              <a:round/>
              <a:headEnd/>
              <a:tailEnd/>
            </a:ln>
          </p:spPr>
          <p:txBody>
            <a:bodyPr/>
            <a:lstStyle/>
            <a:p>
              <a:endParaRPr lang="en-US"/>
            </a:p>
          </p:txBody>
        </p:sp>
      </p:grpSp>
      <p:grpSp>
        <p:nvGrpSpPr>
          <p:cNvPr id="14" name="Group 86"/>
          <p:cNvGrpSpPr>
            <a:grpSpLocks/>
          </p:cNvGrpSpPr>
          <p:nvPr/>
        </p:nvGrpSpPr>
        <p:grpSpPr bwMode="auto">
          <a:xfrm>
            <a:off x="2209800" y="3851275"/>
            <a:ext cx="1436688" cy="366713"/>
            <a:chOff x="336" y="3369"/>
            <a:chExt cx="905" cy="231"/>
          </a:xfrm>
        </p:grpSpPr>
        <p:sp>
          <p:nvSpPr>
            <p:cNvPr id="8248" name="Text Box 87"/>
            <p:cNvSpPr txBox="1">
              <a:spLocks noChangeArrowheads="1"/>
            </p:cNvSpPr>
            <p:nvPr/>
          </p:nvSpPr>
          <p:spPr bwMode="auto">
            <a:xfrm flipV="1">
              <a:off x="336" y="3369"/>
              <a:ext cx="302"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249" name="Text Box 88"/>
            <p:cNvSpPr txBox="1">
              <a:spLocks noChangeArrowheads="1"/>
            </p:cNvSpPr>
            <p:nvPr/>
          </p:nvSpPr>
          <p:spPr bwMode="auto">
            <a:xfrm flipV="1">
              <a:off x="638" y="3369"/>
              <a:ext cx="302"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250" name="Text Box 89"/>
            <p:cNvSpPr txBox="1">
              <a:spLocks noChangeArrowheads="1"/>
            </p:cNvSpPr>
            <p:nvPr/>
          </p:nvSpPr>
          <p:spPr bwMode="auto">
            <a:xfrm flipV="1">
              <a:off x="940" y="3369"/>
              <a:ext cx="301" cy="225"/>
            </a:xfrm>
            <a:prstGeom prst="rect">
              <a:avLst/>
            </a:prstGeom>
            <a:solidFill>
              <a:srgbClr val="FFFFFF"/>
            </a:solidFill>
            <a:ln w="9525">
              <a:solidFill>
                <a:srgbClr val="000000"/>
              </a:solidFill>
              <a:miter lim="800000"/>
              <a:headEnd/>
              <a:tailEnd/>
            </a:ln>
          </p:spPr>
          <p:txBody>
            <a:bodyPr/>
            <a:lstStyle/>
            <a:p>
              <a:endParaRPr lang="en-US" sz="1600">
                <a:latin typeface="Times New Roman" pitchFamily="18" charset="0"/>
              </a:endParaRPr>
            </a:p>
            <a:p>
              <a:endParaRPr lang="en-US" sz="1600">
                <a:latin typeface="Times New Roman" pitchFamily="18" charset="0"/>
              </a:endParaRPr>
            </a:p>
          </p:txBody>
        </p:sp>
        <p:sp>
          <p:nvSpPr>
            <p:cNvPr id="8251" name="Line 90"/>
            <p:cNvSpPr>
              <a:spLocks noChangeShapeType="1"/>
            </p:cNvSpPr>
            <p:nvPr/>
          </p:nvSpPr>
          <p:spPr bwMode="auto">
            <a:xfrm flipH="1">
              <a:off x="933" y="3375"/>
              <a:ext cx="302" cy="225"/>
            </a:xfrm>
            <a:prstGeom prst="line">
              <a:avLst/>
            </a:prstGeom>
            <a:noFill/>
            <a:ln w="9525">
              <a:solidFill>
                <a:srgbClr val="000000"/>
              </a:solidFill>
              <a:round/>
              <a:headEnd/>
              <a:tailEnd/>
            </a:ln>
          </p:spPr>
          <p:txBody>
            <a:bodyPr/>
            <a:lstStyle/>
            <a:p>
              <a:endParaRPr lang="en-US"/>
            </a:p>
          </p:txBody>
        </p:sp>
        <p:sp>
          <p:nvSpPr>
            <p:cNvPr id="8252" name="Line 91"/>
            <p:cNvSpPr>
              <a:spLocks noChangeShapeType="1"/>
            </p:cNvSpPr>
            <p:nvPr/>
          </p:nvSpPr>
          <p:spPr bwMode="auto">
            <a:xfrm flipH="1">
              <a:off x="645" y="3375"/>
              <a:ext cx="302" cy="225"/>
            </a:xfrm>
            <a:prstGeom prst="line">
              <a:avLst/>
            </a:prstGeom>
            <a:noFill/>
            <a:ln w="9525">
              <a:solidFill>
                <a:srgbClr val="000000"/>
              </a:solidFill>
              <a:round/>
              <a:headEnd/>
              <a:tailEnd/>
            </a:ln>
          </p:spPr>
          <p:txBody>
            <a:bodyPr/>
            <a:lstStyle/>
            <a:p>
              <a:endParaRPr lang="en-US"/>
            </a:p>
          </p:txBody>
        </p:sp>
        <p:sp>
          <p:nvSpPr>
            <p:cNvPr id="8253" name="Line 92"/>
            <p:cNvSpPr>
              <a:spLocks noChangeShapeType="1"/>
            </p:cNvSpPr>
            <p:nvPr/>
          </p:nvSpPr>
          <p:spPr bwMode="auto">
            <a:xfrm flipH="1">
              <a:off x="357" y="3375"/>
              <a:ext cx="302" cy="225"/>
            </a:xfrm>
            <a:prstGeom prst="line">
              <a:avLst/>
            </a:prstGeom>
            <a:noFill/>
            <a:ln w="9525">
              <a:solidFill>
                <a:srgbClr val="000000"/>
              </a:solidFill>
              <a:round/>
              <a:headEnd/>
              <a:tailEnd/>
            </a:ln>
          </p:spPr>
          <p:txBody>
            <a:bodyPr/>
            <a:lstStyle/>
            <a:p>
              <a:endParaRPr lang="en-US"/>
            </a:p>
          </p:txBody>
        </p:sp>
      </p:grpSp>
      <p:sp>
        <p:nvSpPr>
          <p:cNvPr id="8226" name="Text Box 93"/>
          <p:cNvSpPr txBox="1">
            <a:spLocks noChangeArrowheads="1"/>
          </p:cNvSpPr>
          <p:nvPr/>
        </p:nvSpPr>
        <p:spPr bwMode="auto">
          <a:xfrm>
            <a:off x="5648325" y="5207000"/>
            <a:ext cx="481013" cy="358775"/>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55</a:t>
            </a:r>
          </a:p>
          <a:p>
            <a:endParaRPr lang="en-US" sz="1600">
              <a:latin typeface="Times New Roman" pitchFamily="18" charset="0"/>
            </a:endParaRPr>
          </a:p>
        </p:txBody>
      </p:sp>
      <p:sp>
        <p:nvSpPr>
          <p:cNvPr id="8227" name="Text Box 94"/>
          <p:cNvSpPr txBox="1">
            <a:spLocks noChangeArrowheads="1"/>
          </p:cNvSpPr>
          <p:nvPr/>
        </p:nvSpPr>
        <p:spPr bwMode="auto">
          <a:xfrm>
            <a:off x="6129338" y="5207000"/>
            <a:ext cx="477837" cy="358775"/>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60</a:t>
            </a:r>
          </a:p>
          <a:p>
            <a:endParaRPr lang="en-US" sz="1600">
              <a:latin typeface="Times New Roman" pitchFamily="18" charset="0"/>
            </a:endParaRPr>
          </a:p>
        </p:txBody>
      </p:sp>
      <p:sp>
        <p:nvSpPr>
          <p:cNvPr id="8228" name="Text Box 95"/>
          <p:cNvSpPr txBox="1">
            <a:spLocks noChangeArrowheads="1"/>
          </p:cNvSpPr>
          <p:nvPr/>
        </p:nvSpPr>
        <p:spPr bwMode="auto">
          <a:xfrm>
            <a:off x="7716838" y="5216525"/>
            <a:ext cx="481012" cy="358775"/>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70</a:t>
            </a:r>
          </a:p>
          <a:p>
            <a:endParaRPr lang="en-US" sz="1600">
              <a:latin typeface="Times New Roman" pitchFamily="18" charset="0"/>
            </a:endParaRPr>
          </a:p>
        </p:txBody>
      </p:sp>
      <p:sp>
        <p:nvSpPr>
          <p:cNvPr id="8229" name="Text Box 96"/>
          <p:cNvSpPr txBox="1">
            <a:spLocks noChangeArrowheads="1"/>
          </p:cNvSpPr>
          <p:nvPr/>
        </p:nvSpPr>
        <p:spPr bwMode="auto">
          <a:xfrm>
            <a:off x="7239000" y="5216525"/>
            <a:ext cx="477838" cy="358775"/>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64</a:t>
            </a:r>
          </a:p>
          <a:p>
            <a:endParaRPr lang="en-US" sz="1600">
              <a:latin typeface="Times New Roman" pitchFamily="18" charset="0"/>
            </a:endParaRPr>
          </a:p>
        </p:txBody>
      </p:sp>
      <p:sp>
        <p:nvSpPr>
          <p:cNvPr id="8230" name="Text Box 97"/>
          <p:cNvSpPr txBox="1">
            <a:spLocks noChangeArrowheads="1"/>
          </p:cNvSpPr>
          <p:nvPr/>
        </p:nvSpPr>
        <p:spPr bwMode="auto">
          <a:xfrm>
            <a:off x="8197850" y="5216525"/>
            <a:ext cx="477838" cy="358775"/>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90</a:t>
            </a:r>
          </a:p>
          <a:p>
            <a:endParaRPr lang="en-US" sz="1600">
              <a:latin typeface="Times New Roman" pitchFamily="18" charset="0"/>
            </a:endParaRPr>
          </a:p>
        </p:txBody>
      </p:sp>
      <p:sp>
        <p:nvSpPr>
          <p:cNvPr id="8231" name="Text Box 98"/>
          <p:cNvSpPr txBox="1">
            <a:spLocks noChangeArrowheads="1"/>
          </p:cNvSpPr>
          <p:nvPr/>
        </p:nvSpPr>
        <p:spPr bwMode="auto">
          <a:xfrm>
            <a:off x="3090863" y="5207000"/>
            <a:ext cx="477837" cy="358775"/>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45</a:t>
            </a:r>
          </a:p>
          <a:p>
            <a:endParaRPr lang="en-US" sz="1600">
              <a:latin typeface="Times New Roman" pitchFamily="18" charset="0"/>
            </a:endParaRPr>
          </a:p>
        </p:txBody>
      </p:sp>
      <p:sp>
        <p:nvSpPr>
          <p:cNvPr id="8232" name="Text Box 99"/>
          <p:cNvSpPr txBox="1">
            <a:spLocks noChangeArrowheads="1"/>
          </p:cNvSpPr>
          <p:nvPr/>
        </p:nvSpPr>
        <p:spPr bwMode="auto">
          <a:xfrm>
            <a:off x="392113" y="3636963"/>
            <a:ext cx="477837" cy="360362"/>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1</a:t>
            </a:r>
          </a:p>
        </p:txBody>
      </p:sp>
      <p:sp>
        <p:nvSpPr>
          <p:cNvPr id="8233" name="Text Box 100"/>
          <p:cNvSpPr txBox="1">
            <a:spLocks noChangeArrowheads="1"/>
          </p:cNvSpPr>
          <p:nvPr/>
        </p:nvSpPr>
        <p:spPr bwMode="auto">
          <a:xfrm>
            <a:off x="869950" y="3636963"/>
            <a:ext cx="479425" cy="360362"/>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2</a:t>
            </a:r>
          </a:p>
        </p:txBody>
      </p:sp>
      <p:sp>
        <p:nvSpPr>
          <p:cNvPr id="8234" name="Text Box 101"/>
          <p:cNvSpPr txBox="1">
            <a:spLocks noChangeArrowheads="1"/>
          </p:cNvSpPr>
          <p:nvPr/>
        </p:nvSpPr>
        <p:spPr bwMode="auto">
          <a:xfrm>
            <a:off x="1349375" y="3636963"/>
            <a:ext cx="477838" cy="360362"/>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4</a:t>
            </a:r>
          </a:p>
        </p:txBody>
      </p:sp>
      <p:sp>
        <p:nvSpPr>
          <p:cNvPr id="8235" name="Text Box 102"/>
          <p:cNvSpPr txBox="1">
            <a:spLocks noChangeArrowheads="1"/>
          </p:cNvSpPr>
          <p:nvPr/>
        </p:nvSpPr>
        <p:spPr bwMode="auto">
          <a:xfrm>
            <a:off x="2460625" y="3636963"/>
            <a:ext cx="477838" cy="360362"/>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7</a:t>
            </a:r>
          </a:p>
        </p:txBody>
      </p:sp>
      <p:sp>
        <p:nvSpPr>
          <p:cNvPr id="8236" name="Text Box 103"/>
          <p:cNvSpPr txBox="1">
            <a:spLocks noChangeArrowheads="1"/>
          </p:cNvSpPr>
          <p:nvPr/>
        </p:nvSpPr>
        <p:spPr bwMode="auto">
          <a:xfrm>
            <a:off x="2938463" y="3636963"/>
            <a:ext cx="479425" cy="360362"/>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8</a:t>
            </a:r>
          </a:p>
        </p:txBody>
      </p:sp>
      <p:sp>
        <p:nvSpPr>
          <p:cNvPr id="8237" name="Text Box 104"/>
          <p:cNvSpPr txBox="1">
            <a:spLocks noChangeArrowheads="1"/>
          </p:cNvSpPr>
          <p:nvPr/>
        </p:nvSpPr>
        <p:spPr bwMode="auto">
          <a:xfrm>
            <a:off x="3994150" y="3636963"/>
            <a:ext cx="481013" cy="360362"/>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13</a:t>
            </a:r>
          </a:p>
        </p:txBody>
      </p:sp>
      <p:sp>
        <p:nvSpPr>
          <p:cNvPr id="8238" name="Text Box 105"/>
          <p:cNvSpPr txBox="1">
            <a:spLocks noChangeArrowheads="1"/>
          </p:cNvSpPr>
          <p:nvPr/>
        </p:nvSpPr>
        <p:spPr bwMode="auto">
          <a:xfrm>
            <a:off x="4475163" y="3636963"/>
            <a:ext cx="477837" cy="360362"/>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15</a:t>
            </a:r>
          </a:p>
        </p:txBody>
      </p:sp>
      <p:sp>
        <p:nvSpPr>
          <p:cNvPr id="8239" name="Text Box 106"/>
          <p:cNvSpPr txBox="1">
            <a:spLocks noChangeArrowheads="1"/>
          </p:cNvSpPr>
          <p:nvPr/>
        </p:nvSpPr>
        <p:spPr bwMode="auto">
          <a:xfrm>
            <a:off x="4953000" y="3636963"/>
            <a:ext cx="477838" cy="360362"/>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18</a:t>
            </a:r>
          </a:p>
        </p:txBody>
      </p:sp>
      <p:sp>
        <p:nvSpPr>
          <p:cNvPr id="8240" name="Text Box 107"/>
          <p:cNvSpPr txBox="1">
            <a:spLocks noChangeArrowheads="1"/>
          </p:cNvSpPr>
          <p:nvPr/>
        </p:nvSpPr>
        <p:spPr bwMode="auto">
          <a:xfrm>
            <a:off x="5430838" y="3636963"/>
            <a:ext cx="479425" cy="360362"/>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25</a:t>
            </a:r>
          </a:p>
        </p:txBody>
      </p:sp>
      <p:sp>
        <p:nvSpPr>
          <p:cNvPr id="8241" name="Text Box 108"/>
          <p:cNvSpPr txBox="1">
            <a:spLocks noChangeArrowheads="1"/>
          </p:cNvSpPr>
          <p:nvPr/>
        </p:nvSpPr>
        <p:spPr bwMode="auto">
          <a:xfrm>
            <a:off x="1362075" y="5207000"/>
            <a:ext cx="477838" cy="358775"/>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27</a:t>
            </a:r>
          </a:p>
          <a:p>
            <a:endParaRPr lang="en-US" sz="1600">
              <a:latin typeface="Times New Roman" pitchFamily="18" charset="0"/>
            </a:endParaRPr>
          </a:p>
        </p:txBody>
      </p:sp>
      <p:sp>
        <p:nvSpPr>
          <p:cNvPr id="8242" name="Text Box 109"/>
          <p:cNvSpPr txBox="1">
            <a:spLocks noChangeArrowheads="1"/>
          </p:cNvSpPr>
          <p:nvPr/>
        </p:nvSpPr>
        <p:spPr bwMode="auto">
          <a:xfrm>
            <a:off x="1839913" y="5207000"/>
            <a:ext cx="477837" cy="358775"/>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29</a:t>
            </a:r>
          </a:p>
          <a:p>
            <a:endParaRPr lang="en-US" sz="1600">
              <a:latin typeface="Times New Roman" pitchFamily="18" charset="0"/>
            </a:endParaRPr>
          </a:p>
        </p:txBody>
      </p:sp>
      <p:sp>
        <p:nvSpPr>
          <p:cNvPr id="8243" name="Text Box 110"/>
          <p:cNvSpPr txBox="1">
            <a:spLocks noChangeArrowheads="1"/>
          </p:cNvSpPr>
          <p:nvPr/>
        </p:nvSpPr>
        <p:spPr bwMode="auto">
          <a:xfrm>
            <a:off x="3568700" y="5207000"/>
            <a:ext cx="481013" cy="358775"/>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46</a:t>
            </a:r>
          </a:p>
          <a:p>
            <a:endParaRPr lang="en-US" sz="1600">
              <a:latin typeface="Times New Roman" pitchFamily="18" charset="0"/>
            </a:endParaRPr>
          </a:p>
        </p:txBody>
      </p:sp>
      <p:sp>
        <p:nvSpPr>
          <p:cNvPr id="8244" name="Text Box 111"/>
          <p:cNvSpPr txBox="1">
            <a:spLocks noChangeArrowheads="1"/>
          </p:cNvSpPr>
          <p:nvPr/>
        </p:nvSpPr>
        <p:spPr bwMode="auto">
          <a:xfrm>
            <a:off x="4049713" y="5207000"/>
            <a:ext cx="477837" cy="358775"/>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48</a:t>
            </a:r>
          </a:p>
          <a:p>
            <a:endParaRPr lang="en-US" sz="1600">
              <a:latin typeface="Times New Roman" pitchFamily="18" charset="0"/>
            </a:endParaRPr>
          </a:p>
        </p:txBody>
      </p:sp>
      <p:sp>
        <p:nvSpPr>
          <p:cNvPr id="8245" name="Text Box 112"/>
          <p:cNvSpPr txBox="1">
            <a:spLocks noChangeArrowheads="1"/>
          </p:cNvSpPr>
          <p:nvPr/>
        </p:nvSpPr>
        <p:spPr bwMode="auto">
          <a:xfrm>
            <a:off x="5170488" y="5207000"/>
            <a:ext cx="477837" cy="358775"/>
          </a:xfrm>
          <a:prstGeom prst="rect">
            <a:avLst/>
          </a:prstGeom>
          <a:solidFill>
            <a:srgbClr val="FFFFFF"/>
          </a:solidFill>
          <a:ln w="9525">
            <a:solidFill>
              <a:srgbClr val="000000"/>
            </a:solidFill>
            <a:miter lim="800000"/>
            <a:headEnd/>
            <a:tailEnd/>
          </a:ln>
        </p:spPr>
        <p:txBody>
          <a:bodyPr/>
          <a:lstStyle/>
          <a:p>
            <a:r>
              <a:rPr lang="en-US" sz="1600">
                <a:latin typeface="Times New Roman" pitchFamily="18" charset="0"/>
              </a:rPr>
              <a:t>53</a:t>
            </a:r>
          </a:p>
          <a:p>
            <a:endParaRPr lang="en-US" sz="1600">
              <a:latin typeface="Times New Roman" pitchFamily="18" charset="0"/>
            </a:endParaRPr>
          </a:p>
        </p:txBody>
      </p:sp>
      <p:sp>
        <p:nvSpPr>
          <p:cNvPr id="8246" name="Text Box 113"/>
          <p:cNvSpPr txBox="1">
            <a:spLocks noChangeArrowheads="1"/>
          </p:cNvSpPr>
          <p:nvPr/>
        </p:nvSpPr>
        <p:spPr bwMode="auto">
          <a:xfrm>
            <a:off x="6172200" y="1905000"/>
            <a:ext cx="2667000" cy="701675"/>
          </a:xfrm>
          <a:prstGeom prst="rect">
            <a:avLst/>
          </a:prstGeom>
          <a:noFill/>
          <a:ln w="12700">
            <a:noFill/>
            <a:miter lim="800000"/>
            <a:headEnd type="none" w="sm" len="sm"/>
            <a:tailEnd type="none" w="sm" len="sm"/>
          </a:ln>
        </p:spPr>
        <p:txBody>
          <a:bodyPr>
            <a:spAutoFit/>
          </a:bodyPr>
          <a:lstStyle/>
          <a:p>
            <a:pPr>
              <a:spcBef>
                <a:spcPct val="50000"/>
              </a:spcBef>
            </a:pPr>
            <a:r>
              <a:rPr lang="en-US" sz="2000">
                <a:latin typeface="Arial" charset="0"/>
              </a:rPr>
              <a:t>A B-tree of order 5 containing 26 items</a:t>
            </a:r>
            <a:endParaRPr lang="en-US" sz="2400">
              <a:latin typeface="Times" pitchFamily="18" charset="0"/>
            </a:endParaRPr>
          </a:p>
        </p:txBody>
      </p:sp>
      <p:sp>
        <p:nvSpPr>
          <p:cNvPr id="8306" name="Text Box 114"/>
          <p:cNvSpPr txBox="1">
            <a:spLocks noChangeArrowheads="1"/>
          </p:cNvSpPr>
          <p:nvPr/>
        </p:nvSpPr>
        <p:spPr bwMode="auto">
          <a:xfrm>
            <a:off x="441325" y="5851525"/>
            <a:ext cx="4195763" cy="336550"/>
          </a:xfrm>
          <a:prstGeom prst="rect">
            <a:avLst/>
          </a:prstGeom>
          <a:noFill/>
          <a:ln w="12700">
            <a:noFill/>
            <a:miter lim="800000"/>
            <a:headEnd type="none" w="sm" len="sm"/>
            <a:tailEnd type="none" w="sm" len="sm"/>
          </a:ln>
          <a:effectLst/>
        </p:spPr>
        <p:txBody>
          <a:bodyPr wrap="none">
            <a:spAutoFit/>
          </a:bodyPr>
          <a:lstStyle/>
          <a:p>
            <a:pPr>
              <a:defRPr/>
            </a:pPr>
            <a:r>
              <a:rPr lang="en-GB" sz="1600" i="1">
                <a:effectLst>
                  <a:outerShdw blurRad="38100" dist="38100" dir="2700000" algn="tl">
                    <a:srgbClr val="C0C0C0"/>
                  </a:outerShdw>
                </a:effectLst>
                <a:latin typeface="Arial" charset="0"/>
              </a:rPr>
              <a:t>Note that all the leaves are at the same level</a:t>
            </a:r>
            <a:endParaRPr lang="en-GB" sz="2800" i="1">
              <a:effectLst>
                <a:outerShdw blurRad="38100" dist="38100" dir="2700000" algn="tl">
                  <a:srgbClr val="C0C0C0"/>
                </a:outerShdw>
              </a:effectLst>
              <a:latin typeface="Arial" charset="0"/>
            </a:endParaRP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title"/>
          </p:nvPr>
        </p:nvSpPr>
        <p:spPr/>
        <p:txBody>
          <a:bodyPr/>
          <a:lstStyle/>
          <a:p>
            <a:pPr eaLnBrk="1" hangingPunct="1"/>
            <a:r>
              <a:rPr lang="en-US" smtClean="0"/>
              <a:t>Constructing a B-tree</a:t>
            </a:r>
          </a:p>
        </p:txBody>
      </p:sp>
      <p:sp>
        <p:nvSpPr>
          <p:cNvPr id="9218" name="Rectangle 2"/>
          <p:cNvSpPr>
            <a:spLocks noGrp="1" noChangeArrowheads="1"/>
          </p:cNvSpPr>
          <p:nvPr>
            <p:ph idx="1"/>
          </p:nvPr>
        </p:nvSpPr>
        <p:spPr/>
        <p:txBody>
          <a:bodyPr>
            <a:normAutofit/>
          </a:bodyPr>
          <a:lstStyle/>
          <a:p>
            <a:pPr eaLnBrk="1" hangingPunct="1">
              <a:lnSpc>
                <a:spcPct val="90000"/>
              </a:lnSpc>
            </a:pPr>
            <a:r>
              <a:rPr lang="en-US" smtClean="0"/>
              <a:t>Suppose we start with an empty B-tree and keys arrive in the following order:1  12  8  2  25  6  14  28  17  7  52  16  48  68  3  26  29  53  55  45</a:t>
            </a:r>
          </a:p>
          <a:p>
            <a:pPr eaLnBrk="1" hangingPunct="1">
              <a:lnSpc>
                <a:spcPct val="90000"/>
              </a:lnSpc>
            </a:pPr>
            <a:r>
              <a:rPr lang="en-US" smtClean="0"/>
              <a:t>We want to construct a B-tree of order 5</a:t>
            </a:r>
          </a:p>
          <a:p>
            <a:pPr eaLnBrk="1" hangingPunct="1">
              <a:lnSpc>
                <a:spcPct val="90000"/>
              </a:lnSpc>
            </a:pPr>
            <a:r>
              <a:rPr lang="en-US" smtClean="0"/>
              <a:t>The first four items go into the root:</a:t>
            </a:r>
          </a:p>
          <a:p>
            <a:pPr eaLnBrk="1" hangingPunct="1">
              <a:lnSpc>
                <a:spcPct val="90000"/>
              </a:lnSpc>
            </a:pPr>
            <a:endParaRPr lang="en-US" smtClean="0"/>
          </a:p>
          <a:p>
            <a:pPr eaLnBrk="1" hangingPunct="1">
              <a:lnSpc>
                <a:spcPct val="90000"/>
              </a:lnSpc>
            </a:pPr>
            <a:endParaRPr lang="en-US" smtClean="0"/>
          </a:p>
          <a:p>
            <a:pPr eaLnBrk="1" hangingPunct="1">
              <a:lnSpc>
                <a:spcPct val="90000"/>
              </a:lnSpc>
            </a:pPr>
            <a:r>
              <a:rPr lang="en-US" smtClean="0"/>
              <a:t>To put the fifth item in the root would violate condition 5</a:t>
            </a:r>
          </a:p>
          <a:p>
            <a:pPr eaLnBrk="1" hangingPunct="1">
              <a:lnSpc>
                <a:spcPct val="90000"/>
              </a:lnSpc>
            </a:pPr>
            <a:r>
              <a:rPr lang="en-US" smtClean="0"/>
              <a:t>Therefore, when 25 arrives, pick the middle key to make a new root</a:t>
            </a:r>
          </a:p>
          <a:p>
            <a:pPr eaLnBrk="1" hangingPunct="1">
              <a:lnSpc>
                <a:spcPct val="90000"/>
              </a:lnSpc>
            </a:pPr>
            <a:endParaRPr lang="en-US" smtClean="0"/>
          </a:p>
        </p:txBody>
      </p:sp>
      <p:sp>
        <p:nvSpPr>
          <p:cNvPr id="9220" name="Rectangle 4"/>
          <p:cNvSpPr>
            <a:spLocks noChangeArrowheads="1"/>
          </p:cNvSpPr>
          <p:nvPr/>
        </p:nvSpPr>
        <p:spPr bwMode="auto">
          <a:xfrm>
            <a:off x="3016250" y="3841750"/>
            <a:ext cx="3140075"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9221" name="Rectangle 5"/>
          <p:cNvSpPr>
            <a:spLocks noChangeArrowheads="1"/>
          </p:cNvSpPr>
          <p:nvPr/>
        </p:nvSpPr>
        <p:spPr bwMode="auto">
          <a:xfrm>
            <a:off x="4918075" y="3917950"/>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12</a:t>
            </a:r>
          </a:p>
        </p:txBody>
      </p:sp>
      <p:sp>
        <p:nvSpPr>
          <p:cNvPr id="9222" name="Rectangle 6"/>
          <p:cNvSpPr>
            <a:spLocks noChangeArrowheads="1"/>
          </p:cNvSpPr>
          <p:nvPr/>
        </p:nvSpPr>
        <p:spPr bwMode="auto">
          <a:xfrm>
            <a:off x="4311650" y="3917950"/>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8</a:t>
            </a:r>
          </a:p>
        </p:txBody>
      </p:sp>
      <p:sp>
        <p:nvSpPr>
          <p:cNvPr id="9223" name="Rectangle 7"/>
          <p:cNvSpPr>
            <a:spLocks noChangeArrowheads="1"/>
          </p:cNvSpPr>
          <p:nvPr/>
        </p:nvSpPr>
        <p:spPr bwMode="auto">
          <a:xfrm>
            <a:off x="3092450" y="3917950"/>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a:t>
            </a:r>
          </a:p>
        </p:txBody>
      </p:sp>
      <p:sp>
        <p:nvSpPr>
          <p:cNvPr id="9224" name="Rectangle 8"/>
          <p:cNvSpPr>
            <a:spLocks noChangeArrowheads="1"/>
          </p:cNvSpPr>
          <p:nvPr/>
        </p:nvSpPr>
        <p:spPr bwMode="auto">
          <a:xfrm>
            <a:off x="3702050" y="3917950"/>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a:t>
            </a:r>
          </a:p>
        </p:txBody>
      </p:sp>
      <p:sp>
        <p:nvSpPr>
          <p:cNvPr id="9225" name="Rectangle 9" descr="Light upward diagonal"/>
          <p:cNvSpPr>
            <a:spLocks noChangeArrowheads="1"/>
          </p:cNvSpPr>
          <p:nvPr/>
        </p:nvSpPr>
        <p:spPr bwMode="auto">
          <a:xfrm>
            <a:off x="5543550" y="3917950"/>
            <a:ext cx="533400" cy="533400"/>
          </a:xfrm>
          <a:prstGeom prst="rect">
            <a:avLst/>
          </a:prstGeom>
          <a:pattFill prst="ltUpDiag">
            <a:fgClr>
              <a:schemeClr val="accent1"/>
            </a:fgClr>
            <a:bgClr>
              <a:srgbClr val="FFFFFF"/>
            </a:bgClr>
          </a:pattFill>
          <a:ln w="12700">
            <a:solidFill>
              <a:schemeClr val="tx1"/>
            </a:solidFill>
            <a:miter lim="800000"/>
            <a:headEnd type="none" w="sm" len="sm"/>
            <a:tailEnd type="none" w="sm" len="sm"/>
          </a:ln>
          <a:effectLst/>
        </p:spPr>
        <p:txBody>
          <a:bodyPr wrap="none" anchor="ctr"/>
          <a:lstStyle/>
          <a:p>
            <a:pPr algn="ctr">
              <a:defRPr/>
            </a:pPr>
            <a:endParaRPr lang="en-GB" sz="2800" i="1">
              <a:effectLst>
                <a:outerShdw blurRad="38100" dist="38100" dir="2700000" algn="tl">
                  <a:srgbClr val="C0C0C0"/>
                </a:outerShdw>
              </a:effectLst>
              <a:latin typeface="Arial" charset="0"/>
            </a:endParaRP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4852988" y="3833813"/>
            <a:ext cx="1277937"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0243" name="Rectangle 3"/>
          <p:cNvSpPr>
            <a:spLocks noChangeArrowheads="1"/>
          </p:cNvSpPr>
          <p:nvPr/>
        </p:nvSpPr>
        <p:spPr bwMode="auto">
          <a:xfrm>
            <a:off x="3006725" y="3848100"/>
            <a:ext cx="1277938"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0244" name="Rectangle 4"/>
          <p:cNvSpPr>
            <a:spLocks noChangeArrowheads="1"/>
          </p:cNvSpPr>
          <p:nvPr/>
        </p:nvSpPr>
        <p:spPr bwMode="auto">
          <a:xfrm>
            <a:off x="4222750" y="2473325"/>
            <a:ext cx="654050"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0245" name="Rectangle 5"/>
          <p:cNvSpPr>
            <a:spLocks noGrp="1" noChangeArrowheads="1"/>
          </p:cNvSpPr>
          <p:nvPr>
            <p:ph type="title"/>
          </p:nvPr>
        </p:nvSpPr>
        <p:spPr/>
        <p:txBody>
          <a:bodyPr/>
          <a:lstStyle/>
          <a:p>
            <a:pPr eaLnBrk="1" hangingPunct="1"/>
            <a:r>
              <a:rPr lang="en-US" smtClean="0"/>
              <a:t>Constructing a B-tree</a:t>
            </a:r>
          </a:p>
        </p:txBody>
      </p:sp>
      <p:sp>
        <p:nvSpPr>
          <p:cNvPr id="10246" name="Rectangle 6"/>
          <p:cNvSpPr>
            <a:spLocks noChangeArrowheads="1"/>
          </p:cNvSpPr>
          <p:nvPr/>
        </p:nvSpPr>
        <p:spPr bwMode="auto">
          <a:xfrm>
            <a:off x="882650" y="1570038"/>
            <a:ext cx="2382838" cy="457200"/>
          </a:xfrm>
          <a:prstGeom prst="rect">
            <a:avLst/>
          </a:prstGeom>
          <a:noFill/>
          <a:ln w="12700">
            <a:noFill/>
            <a:miter lim="800000"/>
            <a:headEnd type="none" w="sm" len="sm"/>
            <a:tailEnd type="none" w="sm" len="sm"/>
          </a:ln>
        </p:spPr>
        <p:txBody>
          <a:bodyPr wrap="none">
            <a:spAutoFit/>
          </a:bodyPr>
          <a:lstStyle/>
          <a:p>
            <a:pPr>
              <a:spcBef>
                <a:spcPct val="50000"/>
              </a:spcBef>
            </a:pPr>
            <a:r>
              <a:rPr lang="en-US" sz="2400">
                <a:latin typeface="Times New Roman" pitchFamily="18" charset="0"/>
              </a:rPr>
              <a:t>Add 25 to the tree</a:t>
            </a:r>
          </a:p>
        </p:txBody>
      </p:sp>
      <p:sp>
        <p:nvSpPr>
          <p:cNvPr id="10247" name="Text Box 7"/>
          <p:cNvSpPr txBox="1">
            <a:spLocks noChangeArrowheads="1"/>
          </p:cNvSpPr>
          <p:nvPr/>
        </p:nvSpPr>
        <p:spPr bwMode="auto">
          <a:xfrm rot="-5400000">
            <a:off x="-2441575" y="3030538"/>
            <a:ext cx="5689600" cy="431800"/>
          </a:xfrm>
          <a:prstGeom prst="rect">
            <a:avLst/>
          </a:prstGeom>
          <a:noFill/>
          <a:ln w="12700">
            <a:solidFill>
              <a:schemeClr val="folHlink"/>
            </a:solidFill>
            <a:miter lim="800000"/>
            <a:headEnd type="none" w="sm" len="sm"/>
            <a:tailEnd type="none" w="sm" len="sm"/>
          </a:ln>
        </p:spPr>
        <p:txBody>
          <a:bodyPr vert="eaVert">
            <a:spAutoFit/>
          </a:bodyPr>
          <a:lstStyle/>
          <a:p>
            <a:pPr algn="r">
              <a:lnSpc>
                <a:spcPct val="90000"/>
              </a:lnSpc>
              <a:spcBef>
                <a:spcPct val="20000"/>
              </a:spcBef>
            </a:pPr>
            <a:r>
              <a:rPr lang="en-US" sz="2000" b="1">
                <a:solidFill>
                  <a:schemeClr val="folHlink"/>
                </a:solidFill>
                <a:latin typeface="Arial" charset="0"/>
              </a:rPr>
              <a:t>1  12  8  2</a:t>
            </a:r>
            <a:r>
              <a:rPr lang="en-US" sz="2000" b="1">
                <a:latin typeface="Arial" charset="0"/>
              </a:rPr>
              <a:t>  25  </a:t>
            </a:r>
            <a:r>
              <a:rPr lang="en-US" sz="2000" b="1">
                <a:solidFill>
                  <a:schemeClr val="folHlink"/>
                </a:solidFill>
                <a:latin typeface="Arial" charset="0"/>
              </a:rPr>
              <a:t>6  14  28  17  7  52  16  48  68  3  26  29  53  55  45</a:t>
            </a:r>
          </a:p>
        </p:txBody>
      </p:sp>
      <p:sp>
        <p:nvSpPr>
          <p:cNvPr id="10248" name="Rectangle 8"/>
          <p:cNvSpPr>
            <a:spLocks noChangeArrowheads="1"/>
          </p:cNvSpPr>
          <p:nvPr/>
        </p:nvSpPr>
        <p:spPr bwMode="auto">
          <a:xfrm>
            <a:off x="3016250" y="3841750"/>
            <a:ext cx="3140075"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0249" name="Rectangle 9"/>
          <p:cNvSpPr>
            <a:spLocks noChangeArrowheads="1"/>
          </p:cNvSpPr>
          <p:nvPr/>
        </p:nvSpPr>
        <p:spPr bwMode="auto">
          <a:xfrm>
            <a:off x="4918075" y="3917950"/>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12</a:t>
            </a:r>
          </a:p>
        </p:txBody>
      </p:sp>
      <p:sp>
        <p:nvSpPr>
          <p:cNvPr id="10250" name="Rectangle 10"/>
          <p:cNvSpPr>
            <a:spLocks noChangeArrowheads="1"/>
          </p:cNvSpPr>
          <p:nvPr/>
        </p:nvSpPr>
        <p:spPr bwMode="auto">
          <a:xfrm>
            <a:off x="4311650" y="3917950"/>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8</a:t>
            </a:r>
          </a:p>
        </p:txBody>
      </p:sp>
      <p:sp>
        <p:nvSpPr>
          <p:cNvPr id="10251" name="Rectangle 11"/>
          <p:cNvSpPr>
            <a:spLocks noChangeArrowheads="1"/>
          </p:cNvSpPr>
          <p:nvPr/>
        </p:nvSpPr>
        <p:spPr bwMode="auto">
          <a:xfrm>
            <a:off x="3092450" y="3917950"/>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a:t>
            </a:r>
          </a:p>
        </p:txBody>
      </p:sp>
      <p:sp>
        <p:nvSpPr>
          <p:cNvPr id="10252" name="Rectangle 12"/>
          <p:cNvSpPr>
            <a:spLocks noChangeArrowheads="1"/>
          </p:cNvSpPr>
          <p:nvPr/>
        </p:nvSpPr>
        <p:spPr bwMode="auto">
          <a:xfrm>
            <a:off x="3702050" y="3917950"/>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a:t>
            </a:r>
          </a:p>
        </p:txBody>
      </p:sp>
      <p:sp>
        <p:nvSpPr>
          <p:cNvPr id="10253" name="Rectangle 13" descr="Light upward diagonal"/>
          <p:cNvSpPr>
            <a:spLocks noChangeArrowheads="1"/>
          </p:cNvSpPr>
          <p:nvPr/>
        </p:nvSpPr>
        <p:spPr bwMode="auto">
          <a:xfrm>
            <a:off x="5543550" y="3917950"/>
            <a:ext cx="533400" cy="533400"/>
          </a:xfrm>
          <a:prstGeom prst="rect">
            <a:avLst/>
          </a:prstGeom>
          <a:pattFill prst="ltUpDiag">
            <a:fgClr>
              <a:schemeClr val="accent1"/>
            </a:fgClr>
            <a:bgClr>
              <a:srgbClr val="FFFFFF"/>
            </a:bgClr>
          </a:patt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25</a:t>
            </a:r>
          </a:p>
        </p:txBody>
      </p:sp>
      <p:sp>
        <p:nvSpPr>
          <p:cNvPr id="10254" name="AutoShape 14"/>
          <p:cNvSpPr>
            <a:spLocks/>
          </p:cNvSpPr>
          <p:nvPr/>
        </p:nvSpPr>
        <p:spPr bwMode="auto">
          <a:xfrm>
            <a:off x="6537325" y="3254375"/>
            <a:ext cx="2606675" cy="609600"/>
          </a:xfrm>
          <a:prstGeom prst="accentCallout2">
            <a:avLst>
              <a:gd name="adj1" fmla="val 18750"/>
              <a:gd name="adj2" fmla="val -2921"/>
              <a:gd name="adj3" fmla="val 18750"/>
              <a:gd name="adj4" fmla="val -8648"/>
              <a:gd name="adj5" fmla="val 93750"/>
              <a:gd name="adj6" fmla="val -14616"/>
            </a:avLst>
          </a:prstGeom>
          <a:noFill/>
          <a:ln w="12700">
            <a:solidFill>
              <a:schemeClr val="tx1"/>
            </a:solidFill>
            <a:miter lim="800000"/>
            <a:headEnd type="none" w="sm" len="sm"/>
            <a:tailEnd type="none" w="sm" len="sm"/>
          </a:ln>
        </p:spPr>
        <p:txBody>
          <a:bodyPr anchor="ctr"/>
          <a:lstStyle/>
          <a:p>
            <a:r>
              <a:rPr lang="en-US" sz="2000">
                <a:latin typeface="Arial" charset="0"/>
              </a:rPr>
              <a:t>Exceeds Order.  Promote middle and split.</a:t>
            </a:r>
          </a:p>
        </p:txBody>
      </p:sp>
      <p:sp>
        <p:nvSpPr>
          <p:cNvPr id="10255" name="Line 15"/>
          <p:cNvSpPr>
            <a:spLocks noChangeShapeType="1"/>
          </p:cNvSpPr>
          <p:nvPr/>
        </p:nvSpPr>
        <p:spPr bwMode="auto">
          <a:xfrm flipH="1">
            <a:off x="3657600" y="3140075"/>
            <a:ext cx="579438" cy="700088"/>
          </a:xfrm>
          <a:prstGeom prst="line">
            <a:avLst/>
          </a:prstGeom>
          <a:noFill/>
          <a:ln w="12700">
            <a:solidFill>
              <a:schemeClr val="tx1"/>
            </a:solidFill>
            <a:round/>
            <a:headEnd type="none" w="sm" len="sm"/>
            <a:tailEnd type="none" w="sm" len="sm"/>
          </a:ln>
        </p:spPr>
        <p:txBody>
          <a:bodyPr anchor="ctr">
            <a:spAutoFit/>
          </a:bodyPr>
          <a:lstStyle/>
          <a:p>
            <a:endParaRPr lang="en-US"/>
          </a:p>
        </p:txBody>
      </p:sp>
      <p:sp>
        <p:nvSpPr>
          <p:cNvPr id="10256" name="Line 16"/>
          <p:cNvSpPr>
            <a:spLocks noChangeShapeType="1"/>
          </p:cNvSpPr>
          <p:nvPr/>
        </p:nvSpPr>
        <p:spPr bwMode="auto">
          <a:xfrm>
            <a:off x="4892675" y="3170238"/>
            <a:ext cx="593725" cy="655637"/>
          </a:xfrm>
          <a:prstGeom prst="line">
            <a:avLst/>
          </a:prstGeom>
          <a:noFill/>
          <a:ln w="12700">
            <a:solidFill>
              <a:schemeClr val="tx1"/>
            </a:solidFill>
            <a:round/>
            <a:headEnd type="none" w="sm" len="sm"/>
            <a:tailEnd type="none" w="sm" len="sm"/>
          </a:ln>
        </p:spPr>
        <p:txBody>
          <a:bodyPr wrap="none" anchor="ctr">
            <a:spAutoFit/>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0253"/>
                                        </p:tgtEl>
                                        <p:attrNameLst>
                                          <p:attrName>style.visibility</p:attrName>
                                        </p:attrNameLst>
                                      </p:cBhvr>
                                      <p:to>
                                        <p:strVal val="visible"/>
                                      </p:to>
                                    </p:set>
                                    <p:anim calcmode="lin" valueType="num">
                                      <p:cBhvr additive="base">
                                        <p:cTn id="7" dur="500" fill="hold"/>
                                        <p:tgtEl>
                                          <p:spTgt spid="10253"/>
                                        </p:tgtEl>
                                        <p:attrNameLst>
                                          <p:attrName>ppt_x</p:attrName>
                                        </p:attrNameLst>
                                      </p:cBhvr>
                                      <p:tavLst>
                                        <p:tav tm="0">
                                          <p:val>
                                            <p:strVal val="#ppt_x"/>
                                          </p:val>
                                        </p:tav>
                                        <p:tav tm="100000">
                                          <p:val>
                                            <p:strVal val="#ppt_x"/>
                                          </p:val>
                                        </p:tav>
                                      </p:tavLst>
                                    </p:anim>
                                    <p:anim calcmode="lin" valueType="num">
                                      <p:cBhvr additive="base">
                                        <p:cTn id="8" dur="500" fill="hold"/>
                                        <p:tgtEl>
                                          <p:spTgt spid="1025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1025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0244"/>
                                        </p:tgtEl>
                                        <p:attrNameLst>
                                          <p:attrName>style.visibility</p:attrName>
                                        </p:attrNameLst>
                                      </p:cBhvr>
                                      <p:to>
                                        <p:strVal val="visible"/>
                                      </p:to>
                                    </p:set>
                                  </p:childTnLst>
                                </p:cTn>
                              </p:par>
                              <p:par>
                                <p:cTn id="16" presetID="64" presetClass="path" presetSubtype="0" accel="50000" decel="50000" fill="hold" grpId="0" nodeType="withEffect">
                                  <p:stCondLst>
                                    <p:cond delay="0"/>
                                  </p:stCondLst>
                                  <p:childTnLst>
                                    <p:animMotion origin="layout" path="M -4.44444E-6 4.81481E-6 L -4.44444E-6 -0.19561 " pathEditMode="relative" rAng="0" ptsTypes="AA">
                                      <p:cBhvr>
                                        <p:cTn id="17" dur="2000" fill="hold"/>
                                        <p:tgtEl>
                                          <p:spTgt spid="10250"/>
                                        </p:tgtEl>
                                        <p:attrNameLst>
                                          <p:attrName>ppt_x</p:attrName>
                                          <p:attrName>ppt_y</p:attrName>
                                        </p:attrNameLst>
                                      </p:cBhvr>
                                      <p:rCtr x="0" y="-98"/>
                                    </p:animMotion>
                                  </p:childTnLst>
                                </p:cTn>
                              </p:par>
                              <p:par>
                                <p:cTn id="18" presetID="10" presetClass="exit" presetSubtype="0" fill="hold" grpId="0" nodeType="withEffect">
                                  <p:stCondLst>
                                    <p:cond delay="0"/>
                                  </p:stCondLst>
                                  <p:childTnLst>
                                    <p:animEffect transition="out" filter="fade">
                                      <p:cBhvr>
                                        <p:cTn id="19" dur="2000"/>
                                        <p:tgtEl>
                                          <p:spTgt spid="10248"/>
                                        </p:tgtEl>
                                      </p:cBhvr>
                                    </p:animEffect>
                                    <p:set>
                                      <p:cBhvr>
                                        <p:cTn id="20" dur="1" fill="hold">
                                          <p:stCondLst>
                                            <p:cond delay="1999"/>
                                          </p:stCondLst>
                                        </p:cTn>
                                        <p:tgtEl>
                                          <p:spTgt spid="10248"/>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1024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242"/>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10242"/>
                                        </p:tgtEl>
                                        <p:attrNameLst>
                                          <p:attrName>style.visibility</p:attrName>
                                        </p:attrNameLst>
                                      </p:cBhvr>
                                      <p:to>
                                        <p:strVal val="visible"/>
                                      </p:to>
                                    </p:set>
                                  </p:childTnLst>
                                </p:cTn>
                              </p:par>
                            </p:childTnLst>
                          </p:cTn>
                        </p:par>
                        <p:par>
                          <p:cTn id="27" fill="hold">
                            <p:stCondLst>
                              <p:cond delay="2000"/>
                            </p:stCondLst>
                            <p:childTnLst>
                              <p:par>
                                <p:cTn id="28" presetID="1" presetClass="entr" presetSubtype="0" fill="hold" grpId="0" nodeType="afterEffect">
                                  <p:stCondLst>
                                    <p:cond delay="0"/>
                                  </p:stCondLst>
                                  <p:childTnLst>
                                    <p:set>
                                      <p:cBhvr>
                                        <p:cTn id="29" dur="1" fill="hold">
                                          <p:stCondLst>
                                            <p:cond delay="0"/>
                                          </p:stCondLst>
                                        </p:cTn>
                                        <p:tgtEl>
                                          <p:spTgt spid="10256"/>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02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nimBg="1"/>
      <p:bldP spid="10242" grpId="1" animBg="1"/>
      <p:bldP spid="10243" grpId="0" animBg="1"/>
      <p:bldP spid="10244" grpId="0" animBg="1"/>
      <p:bldP spid="10248" grpId="0" animBg="1"/>
      <p:bldP spid="10250" grpId="0" animBg="1"/>
      <p:bldP spid="10253" grpId="0" animBg="1"/>
      <p:bldP spid="10254" grpId="0" animBg="1"/>
      <p:bldP spid="10255" grpId="0" animBg="1"/>
      <p:bldP spid="10256"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4967288" y="5322888"/>
            <a:ext cx="1952625"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1267" name="Rectangle 3"/>
          <p:cNvSpPr>
            <a:spLocks noChangeArrowheads="1"/>
          </p:cNvSpPr>
          <p:nvPr/>
        </p:nvSpPr>
        <p:spPr bwMode="auto">
          <a:xfrm>
            <a:off x="4965700" y="5321300"/>
            <a:ext cx="2562225"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1268" name="Rectangle 4"/>
          <p:cNvSpPr>
            <a:spLocks noChangeArrowheads="1"/>
          </p:cNvSpPr>
          <p:nvPr/>
        </p:nvSpPr>
        <p:spPr bwMode="auto">
          <a:xfrm>
            <a:off x="2514600" y="5335588"/>
            <a:ext cx="1951038"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1269" name="Rectangle 5"/>
          <p:cNvSpPr>
            <a:spLocks noGrp="1" noChangeArrowheads="1"/>
          </p:cNvSpPr>
          <p:nvPr>
            <p:ph type="title"/>
          </p:nvPr>
        </p:nvSpPr>
        <p:spPr/>
        <p:txBody>
          <a:bodyPr/>
          <a:lstStyle/>
          <a:p>
            <a:pPr eaLnBrk="1" hangingPunct="1"/>
            <a:r>
              <a:rPr lang="en-US" smtClean="0"/>
              <a:t>Constructing a B-tree (contd.)</a:t>
            </a:r>
          </a:p>
        </p:txBody>
      </p:sp>
      <p:sp>
        <p:nvSpPr>
          <p:cNvPr id="11270" name="Text Box 6"/>
          <p:cNvSpPr txBox="1">
            <a:spLocks noChangeArrowheads="1"/>
          </p:cNvSpPr>
          <p:nvPr/>
        </p:nvSpPr>
        <p:spPr bwMode="auto">
          <a:xfrm>
            <a:off x="685800" y="3581400"/>
            <a:ext cx="7848600" cy="457200"/>
          </a:xfrm>
          <a:prstGeom prst="rect">
            <a:avLst/>
          </a:prstGeom>
          <a:noFill/>
          <a:ln w="12700">
            <a:noFill/>
            <a:miter lim="800000"/>
            <a:headEnd type="none" w="sm" len="sm"/>
            <a:tailEnd type="none" w="sm" len="sm"/>
          </a:ln>
        </p:spPr>
        <p:txBody>
          <a:bodyPr>
            <a:spAutoFit/>
          </a:bodyPr>
          <a:lstStyle/>
          <a:p>
            <a:pPr>
              <a:spcBef>
                <a:spcPct val="50000"/>
              </a:spcBef>
            </a:pPr>
            <a:r>
              <a:rPr lang="en-US" sz="2400">
                <a:latin typeface="Times New Roman" pitchFamily="18" charset="0"/>
              </a:rPr>
              <a:t>6, 14, 28 get added to the leaf nodes:</a:t>
            </a:r>
            <a:endParaRPr lang="en-US" sz="2400">
              <a:latin typeface="Times" pitchFamily="18" charset="0"/>
            </a:endParaRPr>
          </a:p>
        </p:txBody>
      </p:sp>
      <p:sp>
        <p:nvSpPr>
          <p:cNvPr id="11271" name="Text Box 7"/>
          <p:cNvSpPr txBox="1">
            <a:spLocks noChangeArrowheads="1"/>
          </p:cNvSpPr>
          <p:nvPr/>
        </p:nvSpPr>
        <p:spPr bwMode="auto">
          <a:xfrm rot="-5400000">
            <a:off x="-2441575" y="3030538"/>
            <a:ext cx="5689600" cy="431800"/>
          </a:xfrm>
          <a:prstGeom prst="rect">
            <a:avLst/>
          </a:prstGeom>
          <a:noFill/>
          <a:ln w="12700">
            <a:solidFill>
              <a:schemeClr val="folHlink"/>
            </a:solidFill>
            <a:miter lim="800000"/>
            <a:headEnd type="none" w="sm" len="sm"/>
            <a:tailEnd type="none" w="sm" len="sm"/>
          </a:ln>
        </p:spPr>
        <p:txBody>
          <a:bodyPr vert="eaVert">
            <a:spAutoFit/>
          </a:bodyPr>
          <a:lstStyle/>
          <a:p>
            <a:pPr algn="r">
              <a:lnSpc>
                <a:spcPct val="90000"/>
              </a:lnSpc>
              <a:spcBef>
                <a:spcPct val="20000"/>
              </a:spcBef>
            </a:pPr>
            <a:r>
              <a:rPr lang="en-US" sz="2000" b="1">
                <a:solidFill>
                  <a:schemeClr val="folHlink"/>
                </a:solidFill>
                <a:latin typeface="Arial" charset="0"/>
              </a:rPr>
              <a:t>1  12  8  2</a:t>
            </a:r>
            <a:r>
              <a:rPr lang="en-US" sz="2000" b="1">
                <a:latin typeface="Arial" charset="0"/>
              </a:rPr>
              <a:t>  </a:t>
            </a:r>
            <a:r>
              <a:rPr lang="en-US" sz="2000" b="1">
                <a:solidFill>
                  <a:schemeClr val="folHlink"/>
                </a:solidFill>
                <a:latin typeface="Arial" charset="0"/>
              </a:rPr>
              <a:t>25</a:t>
            </a:r>
            <a:r>
              <a:rPr lang="en-US" sz="2000" b="1">
                <a:latin typeface="Arial" charset="0"/>
              </a:rPr>
              <a:t>  6  14  28</a:t>
            </a:r>
            <a:r>
              <a:rPr lang="en-US" sz="2000" b="1">
                <a:solidFill>
                  <a:schemeClr val="folHlink"/>
                </a:solidFill>
                <a:latin typeface="Arial" charset="0"/>
              </a:rPr>
              <a:t>  17  7  52  16  48  68  3  26  29  53  55  45</a:t>
            </a:r>
          </a:p>
        </p:txBody>
      </p:sp>
      <p:sp>
        <p:nvSpPr>
          <p:cNvPr id="11272" name="Rectangle 8"/>
          <p:cNvSpPr>
            <a:spLocks noChangeArrowheads="1"/>
          </p:cNvSpPr>
          <p:nvPr/>
        </p:nvSpPr>
        <p:spPr bwMode="auto">
          <a:xfrm>
            <a:off x="4838700" y="2905125"/>
            <a:ext cx="1277938"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1273" name="Rectangle 9"/>
          <p:cNvSpPr>
            <a:spLocks noChangeArrowheads="1"/>
          </p:cNvSpPr>
          <p:nvPr/>
        </p:nvSpPr>
        <p:spPr bwMode="auto">
          <a:xfrm>
            <a:off x="2992438" y="2919413"/>
            <a:ext cx="1277937"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1274" name="Rectangle 10"/>
          <p:cNvSpPr>
            <a:spLocks noChangeArrowheads="1"/>
          </p:cNvSpPr>
          <p:nvPr/>
        </p:nvSpPr>
        <p:spPr bwMode="auto">
          <a:xfrm>
            <a:off x="4208463" y="1544638"/>
            <a:ext cx="654050"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1275" name="Rectangle 11"/>
          <p:cNvSpPr>
            <a:spLocks noChangeArrowheads="1"/>
          </p:cNvSpPr>
          <p:nvPr/>
        </p:nvSpPr>
        <p:spPr bwMode="auto">
          <a:xfrm>
            <a:off x="3001963" y="2913063"/>
            <a:ext cx="1266825"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1276" name="Rectangle 12"/>
          <p:cNvSpPr>
            <a:spLocks noChangeArrowheads="1"/>
          </p:cNvSpPr>
          <p:nvPr/>
        </p:nvSpPr>
        <p:spPr bwMode="auto">
          <a:xfrm>
            <a:off x="4903788" y="2989263"/>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12</a:t>
            </a:r>
          </a:p>
        </p:txBody>
      </p:sp>
      <p:sp>
        <p:nvSpPr>
          <p:cNvPr id="11277" name="Rectangle 13"/>
          <p:cNvSpPr>
            <a:spLocks noChangeArrowheads="1"/>
          </p:cNvSpPr>
          <p:nvPr/>
        </p:nvSpPr>
        <p:spPr bwMode="auto">
          <a:xfrm>
            <a:off x="4265613" y="1617663"/>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8</a:t>
            </a:r>
          </a:p>
        </p:txBody>
      </p:sp>
      <p:sp>
        <p:nvSpPr>
          <p:cNvPr id="11278" name="Rectangle 14"/>
          <p:cNvSpPr>
            <a:spLocks noChangeArrowheads="1"/>
          </p:cNvSpPr>
          <p:nvPr/>
        </p:nvSpPr>
        <p:spPr bwMode="auto">
          <a:xfrm>
            <a:off x="3078163" y="2989263"/>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a:t>
            </a:r>
          </a:p>
        </p:txBody>
      </p:sp>
      <p:sp>
        <p:nvSpPr>
          <p:cNvPr id="11279" name="Rectangle 15"/>
          <p:cNvSpPr>
            <a:spLocks noChangeArrowheads="1"/>
          </p:cNvSpPr>
          <p:nvPr/>
        </p:nvSpPr>
        <p:spPr bwMode="auto">
          <a:xfrm>
            <a:off x="3687763" y="2989263"/>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a:t>
            </a:r>
          </a:p>
        </p:txBody>
      </p:sp>
      <p:sp>
        <p:nvSpPr>
          <p:cNvPr id="11280" name="Rectangle 16"/>
          <p:cNvSpPr>
            <a:spLocks noChangeArrowheads="1"/>
          </p:cNvSpPr>
          <p:nvPr/>
        </p:nvSpPr>
        <p:spPr bwMode="auto">
          <a:xfrm>
            <a:off x="5529263" y="2989263"/>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25</a:t>
            </a:r>
          </a:p>
        </p:txBody>
      </p:sp>
      <p:sp>
        <p:nvSpPr>
          <p:cNvPr id="11281" name="Line 17"/>
          <p:cNvSpPr>
            <a:spLocks noChangeShapeType="1"/>
          </p:cNvSpPr>
          <p:nvPr/>
        </p:nvSpPr>
        <p:spPr bwMode="auto">
          <a:xfrm flipH="1">
            <a:off x="3643313" y="2211388"/>
            <a:ext cx="579437" cy="700087"/>
          </a:xfrm>
          <a:prstGeom prst="line">
            <a:avLst/>
          </a:prstGeom>
          <a:noFill/>
          <a:ln w="12700">
            <a:solidFill>
              <a:schemeClr val="tx1"/>
            </a:solidFill>
            <a:round/>
            <a:headEnd type="none" w="sm" len="sm"/>
            <a:tailEnd type="none" w="sm" len="sm"/>
          </a:ln>
        </p:spPr>
        <p:txBody>
          <a:bodyPr anchor="ctr">
            <a:spAutoFit/>
          </a:bodyPr>
          <a:lstStyle/>
          <a:p>
            <a:endParaRPr lang="en-US"/>
          </a:p>
        </p:txBody>
      </p:sp>
      <p:sp>
        <p:nvSpPr>
          <p:cNvPr id="11282" name="Line 18"/>
          <p:cNvSpPr>
            <a:spLocks noChangeShapeType="1"/>
          </p:cNvSpPr>
          <p:nvPr/>
        </p:nvSpPr>
        <p:spPr bwMode="auto">
          <a:xfrm>
            <a:off x="4878388" y="2241550"/>
            <a:ext cx="593725" cy="655638"/>
          </a:xfrm>
          <a:prstGeom prst="line">
            <a:avLst/>
          </a:prstGeom>
          <a:noFill/>
          <a:ln w="12700">
            <a:solidFill>
              <a:schemeClr val="tx1"/>
            </a:solidFill>
            <a:round/>
            <a:headEnd type="none" w="sm" len="sm"/>
            <a:tailEnd type="none" w="sm" len="sm"/>
          </a:ln>
        </p:spPr>
        <p:txBody>
          <a:bodyPr wrap="none" anchor="ctr">
            <a:spAutoFit/>
          </a:bodyPr>
          <a:lstStyle/>
          <a:p>
            <a:endParaRPr lang="en-US"/>
          </a:p>
        </p:txBody>
      </p:sp>
      <p:sp>
        <p:nvSpPr>
          <p:cNvPr id="11283" name="Rectangle 19"/>
          <p:cNvSpPr>
            <a:spLocks noChangeArrowheads="1"/>
          </p:cNvSpPr>
          <p:nvPr/>
        </p:nvSpPr>
        <p:spPr bwMode="auto">
          <a:xfrm>
            <a:off x="4976813" y="5329238"/>
            <a:ext cx="1277937"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1284" name="Rectangle 20"/>
          <p:cNvSpPr>
            <a:spLocks noChangeArrowheads="1"/>
          </p:cNvSpPr>
          <p:nvPr/>
        </p:nvSpPr>
        <p:spPr bwMode="auto">
          <a:xfrm>
            <a:off x="4362450" y="3970338"/>
            <a:ext cx="654050"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1285" name="Rectangle 21"/>
          <p:cNvSpPr>
            <a:spLocks noChangeArrowheads="1"/>
          </p:cNvSpPr>
          <p:nvPr/>
        </p:nvSpPr>
        <p:spPr bwMode="auto">
          <a:xfrm>
            <a:off x="3171825" y="5338763"/>
            <a:ext cx="1296988"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1286" name="Rectangle 22"/>
          <p:cNvSpPr>
            <a:spLocks noChangeArrowheads="1"/>
          </p:cNvSpPr>
          <p:nvPr/>
        </p:nvSpPr>
        <p:spPr bwMode="auto">
          <a:xfrm>
            <a:off x="5057775" y="5413375"/>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12</a:t>
            </a:r>
          </a:p>
        </p:txBody>
      </p:sp>
      <p:sp>
        <p:nvSpPr>
          <p:cNvPr id="11287" name="Rectangle 23"/>
          <p:cNvSpPr>
            <a:spLocks noChangeArrowheads="1"/>
          </p:cNvSpPr>
          <p:nvPr/>
        </p:nvSpPr>
        <p:spPr bwMode="auto">
          <a:xfrm>
            <a:off x="4419600" y="4041775"/>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8</a:t>
            </a:r>
          </a:p>
        </p:txBody>
      </p:sp>
      <p:sp>
        <p:nvSpPr>
          <p:cNvPr id="11288" name="Rectangle 24"/>
          <p:cNvSpPr>
            <a:spLocks noChangeArrowheads="1"/>
          </p:cNvSpPr>
          <p:nvPr/>
        </p:nvSpPr>
        <p:spPr bwMode="auto">
          <a:xfrm>
            <a:off x="3232150" y="5413375"/>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a:t>
            </a:r>
          </a:p>
        </p:txBody>
      </p:sp>
      <p:sp>
        <p:nvSpPr>
          <p:cNvPr id="11289" name="Rectangle 25"/>
          <p:cNvSpPr>
            <a:spLocks noChangeArrowheads="1"/>
          </p:cNvSpPr>
          <p:nvPr/>
        </p:nvSpPr>
        <p:spPr bwMode="auto">
          <a:xfrm>
            <a:off x="3841750" y="5413375"/>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a:t>
            </a:r>
          </a:p>
        </p:txBody>
      </p:sp>
      <p:sp>
        <p:nvSpPr>
          <p:cNvPr id="11290" name="Rectangle 26"/>
          <p:cNvSpPr>
            <a:spLocks noChangeArrowheads="1"/>
          </p:cNvSpPr>
          <p:nvPr/>
        </p:nvSpPr>
        <p:spPr bwMode="auto">
          <a:xfrm>
            <a:off x="5683250" y="5413375"/>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25</a:t>
            </a:r>
          </a:p>
        </p:txBody>
      </p:sp>
      <p:sp>
        <p:nvSpPr>
          <p:cNvPr id="11291" name="Line 27"/>
          <p:cNvSpPr>
            <a:spLocks noChangeShapeType="1"/>
          </p:cNvSpPr>
          <p:nvPr/>
        </p:nvSpPr>
        <p:spPr bwMode="auto">
          <a:xfrm flipH="1">
            <a:off x="3797300" y="4635500"/>
            <a:ext cx="579438" cy="700088"/>
          </a:xfrm>
          <a:prstGeom prst="line">
            <a:avLst/>
          </a:prstGeom>
          <a:noFill/>
          <a:ln w="12700">
            <a:solidFill>
              <a:schemeClr val="tx1"/>
            </a:solidFill>
            <a:round/>
            <a:headEnd type="none" w="sm" len="sm"/>
            <a:tailEnd type="none" w="sm" len="sm"/>
          </a:ln>
        </p:spPr>
        <p:txBody>
          <a:bodyPr anchor="ctr">
            <a:spAutoFit/>
          </a:bodyPr>
          <a:lstStyle/>
          <a:p>
            <a:endParaRPr lang="en-US"/>
          </a:p>
        </p:txBody>
      </p:sp>
      <p:sp>
        <p:nvSpPr>
          <p:cNvPr id="11292" name="Line 28"/>
          <p:cNvSpPr>
            <a:spLocks noChangeShapeType="1"/>
          </p:cNvSpPr>
          <p:nvPr/>
        </p:nvSpPr>
        <p:spPr bwMode="auto">
          <a:xfrm>
            <a:off x="5032375" y="4665663"/>
            <a:ext cx="593725" cy="655637"/>
          </a:xfrm>
          <a:prstGeom prst="line">
            <a:avLst/>
          </a:prstGeom>
          <a:noFill/>
          <a:ln w="12700">
            <a:solidFill>
              <a:schemeClr val="tx1"/>
            </a:solidFill>
            <a:round/>
            <a:headEnd type="none" w="sm" len="sm"/>
            <a:tailEnd type="none" w="sm" len="sm"/>
          </a:ln>
        </p:spPr>
        <p:txBody>
          <a:bodyPr wrap="none" anchor="ctr">
            <a:spAutoFit/>
          </a:bodyPr>
          <a:lstStyle/>
          <a:p>
            <a:endParaRPr lang="en-US"/>
          </a:p>
        </p:txBody>
      </p:sp>
      <p:sp>
        <p:nvSpPr>
          <p:cNvPr id="11293" name="Rectangle 29"/>
          <p:cNvSpPr>
            <a:spLocks noChangeArrowheads="1"/>
          </p:cNvSpPr>
          <p:nvPr/>
        </p:nvSpPr>
        <p:spPr bwMode="auto">
          <a:xfrm>
            <a:off x="3840163" y="5410200"/>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6</a:t>
            </a:r>
          </a:p>
        </p:txBody>
      </p:sp>
      <p:sp>
        <p:nvSpPr>
          <p:cNvPr id="11294" name="Rectangle 30"/>
          <p:cNvSpPr>
            <a:spLocks noChangeArrowheads="1"/>
          </p:cNvSpPr>
          <p:nvPr/>
        </p:nvSpPr>
        <p:spPr bwMode="auto">
          <a:xfrm>
            <a:off x="2620963" y="5410200"/>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a:t>
            </a:r>
          </a:p>
        </p:txBody>
      </p:sp>
      <p:sp>
        <p:nvSpPr>
          <p:cNvPr id="11295" name="Rectangle 31"/>
          <p:cNvSpPr>
            <a:spLocks noChangeArrowheads="1"/>
          </p:cNvSpPr>
          <p:nvPr/>
        </p:nvSpPr>
        <p:spPr bwMode="auto">
          <a:xfrm>
            <a:off x="3230563" y="5410200"/>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a:t>
            </a:r>
          </a:p>
        </p:txBody>
      </p:sp>
      <p:sp>
        <p:nvSpPr>
          <p:cNvPr id="11296" name="Rectangle 32"/>
          <p:cNvSpPr>
            <a:spLocks noChangeArrowheads="1"/>
          </p:cNvSpPr>
          <p:nvPr/>
        </p:nvSpPr>
        <p:spPr bwMode="auto">
          <a:xfrm>
            <a:off x="6932613" y="5399088"/>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28</a:t>
            </a:r>
          </a:p>
        </p:txBody>
      </p:sp>
      <p:sp>
        <p:nvSpPr>
          <p:cNvPr id="11297" name="Rectangle 33"/>
          <p:cNvSpPr>
            <a:spLocks noChangeArrowheads="1"/>
          </p:cNvSpPr>
          <p:nvPr/>
        </p:nvSpPr>
        <p:spPr bwMode="auto">
          <a:xfrm>
            <a:off x="5667375" y="5397500"/>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11285"/>
                                        </p:tgtEl>
                                      </p:cBhvr>
                                    </p:animEffect>
                                    <p:set>
                                      <p:cBhvr>
                                        <p:cTn id="7" dur="1" fill="hold">
                                          <p:stCondLst>
                                            <p:cond delay="1999"/>
                                          </p:stCondLst>
                                        </p:cTn>
                                        <p:tgtEl>
                                          <p:spTgt spid="11285"/>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2000"/>
                                        <p:tgtEl>
                                          <p:spTgt spid="11288"/>
                                        </p:tgtEl>
                                      </p:cBhvr>
                                    </p:animEffect>
                                    <p:set>
                                      <p:cBhvr>
                                        <p:cTn id="10" dur="1" fill="hold">
                                          <p:stCondLst>
                                            <p:cond delay="1999"/>
                                          </p:stCondLst>
                                        </p:cTn>
                                        <p:tgtEl>
                                          <p:spTgt spid="11288"/>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2000"/>
                                        <p:tgtEl>
                                          <p:spTgt spid="11289"/>
                                        </p:tgtEl>
                                      </p:cBhvr>
                                    </p:animEffect>
                                    <p:set>
                                      <p:cBhvr>
                                        <p:cTn id="13" dur="1" fill="hold">
                                          <p:stCondLst>
                                            <p:cond delay="1999"/>
                                          </p:stCondLst>
                                        </p:cTn>
                                        <p:tgtEl>
                                          <p:spTgt spid="11289"/>
                                        </p:tgtEl>
                                        <p:attrNameLst>
                                          <p:attrName>style.visibility</p:attrName>
                                        </p:attrNameLst>
                                      </p:cBhvr>
                                      <p:to>
                                        <p:strVal val="hidden"/>
                                      </p:to>
                                    </p:set>
                                  </p:childTnLst>
                                </p:cTn>
                              </p:par>
                            </p:childTnLst>
                          </p:cTn>
                        </p:par>
                        <p:par>
                          <p:cTn id="14" fill="hold">
                            <p:stCondLst>
                              <p:cond delay="2000"/>
                            </p:stCondLst>
                            <p:childTnLst>
                              <p:par>
                                <p:cTn id="15" presetID="1" presetClass="entr" presetSubtype="0" fill="hold" grpId="0" nodeType="afterEffect">
                                  <p:stCondLst>
                                    <p:cond delay="0"/>
                                  </p:stCondLst>
                                  <p:childTnLst>
                                    <p:set>
                                      <p:cBhvr>
                                        <p:cTn id="16" dur="1" fill="hold">
                                          <p:stCondLst>
                                            <p:cond delay="0"/>
                                          </p:stCondLst>
                                        </p:cTn>
                                        <p:tgtEl>
                                          <p:spTgt spid="1129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29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29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268"/>
                                        </p:tgtEl>
                                        <p:attrNameLst>
                                          <p:attrName>style.visibility</p:attrName>
                                        </p:attrNameLst>
                                      </p:cBhvr>
                                      <p:to>
                                        <p:strVal val="visible"/>
                                      </p:to>
                                    </p:set>
                                  </p:childTnLst>
                                </p:cTn>
                              </p:par>
                            </p:childTnLst>
                          </p:cTn>
                        </p:par>
                        <p:par>
                          <p:cTn id="23" fill="hold">
                            <p:stCondLst>
                              <p:cond delay="2000"/>
                            </p:stCondLst>
                            <p:childTnLst>
                              <p:par>
                                <p:cTn id="24" presetID="2" presetClass="entr" presetSubtype="1" fill="hold" grpId="1" nodeType="afterEffect">
                                  <p:stCondLst>
                                    <p:cond delay="0"/>
                                  </p:stCondLst>
                                  <p:childTnLst>
                                    <p:set>
                                      <p:cBhvr>
                                        <p:cTn id="25" dur="1" fill="hold">
                                          <p:stCondLst>
                                            <p:cond delay="0"/>
                                          </p:stCondLst>
                                        </p:cTn>
                                        <p:tgtEl>
                                          <p:spTgt spid="11293"/>
                                        </p:tgtEl>
                                        <p:attrNameLst>
                                          <p:attrName>style.visibility</p:attrName>
                                        </p:attrNameLst>
                                      </p:cBhvr>
                                      <p:to>
                                        <p:strVal val="visible"/>
                                      </p:to>
                                    </p:set>
                                    <p:anim calcmode="lin" valueType="num">
                                      <p:cBhvr additive="base">
                                        <p:cTn id="26" dur="500" fill="hold"/>
                                        <p:tgtEl>
                                          <p:spTgt spid="11293"/>
                                        </p:tgtEl>
                                        <p:attrNameLst>
                                          <p:attrName>ppt_x</p:attrName>
                                        </p:attrNameLst>
                                      </p:cBhvr>
                                      <p:tavLst>
                                        <p:tav tm="0">
                                          <p:val>
                                            <p:strVal val="#ppt_x"/>
                                          </p:val>
                                        </p:tav>
                                        <p:tav tm="100000">
                                          <p:val>
                                            <p:strVal val="#ppt_x"/>
                                          </p:val>
                                        </p:tav>
                                      </p:tavLst>
                                    </p:anim>
                                    <p:anim calcmode="lin" valueType="num">
                                      <p:cBhvr additive="base">
                                        <p:cTn id="27" dur="500" fill="hold"/>
                                        <p:tgtEl>
                                          <p:spTgt spid="11293"/>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10" presetClass="exit" presetSubtype="0" fill="hold" grpId="0" nodeType="afterEffect">
                                  <p:stCondLst>
                                    <p:cond delay="0"/>
                                  </p:stCondLst>
                                  <p:childTnLst>
                                    <p:animEffect transition="out" filter="fade">
                                      <p:cBhvr>
                                        <p:cTn id="30" dur="2000"/>
                                        <p:tgtEl>
                                          <p:spTgt spid="11283"/>
                                        </p:tgtEl>
                                      </p:cBhvr>
                                    </p:animEffect>
                                    <p:set>
                                      <p:cBhvr>
                                        <p:cTn id="31" dur="1" fill="hold">
                                          <p:stCondLst>
                                            <p:cond delay="1999"/>
                                          </p:stCondLst>
                                        </p:cTn>
                                        <p:tgtEl>
                                          <p:spTgt spid="11283"/>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2000"/>
                                        <p:tgtEl>
                                          <p:spTgt spid="11286"/>
                                        </p:tgtEl>
                                      </p:cBhvr>
                                    </p:animEffect>
                                    <p:set>
                                      <p:cBhvr>
                                        <p:cTn id="34" dur="1" fill="hold">
                                          <p:stCondLst>
                                            <p:cond delay="1999"/>
                                          </p:stCondLst>
                                        </p:cTn>
                                        <p:tgtEl>
                                          <p:spTgt spid="11286"/>
                                        </p:tgtEl>
                                        <p:attrNameLst>
                                          <p:attrName>style.visibility</p:attrName>
                                        </p:attrNameLst>
                                      </p:cBhvr>
                                      <p:to>
                                        <p:strVal val="hidden"/>
                                      </p:to>
                                    </p:set>
                                  </p:childTnLst>
                                </p:cTn>
                              </p:par>
                              <p:par>
                                <p:cTn id="35" presetID="10" presetClass="exit" presetSubtype="0" fill="hold" grpId="0" nodeType="withEffect">
                                  <p:stCondLst>
                                    <p:cond delay="0"/>
                                  </p:stCondLst>
                                  <p:childTnLst>
                                    <p:animEffect transition="out" filter="fade">
                                      <p:cBhvr>
                                        <p:cTn id="36" dur="2000"/>
                                        <p:tgtEl>
                                          <p:spTgt spid="11290"/>
                                        </p:tgtEl>
                                      </p:cBhvr>
                                    </p:animEffect>
                                    <p:set>
                                      <p:cBhvr>
                                        <p:cTn id="37" dur="1" fill="hold">
                                          <p:stCondLst>
                                            <p:cond delay="1999"/>
                                          </p:stCondLst>
                                        </p:cTn>
                                        <p:tgtEl>
                                          <p:spTgt spid="11290"/>
                                        </p:tgtEl>
                                        <p:attrNameLst>
                                          <p:attrName>style.visibility</p:attrName>
                                        </p:attrNameLst>
                                      </p:cBhvr>
                                      <p:to>
                                        <p:strVal val="hidden"/>
                                      </p:to>
                                    </p:set>
                                  </p:childTnLst>
                                </p:cTn>
                              </p:par>
                            </p:childTnLst>
                          </p:cTn>
                        </p:par>
                        <p:par>
                          <p:cTn id="38" fill="hold">
                            <p:stCondLst>
                              <p:cond delay="4500"/>
                            </p:stCondLst>
                            <p:childTnLst>
                              <p:par>
                                <p:cTn id="39" presetID="1" presetClass="entr" presetSubtype="0" fill="hold" grpId="0" nodeType="afterEffect">
                                  <p:stCondLst>
                                    <p:cond delay="0"/>
                                  </p:stCondLst>
                                  <p:childTnLst>
                                    <p:set>
                                      <p:cBhvr>
                                        <p:cTn id="40" dur="1" fill="hold">
                                          <p:stCondLst>
                                            <p:cond delay="0"/>
                                          </p:stCondLst>
                                        </p:cTn>
                                        <p:tgtEl>
                                          <p:spTgt spid="11266"/>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11286"/>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11290"/>
                                        </p:tgtEl>
                                        <p:attrNameLst>
                                          <p:attrName>style.visibility</p:attrName>
                                        </p:attrNameLst>
                                      </p:cBhvr>
                                      <p:to>
                                        <p:strVal val="visible"/>
                                      </p:to>
                                    </p:set>
                                  </p:childTnLst>
                                </p:cTn>
                              </p:par>
                              <p:par>
                                <p:cTn id="45" presetID="63" presetClass="path" presetSubtype="0" accel="50000" decel="50000" fill="hold" nodeType="withEffect">
                                  <p:stCondLst>
                                    <p:cond delay="0"/>
                                  </p:stCondLst>
                                  <p:childTnLst>
                                    <p:animMotion origin="layout" path="M -4.44444E-6 -7.40741E-7 L 0.06997 -0.00231 " pathEditMode="relative" rAng="0" ptsTypes="AA">
                                      <p:cBhvr>
                                        <p:cTn id="46" dur="2000" fill="hold"/>
                                        <p:tgtEl>
                                          <p:spTgt spid="11290"/>
                                        </p:tgtEl>
                                        <p:attrNameLst>
                                          <p:attrName>ppt_x</p:attrName>
                                          <p:attrName>ppt_y</p:attrName>
                                        </p:attrNameLst>
                                      </p:cBhvr>
                                      <p:rCtr x="3500" y="-100"/>
                                    </p:animMotion>
                                  </p:childTnLst>
                                </p:cTn>
                              </p:par>
                            </p:childTnLst>
                          </p:cTn>
                        </p:par>
                        <p:par>
                          <p:cTn id="47" fill="hold">
                            <p:stCondLst>
                              <p:cond delay="6500"/>
                            </p:stCondLst>
                            <p:childTnLst>
                              <p:par>
                                <p:cTn id="48" presetID="2" presetClass="entr" presetSubtype="1" fill="hold" grpId="0" nodeType="afterEffect">
                                  <p:stCondLst>
                                    <p:cond delay="0"/>
                                  </p:stCondLst>
                                  <p:childTnLst>
                                    <p:set>
                                      <p:cBhvr>
                                        <p:cTn id="49" dur="1" fill="hold">
                                          <p:stCondLst>
                                            <p:cond delay="0"/>
                                          </p:stCondLst>
                                        </p:cTn>
                                        <p:tgtEl>
                                          <p:spTgt spid="11297"/>
                                        </p:tgtEl>
                                        <p:attrNameLst>
                                          <p:attrName>style.visibility</p:attrName>
                                        </p:attrNameLst>
                                      </p:cBhvr>
                                      <p:to>
                                        <p:strVal val="visible"/>
                                      </p:to>
                                    </p:set>
                                    <p:anim calcmode="lin" valueType="num">
                                      <p:cBhvr additive="base">
                                        <p:cTn id="50" dur="500" fill="hold"/>
                                        <p:tgtEl>
                                          <p:spTgt spid="11297"/>
                                        </p:tgtEl>
                                        <p:attrNameLst>
                                          <p:attrName>ppt_x</p:attrName>
                                        </p:attrNameLst>
                                      </p:cBhvr>
                                      <p:tavLst>
                                        <p:tav tm="0">
                                          <p:val>
                                            <p:strVal val="#ppt_x"/>
                                          </p:val>
                                        </p:tav>
                                        <p:tav tm="100000">
                                          <p:val>
                                            <p:strVal val="#ppt_x"/>
                                          </p:val>
                                        </p:tav>
                                      </p:tavLst>
                                    </p:anim>
                                    <p:anim calcmode="lin" valueType="num">
                                      <p:cBhvr additive="base">
                                        <p:cTn id="51" dur="500" fill="hold"/>
                                        <p:tgtEl>
                                          <p:spTgt spid="11297"/>
                                        </p:tgtEl>
                                        <p:attrNameLst>
                                          <p:attrName>ppt_y</p:attrName>
                                        </p:attrNameLst>
                                      </p:cBhvr>
                                      <p:tavLst>
                                        <p:tav tm="0">
                                          <p:val>
                                            <p:strVal val="0-#ppt_h/2"/>
                                          </p:val>
                                        </p:tav>
                                        <p:tav tm="100000">
                                          <p:val>
                                            <p:strVal val="#ppt_y"/>
                                          </p:val>
                                        </p:tav>
                                      </p:tavLst>
                                    </p:anim>
                                  </p:childTnLst>
                                </p:cTn>
                              </p:par>
                            </p:childTnLst>
                          </p:cTn>
                        </p:par>
                        <p:par>
                          <p:cTn id="52" fill="hold">
                            <p:stCondLst>
                              <p:cond delay="7000"/>
                            </p:stCondLst>
                            <p:childTnLst>
                              <p:par>
                                <p:cTn id="53" presetID="1" presetClass="entr" presetSubtype="0" fill="hold" grpId="0" nodeType="afterEffect">
                                  <p:stCondLst>
                                    <p:cond delay="0"/>
                                  </p:stCondLst>
                                  <p:childTnLst>
                                    <p:set>
                                      <p:cBhvr>
                                        <p:cTn id="54" dur="1" fill="hold">
                                          <p:stCondLst>
                                            <p:cond delay="0"/>
                                          </p:stCondLst>
                                        </p:cTn>
                                        <p:tgtEl>
                                          <p:spTgt spid="11267"/>
                                        </p:tgtEl>
                                        <p:attrNameLst>
                                          <p:attrName>style.visibility</p:attrName>
                                        </p:attrNameLst>
                                      </p:cBhvr>
                                      <p:to>
                                        <p:strVal val="visible"/>
                                      </p:to>
                                    </p:set>
                                  </p:childTnLst>
                                </p:cTn>
                              </p:par>
                            </p:childTnLst>
                          </p:cTn>
                        </p:par>
                        <p:par>
                          <p:cTn id="55" fill="hold">
                            <p:stCondLst>
                              <p:cond delay="7000"/>
                            </p:stCondLst>
                            <p:childTnLst>
                              <p:par>
                                <p:cTn id="56" presetID="2" presetClass="entr" presetSubtype="1" fill="hold" grpId="0" nodeType="afterEffect">
                                  <p:stCondLst>
                                    <p:cond delay="0"/>
                                  </p:stCondLst>
                                  <p:childTnLst>
                                    <p:set>
                                      <p:cBhvr>
                                        <p:cTn id="57" dur="1" fill="hold">
                                          <p:stCondLst>
                                            <p:cond delay="0"/>
                                          </p:stCondLst>
                                        </p:cTn>
                                        <p:tgtEl>
                                          <p:spTgt spid="11296"/>
                                        </p:tgtEl>
                                        <p:attrNameLst>
                                          <p:attrName>style.visibility</p:attrName>
                                        </p:attrNameLst>
                                      </p:cBhvr>
                                      <p:to>
                                        <p:strVal val="visible"/>
                                      </p:to>
                                    </p:set>
                                    <p:anim calcmode="lin" valueType="num">
                                      <p:cBhvr additive="base">
                                        <p:cTn id="58" dur="500" fill="hold"/>
                                        <p:tgtEl>
                                          <p:spTgt spid="11296"/>
                                        </p:tgtEl>
                                        <p:attrNameLst>
                                          <p:attrName>ppt_x</p:attrName>
                                        </p:attrNameLst>
                                      </p:cBhvr>
                                      <p:tavLst>
                                        <p:tav tm="0">
                                          <p:val>
                                            <p:strVal val="#ppt_x"/>
                                          </p:val>
                                        </p:tav>
                                        <p:tav tm="100000">
                                          <p:val>
                                            <p:strVal val="#ppt_x"/>
                                          </p:val>
                                        </p:tav>
                                      </p:tavLst>
                                    </p:anim>
                                    <p:anim calcmode="lin" valueType="num">
                                      <p:cBhvr additive="base">
                                        <p:cTn id="59" dur="500" fill="hold"/>
                                        <p:tgtEl>
                                          <p:spTgt spid="1129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nimBg="1"/>
      <p:bldP spid="11267" grpId="0" animBg="1"/>
      <p:bldP spid="11268" grpId="0" animBg="1"/>
      <p:bldP spid="11283" grpId="0" animBg="1"/>
      <p:bldP spid="11285" grpId="0" animBg="1"/>
      <p:bldP spid="11286" grpId="0" animBg="1"/>
      <p:bldP spid="11286" grpId="1" animBg="1"/>
      <p:bldP spid="11288" grpId="0" animBg="1"/>
      <p:bldP spid="11289" grpId="0" animBg="1"/>
      <p:bldP spid="11290" grpId="0" animBg="1"/>
      <p:bldP spid="11290" grpId="1" animBg="1"/>
      <p:bldP spid="11293" grpId="0" animBg="1"/>
      <p:bldP spid="11293" grpId="1" animBg="1"/>
      <p:bldP spid="11294" grpId="0" animBg="1"/>
      <p:bldP spid="11295" grpId="0" animBg="1"/>
      <p:bldP spid="11296" grpId="0" animBg="1"/>
      <p:bldP spid="11297"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6662738" y="4064000"/>
            <a:ext cx="1323975"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2291" name="Rectangle 3"/>
          <p:cNvSpPr>
            <a:spLocks noChangeArrowheads="1"/>
          </p:cNvSpPr>
          <p:nvPr/>
        </p:nvSpPr>
        <p:spPr bwMode="auto">
          <a:xfrm>
            <a:off x="4803775" y="4065588"/>
            <a:ext cx="1323975"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2292" name="Rectangle 4"/>
          <p:cNvSpPr>
            <a:spLocks noChangeArrowheads="1"/>
          </p:cNvSpPr>
          <p:nvPr/>
        </p:nvSpPr>
        <p:spPr bwMode="auto">
          <a:xfrm>
            <a:off x="4206875" y="2719388"/>
            <a:ext cx="1323975"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2293" name="Rectangle 5"/>
          <p:cNvSpPr>
            <a:spLocks noChangeArrowheads="1"/>
          </p:cNvSpPr>
          <p:nvPr/>
        </p:nvSpPr>
        <p:spPr bwMode="auto">
          <a:xfrm>
            <a:off x="4799013" y="4068763"/>
            <a:ext cx="3140075"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2294" name="Rectangle 6"/>
          <p:cNvSpPr>
            <a:spLocks noChangeArrowheads="1"/>
          </p:cNvSpPr>
          <p:nvPr/>
        </p:nvSpPr>
        <p:spPr bwMode="auto">
          <a:xfrm>
            <a:off x="4810125" y="4068763"/>
            <a:ext cx="2562225"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2295" name="Rectangle 7"/>
          <p:cNvSpPr>
            <a:spLocks noGrp="1" noChangeArrowheads="1"/>
          </p:cNvSpPr>
          <p:nvPr>
            <p:ph type="title"/>
          </p:nvPr>
        </p:nvSpPr>
        <p:spPr/>
        <p:txBody>
          <a:bodyPr/>
          <a:lstStyle/>
          <a:p>
            <a:pPr eaLnBrk="1" hangingPunct="1"/>
            <a:r>
              <a:rPr lang="en-US" smtClean="0"/>
              <a:t>Constructing a B-tree (contd.)</a:t>
            </a:r>
          </a:p>
        </p:txBody>
      </p:sp>
      <p:sp>
        <p:nvSpPr>
          <p:cNvPr id="12296" name="Text Box 8"/>
          <p:cNvSpPr txBox="1">
            <a:spLocks noChangeArrowheads="1"/>
          </p:cNvSpPr>
          <p:nvPr/>
        </p:nvSpPr>
        <p:spPr bwMode="auto">
          <a:xfrm>
            <a:off x="990600" y="1752600"/>
            <a:ext cx="7878763" cy="822325"/>
          </a:xfrm>
          <a:prstGeom prst="rect">
            <a:avLst/>
          </a:prstGeom>
          <a:noFill/>
          <a:ln w="12700">
            <a:noFill/>
            <a:miter lim="800000"/>
            <a:headEnd type="none" w="sm" len="sm"/>
            <a:tailEnd type="none" w="sm" len="sm"/>
          </a:ln>
        </p:spPr>
        <p:txBody>
          <a:bodyPr>
            <a:spAutoFit/>
          </a:bodyPr>
          <a:lstStyle/>
          <a:p>
            <a:pPr>
              <a:spcBef>
                <a:spcPct val="50000"/>
              </a:spcBef>
            </a:pPr>
            <a:r>
              <a:rPr lang="en-US" sz="2400">
                <a:latin typeface="Times New Roman" pitchFamily="18" charset="0"/>
              </a:rPr>
              <a:t>Adding 17 to the right leaf node would over-fill it, so we take the middle key, promote it (to the root) and split the leaf</a:t>
            </a:r>
          </a:p>
        </p:txBody>
      </p:sp>
      <p:sp>
        <p:nvSpPr>
          <p:cNvPr id="12297" name="Text Box 9"/>
          <p:cNvSpPr txBox="1">
            <a:spLocks noChangeArrowheads="1"/>
          </p:cNvSpPr>
          <p:nvPr/>
        </p:nvSpPr>
        <p:spPr bwMode="auto">
          <a:xfrm rot="-5400000">
            <a:off x="-2441575" y="3030538"/>
            <a:ext cx="5689600" cy="431800"/>
          </a:xfrm>
          <a:prstGeom prst="rect">
            <a:avLst/>
          </a:prstGeom>
          <a:noFill/>
          <a:ln w="12700">
            <a:solidFill>
              <a:schemeClr val="folHlink"/>
            </a:solidFill>
            <a:miter lim="800000"/>
            <a:headEnd type="none" w="sm" len="sm"/>
            <a:tailEnd type="none" w="sm" len="sm"/>
          </a:ln>
        </p:spPr>
        <p:txBody>
          <a:bodyPr vert="eaVert">
            <a:spAutoFit/>
          </a:bodyPr>
          <a:lstStyle/>
          <a:p>
            <a:pPr algn="r">
              <a:lnSpc>
                <a:spcPct val="90000"/>
              </a:lnSpc>
              <a:spcBef>
                <a:spcPct val="20000"/>
              </a:spcBef>
            </a:pPr>
            <a:r>
              <a:rPr lang="en-US" sz="2000" b="1">
                <a:solidFill>
                  <a:schemeClr val="folHlink"/>
                </a:solidFill>
                <a:latin typeface="Arial" charset="0"/>
              </a:rPr>
              <a:t>1  12  8  2</a:t>
            </a:r>
            <a:r>
              <a:rPr lang="en-US" sz="2000" b="1">
                <a:latin typeface="Arial" charset="0"/>
              </a:rPr>
              <a:t>  </a:t>
            </a:r>
            <a:r>
              <a:rPr lang="en-US" sz="2000" b="1">
                <a:solidFill>
                  <a:schemeClr val="folHlink"/>
                </a:solidFill>
                <a:latin typeface="Arial" charset="0"/>
              </a:rPr>
              <a:t>25</a:t>
            </a:r>
            <a:r>
              <a:rPr lang="en-US" sz="2000" b="1">
                <a:latin typeface="Arial" charset="0"/>
              </a:rPr>
              <a:t>  </a:t>
            </a:r>
            <a:r>
              <a:rPr lang="en-US" sz="2000" b="1">
                <a:solidFill>
                  <a:schemeClr val="folHlink"/>
                </a:solidFill>
                <a:latin typeface="Arial" charset="0"/>
              </a:rPr>
              <a:t>6  14  28  </a:t>
            </a:r>
            <a:r>
              <a:rPr lang="en-US" sz="2000" b="1">
                <a:latin typeface="Arial" charset="0"/>
              </a:rPr>
              <a:t>17</a:t>
            </a:r>
            <a:r>
              <a:rPr lang="en-US" sz="2000" b="1">
                <a:solidFill>
                  <a:schemeClr val="folHlink"/>
                </a:solidFill>
                <a:latin typeface="Arial" charset="0"/>
              </a:rPr>
              <a:t>  7  52  16  48  68  3  26  29  53  55  45</a:t>
            </a:r>
          </a:p>
        </p:txBody>
      </p:sp>
      <p:sp>
        <p:nvSpPr>
          <p:cNvPr id="12298" name="Text Box 10"/>
          <p:cNvSpPr txBox="1">
            <a:spLocks noChangeArrowheads="1"/>
          </p:cNvSpPr>
          <p:nvPr/>
        </p:nvSpPr>
        <p:spPr bwMode="auto">
          <a:xfrm rot="-5400000">
            <a:off x="-2438400" y="3030538"/>
            <a:ext cx="5689600" cy="431800"/>
          </a:xfrm>
          <a:prstGeom prst="rect">
            <a:avLst/>
          </a:prstGeom>
          <a:noFill/>
          <a:ln w="12700">
            <a:solidFill>
              <a:schemeClr val="folHlink"/>
            </a:solidFill>
            <a:miter lim="800000"/>
            <a:headEnd type="none" w="sm" len="sm"/>
            <a:tailEnd type="none" w="sm" len="sm"/>
          </a:ln>
        </p:spPr>
        <p:txBody>
          <a:bodyPr vert="eaVert">
            <a:spAutoFit/>
          </a:bodyPr>
          <a:lstStyle/>
          <a:p>
            <a:pPr algn="r">
              <a:lnSpc>
                <a:spcPct val="90000"/>
              </a:lnSpc>
              <a:spcBef>
                <a:spcPct val="20000"/>
              </a:spcBef>
            </a:pPr>
            <a:r>
              <a:rPr lang="en-US" sz="2000" b="1">
                <a:solidFill>
                  <a:schemeClr val="folHlink"/>
                </a:solidFill>
                <a:latin typeface="Arial" charset="0"/>
              </a:rPr>
              <a:t>1  12  8  2</a:t>
            </a:r>
            <a:r>
              <a:rPr lang="en-US" sz="2000" b="1">
                <a:latin typeface="Arial" charset="0"/>
              </a:rPr>
              <a:t>  </a:t>
            </a:r>
            <a:r>
              <a:rPr lang="en-US" sz="2000" b="1">
                <a:solidFill>
                  <a:schemeClr val="folHlink"/>
                </a:solidFill>
                <a:latin typeface="Arial" charset="0"/>
              </a:rPr>
              <a:t>25</a:t>
            </a:r>
            <a:r>
              <a:rPr lang="en-US" sz="2000" b="1">
                <a:latin typeface="Arial" charset="0"/>
              </a:rPr>
              <a:t>  </a:t>
            </a:r>
            <a:r>
              <a:rPr lang="en-US" sz="2000" b="1">
                <a:solidFill>
                  <a:schemeClr val="folHlink"/>
                </a:solidFill>
                <a:latin typeface="Arial" charset="0"/>
              </a:rPr>
              <a:t>6  14  28  </a:t>
            </a:r>
            <a:r>
              <a:rPr lang="en-US" sz="2000" b="1">
                <a:latin typeface="Arial" charset="0"/>
              </a:rPr>
              <a:t>17</a:t>
            </a:r>
            <a:r>
              <a:rPr lang="en-US" sz="2000" b="1">
                <a:solidFill>
                  <a:schemeClr val="folHlink"/>
                </a:solidFill>
                <a:latin typeface="Arial" charset="0"/>
              </a:rPr>
              <a:t>  7  52  16  48  68  3  26  29  53  55  45</a:t>
            </a:r>
          </a:p>
        </p:txBody>
      </p:sp>
      <p:sp>
        <p:nvSpPr>
          <p:cNvPr id="12299" name="Rectangle 11"/>
          <p:cNvSpPr>
            <a:spLocks noChangeArrowheads="1"/>
          </p:cNvSpPr>
          <p:nvPr/>
        </p:nvSpPr>
        <p:spPr bwMode="auto">
          <a:xfrm>
            <a:off x="2359025" y="4083050"/>
            <a:ext cx="1951038"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2300" name="Rectangle 12"/>
          <p:cNvSpPr>
            <a:spLocks noChangeArrowheads="1"/>
          </p:cNvSpPr>
          <p:nvPr/>
        </p:nvSpPr>
        <p:spPr bwMode="auto">
          <a:xfrm>
            <a:off x="4206875" y="2717800"/>
            <a:ext cx="654050"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2301" name="Rectangle 13"/>
          <p:cNvSpPr>
            <a:spLocks noChangeArrowheads="1"/>
          </p:cNvSpPr>
          <p:nvPr/>
        </p:nvSpPr>
        <p:spPr bwMode="auto">
          <a:xfrm>
            <a:off x="4902200" y="4160838"/>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12</a:t>
            </a:r>
          </a:p>
        </p:txBody>
      </p:sp>
      <p:sp>
        <p:nvSpPr>
          <p:cNvPr id="12302" name="Rectangle 14"/>
          <p:cNvSpPr>
            <a:spLocks noChangeArrowheads="1"/>
          </p:cNvSpPr>
          <p:nvPr/>
        </p:nvSpPr>
        <p:spPr bwMode="auto">
          <a:xfrm>
            <a:off x="4264025" y="2789238"/>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8</a:t>
            </a:r>
          </a:p>
        </p:txBody>
      </p:sp>
      <p:sp>
        <p:nvSpPr>
          <p:cNvPr id="12303" name="Rectangle 15"/>
          <p:cNvSpPr>
            <a:spLocks noChangeArrowheads="1"/>
          </p:cNvSpPr>
          <p:nvPr/>
        </p:nvSpPr>
        <p:spPr bwMode="auto">
          <a:xfrm>
            <a:off x="3686175" y="4160838"/>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a:t>
            </a:r>
          </a:p>
        </p:txBody>
      </p:sp>
      <p:sp>
        <p:nvSpPr>
          <p:cNvPr id="12304" name="Rectangle 16"/>
          <p:cNvSpPr>
            <a:spLocks noChangeArrowheads="1"/>
          </p:cNvSpPr>
          <p:nvPr/>
        </p:nvSpPr>
        <p:spPr bwMode="auto">
          <a:xfrm>
            <a:off x="6146800" y="4146550"/>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25</a:t>
            </a:r>
          </a:p>
        </p:txBody>
      </p:sp>
      <p:sp>
        <p:nvSpPr>
          <p:cNvPr id="12305" name="Line 17"/>
          <p:cNvSpPr>
            <a:spLocks noChangeShapeType="1"/>
          </p:cNvSpPr>
          <p:nvPr/>
        </p:nvSpPr>
        <p:spPr bwMode="auto">
          <a:xfrm flipH="1">
            <a:off x="3641725" y="3382963"/>
            <a:ext cx="579438" cy="700087"/>
          </a:xfrm>
          <a:prstGeom prst="line">
            <a:avLst/>
          </a:prstGeom>
          <a:noFill/>
          <a:ln w="12700">
            <a:solidFill>
              <a:schemeClr val="tx1"/>
            </a:solidFill>
            <a:round/>
            <a:headEnd type="none" w="sm" len="sm"/>
            <a:tailEnd type="none" w="sm" len="sm"/>
          </a:ln>
        </p:spPr>
        <p:txBody>
          <a:bodyPr anchor="ctr">
            <a:spAutoFit/>
          </a:bodyPr>
          <a:lstStyle/>
          <a:p>
            <a:endParaRPr lang="en-US"/>
          </a:p>
        </p:txBody>
      </p:sp>
      <p:sp>
        <p:nvSpPr>
          <p:cNvPr id="12306" name="Line 18"/>
          <p:cNvSpPr>
            <a:spLocks noChangeShapeType="1"/>
          </p:cNvSpPr>
          <p:nvPr/>
        </p:nvSpPr>
        <p:spPr bwMode="auto">
          <a:xfrm>
            <a:off x="4876800" y="3413125"/>
            <a:ext cx="593725" cy="655638"/>
          </a:xfrm>
          <a:prstGeom prst="line">
            <a:avLst/>
          </a:prstGeom>
          <a:noFill/>
          <a:ln w="12700">
            <a:solidFill>
              <a:schemeClr val="tx1"/>
            </a:solidFill>
            <a:round/>
            <a:headEnd type="none" w="sm" len="sm"/>
            <a:tailEnd type="none" w="sm" len="sm"/>
          </a:ln>
        </p:spPr>
        <p:txBody>
          <a:bodyPr wrap="none" anchor="ctr">
            <a:spAutoFit/>
          </a:bodyPr>
          <a:lstStyle/>
          <a:p>
            <a:endParaRPr lang="en-US"/>
          </a:p>
        </p:txBody>
      </p:sp>
      <p:sp>
        <p:nvSpPr>
          <p:cNvPr id="12307" name="Rectangle 19"/>
          <p:cNvSpPr>
            <a:spLocks noChangeArrowheads="1"/>
          </p:cNvSpPr>
          <p:nvPr/>
        </p:nvSpPr>
        <p:spPr bwMode="auto">
          <a:xfrm>
            <a:off x="3684588" y="4157663"/>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6</a:t>
            </a:r>
          </a:p>
        </p:txBody>
      </p:sp>
      <p:sp>
        <p:nvSpPr>
          <p:cNvPr id="12308" name="Rectangle 20"/>
          <p:cNvSpPr>
            <a:spLocks noChangeArrowheads="1"/>
          </p:cNvSpPr>
          <p:nvPr/>
        </p:nvSpPr>
        <p:spPr bwMode="auto">
          <a:xfrm>
            <a:off x="2465388" y="4157663"/>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a:t>
            </a:r>
          </a:p>
        </p:txBody>
      </p:sp>
      <p:sp>
        <p:nvSpPr>
          <p:cNvPr id="12309" name="Rectangle 21"/>
          <p:cNvSpPr>
            <a:spLocks noChangeArrowheads="1"/>
          </p:cNvSpPr>
          <p:nvPr/>
        </p:nvSpPr>
        <p:spPr bwMode="auto">
          <a:xfrm>
            <a:off x="3060700" y="4159250"/>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a:t>
            </a:r>
          </a:p>
        </p:txBody>
      </p:sp>
      <p:sp>
        <p:nvSpPr>
          <p:cNvPr id="12310" name="Rectangle 22"/>
          <p:cNvSpPr>
            <a:spLocks noChangeArrowheads="1"/>
          </p:cNvSpPr>
          <p:nvPr/>
        </p:nvSpPr>
        <p:spPr bwMode="auto">
          <a:xfrm>
            <a:off x="6777038" y="4146550"/>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28</a:t>
            </a:r>
          </a:p>
        </p:txBody>
      </p:sp>
      <p:sp>
        <p:nvSpPr>
          <p:cNvPr id="12311" name="Rectangle 23"/>
          <p:cNvSpPr>
            <a:spLocks noChangeArrowheads="1"/>
          </p:cNvSpPr>
          <p:nvPr/>
        </p:nvSpPr>
        <p:spPr bwMode="auto">
          <a:xfrm>
            <a:off x="5510213" y="4160838"/>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14</a:t>
            </a:r>
          </a:p>
        </p:txBody>
      </p:sp>
      <p:sp>
        <p:nvSpPr>
          <p:cNvPr id="12312" name="Rectangle 24" descr="Light upward diagonal"/>
          <p:cNvSpPr>
            <a:spLocks noChangeArrowheads="1"/>
          </p:cNvSpPr>
          <p:nvPr/>
        </p:nvSpPr>
        <p:spPr bwMode="auto">
          <a:xfrm>
            <a:off x="7373938" y="4146550"/>
            <a:ext cx="533400" cy="533400"/>
          </a:xfrm>
          <a:prstGeom prst="rect">
            <a:avLst/>
          </a:prstGeom>
          <a:pattFill prst="ltUpDiag">
            <a:fgClr>
              <a:schemeClr val="accent1"/>
            </a:fgClr>
            <a:bgClr>
              <a:srgbClr val="FFFFFF"/>
            </a:bgClr>
          </a:patt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28</a:t>
            </a:r>
          </a:p>
        </p:txBody>
      </p:sp>
      <p:sp>
        <p:nvSpPr>
          <p:cNvPr id="12313" name="Rectangle 25"/>
          <p:cNvSpPr>
            <a:spLocks noChangeArrowheads="1"/>
          </p:cNvSpPr>
          <p:nvPr/>
        </p:nvSpPr>
        <p:spPr bwMode="auto">
          <a:xfrm>
            <a:off x="6146800" y="4149725"/>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17</a:t>
            </a:r>
          </a:p>
        </p:txBody>
      </p:sp>
      <p:sp>
        <p:nvSpPr>
          <p:cNvPr id="12314" name="Line 26"/>
          <p:cNvSpPr>
            <a:spLocks noChangeShapeType="1"/>
          </p:cNvSpPr>
          <p:nvPr/>
        </p:nvSpPr>
        <p:spPr bwMode="auto">
          <a:xfrm>
            <a:off x="5516563" y="3398838"/>
            <a:ext cx="1814512" cy="655637"/>
          </a:xfrm>
          <a:prstGeom prst="line">
            <a:avLst/>
          </a:prstGeom>
          <a:noFill/>
          <a:ln w="12700">
            <a:solidFill>
              <a:schemeClr val="tx1"/>
            </a:solidFill>
            <a:round/>
            <a:headEnd type="none" w="sm" len="sm"/>
            <a:tailEnd type="none" w="sm" len="sm"/>
          </a:ln>
        </p:spPr>
        <p:txBody>
          <a:bodyPr wrap="none" anchor="ctr">
            <a:spAutoFit/>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2294"/>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2293"/>
                                        </p:tgtEl>
                                        <p:attrNameLst>
                                          <p:attrName>style.visibility</p:attrName>
                                        </p:attrNameLst>
                                      </p:cBhvr>
                                      <p:to>
                                        <p:strVal val="visible"/>
                                      </p:to>
                                    </p:set>
                                  </p:childTnLst>
                                </p:cTn>
                              </p:par>
                            </p:childTnLst>
                          </p:cTn>
                        </p:par>
                        <p:par>
                          <p:cTn id="10" fill="hold">
                            <p:stCondLst>
                              <p:cond delay="0"/>
                            </p:stCondLst>
                            <p:childTnLst>
                              <p:par>
                                <p:cTn id="11" presetID="63" presetClass="path" presetSubtype="0" accel="50000" decel="50000" fill="hold" grpId="0" nodeType="afterEffect">
                                  <p:stCondLst>
                                    <p:cond delay="0"/>
                                  </p:stCondLst>
                                  <p:childTnLst>
                                    <p:animMotion origin="layout" path="M 0.00017 1.48148E-6 L 0.06892 1.48148E-6 " pathEditMode="relative" rAng="0" ptsTypes="AA">
                                      <p:cBhvr>
                                        <p:cTn id="12" dur="2000" fill="hold"/>
                                        <p:tgtEl>
                                          <p:spTgt spid="12304"/>
                                        </p:tgtEl>
                                        <p:attrNameLst>
                                          <p:attrName>ppt_x</p:attrName>
                                          <p:attrName>ppt_y</p:attrName>
                                        </p:attrNameLst>
                                      </p:cBhvr>
                                      <p:rCtr x="34" y="0"/>
                                    </p:animMotion>
                                  </p:childTnLst>
                                </p:cTn>
                              </p:par>
                              <p:par>
                                <p:cTn id="13" presetID="63" presetClass="path" presetSubtype="0" accel="50000" decel="50000" fill="hold" grpId="0" nodeType="withEffect">
                                  <p:stCondLst>
                                    <p:cond delay="0"/>
                                  </p:stCondLst>
                                  <p:childTnLst>
                                    <p:animMotion origin="layout" path="M -2.5E-6 1.48148E-6 L 0.06563 1.48148E-6 " pathEditMode="relative" rAng="0" ptsTypes="AA">
                                      <p:cBhvr>
                                        <p:cTn id="14" dur="2000" fill="hold"/>
                                        <p:tgtEl>
                                          <p:spTgt spid="12310"/>
                                        </p:tgtEl>
                                        <p:attrNameLst>
                                          <p:attrName>ppt_x</p:attrName>
                                          <p:attrName>ppt_y</p:attrName>
                                        </p:attrNameLst>
                                      </p:cBhvr>
                                      <p:rCtr x="33" y="0"/>
                                    </p:animMotion>
                                  </p:childTnLst>
                                </p:cTn>
                              </p:par>
                            </p:childTnLst>
                          </p:cTn>
                        </p:par>
                        <p:par>
                          <p:cTn id="15" fill="hold">
                            <p:stCondLst>
                              <p:cond delay="2000"/>
                            </p:stCondLst>
                            <p:childTnLst>
                              <p:par>
                                <p:cTn id="16" presetID="1" presetClass="entr" presetSubtype="0" fill="hold" grpId="0" nodeType="afterEffect">
                                  <p:stCondLst>
                                    <p:cond delay="0"/>
                                  </p:stCondLst>
                                  <p:childTnLst>
                                    <p:set>
                                      <p:cBhvr>
                                        <p:cTn id="17" dur="1" fill="hold">
                                          <p:stCondLst>
                                            <p:cond delay="0"/>
                                          </p:stCondLst>
                                        </p:cTn>
                                        <p:tgtEl>
                                          <p:spTgt spid="12312"/>
                                        </p:tgtEl>
                                        <p:attrNameLst>
                                          <p:attrName>style.visibility</p:attrName>
                                        </p:attrNameLst>
                                      </p:cBhvr>
                                      <p:to>
                                        <p:strVal val="visible"/>
                                      </p:to>
                                    </p:set>
                                  </p:childTnLst>
                                </p:cTn>
                              </p:par>
                            </p:childTnLst>
                          </p:cTn>
                        </p:par>
                        <p:par>
                          <p:cTn id="18" fill="hold">
                            <p:stCondLst>
                              <p:cond delay="2000"/>
                            </p:stCondLst>
                            <p:childTnLst>
                              <p:par>
                                <p:cTn id="19" presetID="2" presetClass="entr" presetSubtype="1" fill="hold" grpId="0" nodeType="afterEffect">
                                  <p:stCondLst>
                                    <p:cond delay="0"/>
                                  </p:stCondLst>
                                  <p:childTnLst>
                                    <p:set>
                                      <p:cBhvr>
                                        <p:cTn id="20" dur="1" fill="hold">
                                          <p:stCondLst>
                                            <p:cond delay="0"/>
                                          </p:stCondLst>
                                        </p:cTn>
                                        <p:tgtEl>
                                          <p:spTgt spid="12313"/>
                                        </p:tgtEl>
                                        <p:attrNameLst>
                                          <p:attrName>style.visibility</p:attrName>
                                        </p:attrNameLst>
                                      </p:cBhvr>
                                      <p:to>
                                        <p:strVal val="visible"/>
                                      </p:to>
                                    </p:set>
                                    <p:anim calcmode="lin" valueType="num">
                                      <p:cBhvr additive="base">
                                        <p:cTn id="21" dur="500" fill="hold"/>
                                        <p:tgtEl>
                                          <p:spTgt spid="12313"/>
                                        </p:tgtEl>
                                        <p:attrNameLst>
                                          <p:attrName>ppt_x</p:attrName>
                                        </p:attrNameLst>
                                      </p:cBhvr>
                                      <p:tavLst>
                                        <p:tav tm="0">
                                          <p:val>
                                            <p:strVal val="#ppt_x"/>
                                          </p:val>
                                        </p:tav>
                                        <p:tav tm="100000">
                                          <p:val>
                                            <p:strVal val="#ppt_x"/>
                                          </p:val>
                                        </p:tav>
                                      </p:tavLst>
                                    </p:anim>
                                    <p:anim calcmode="lin" valueType="num">
                                      <p:cBhvr additive="base">
                                        <p:cTn id="22" dur="500" fill="hold"/>
                                        <p:tgtEl>
                                          <p:spTgt spid="12313"/>
                                        </p:tgtEl>
                                        <p:attrNameLst>
                                          <p:attrName>ppt_y</p:attrName>
                                        </p:attrNameLst>
                                      </p:cBhvr>
                                      <p:tavLst>
                                        <p:tav tm="0">
                                          <p:val>
                                            <p:strVal val="0-#ppt_h/2"/>
                                          </p:val>
                                        </p:tav>
                                        <p:tav tm="100000">
                                          <p:val>
                                            <p:strVal val="#ppt_y"/>
                                          </p:val>
                                        </p:tav>
                                      </p:tavLst>
                                    </p:anim>
                                  </p:childTnLst>
                                </p:cTn>
                              </p:par>
                            </p:childTnLst>
                          </p:cTn>
                        </p:par>
                        <p:par>
                          <p:cTn id="23" fill="hold">
                            <p:stCondLst>
                              <p:cond delay="2500"/>
                            </p:stCondLst>
                            <p:childTnLst>
                              <p:par>
                                <p:cTn id="24" presetID="1" presetClass="exit" presetSubtype="0" fill="hold" grpId="0" nodeType="afterEffect">
                                  <p:stCondLst>
                                    <p:cond delay="0"/>
                                  </p:stCondLst>
                                  <p:childTnLst>
                                    <p:set>
                                      <p:cBhvr>
                                        <p:cTn id="25" dur="1" fill="hold">
                                          <p:stCondLst>
                                            <p:cond delay="0"/>
                                          </p:stCondLst>
                                        </p:cTn>
                                        <p:tgtEl>
                                          <p:spTgt spid="12300"/>
                                        </p:tgtEl>
                                        <p:attrNameLst>
                                          <p:attrName>style.visibility</p:attrName>
                                        </p:attrNameLst>
                                      </p:cBhvr>
                                      <p:to>
                                        <p:strVal val="hidden"/>
                                      </p:to>
                                    </p:set>
                                  </p:childTnLst>
                                </p:cTn>
                              </p:par>
                            </p:childTnLst>
                          </p:cTn>
                        </p:par>
                        <p:par>
                          <p:cTn id="26" fill="hold">
                            <p:stCondLst>
                              <p:cond delay="2500"/>
                            </p:stCondLst>
                            <p:childTnLst>
                              <p:par>
                                <p:cTn id="27" presetID="1" presetClass="entr" presetSubtype="0" fill="hold" grpId="0" nodeType="afterEffect">
                                  <p:stCondLst>
                                    <p:cond delay="0"/>
                                  </p:stCondLst>
                                  <p:childTnLst>
                                    <p:set>
                                      <p:cBhvr>
                                        <p:cTn id="28" dur="1" fill="hold">
                                          <p:stCondLst>
                                            <p:cond delay="0"/>
                                          </p:stCondLst>
                                        </p:cTn>
                                        <p:tgtEl>
                                          <p:spTgt spid="12292"/>
                                        </p:tgtEl>
                                        <p:attrNameLst>
                                          <p:attrName>style.visibility</p:attrName>
                                        </p:attrNameLst>
                                      </p:cBhvr>
                                      <p:to>
                                        <p:strVal val="visible"/>
                                      </p:to>
                                    </p:set>
                                  </p:childTnLst>
                                </p:cTn>
                              </p:par>
                            </p:childTnLst>
                          </p:cTn>
                        </p:par>
                        <p:par>
                          <p:cTn id="29" fill="hold">
                            <p:stCondLst>
                              <p:cond delay="2500"/>
                            </p:stCondLst>
                            <p:childTnLst>
                              <p:par>
                                <p:cTn id="30" presetID="1" presetClass="entr" presetSubtype="0" fill="hold" grpId="0" nodeType="afterEffect">
                                  <p:stCondLst>
                                    <p:cond delay="0"/>
                                  </p:stCondLst>
                                  <p:childTnLst>
                                    <p:set>
                                      <p:cBhvr>
                                        <p:cTn id="31" dur="1" fill="hold">
                                          <p:stCondLst>
                                            <p:cond delay="0"/>
                                          </p:stCondLst>
                                        </p:cTn>
                                        <p:tgtEl>
                                          <p:spTgt spid="12290"/>
                                        </p:tgtEl>
                                        <p:attrNameLst>
                                          <p:attrName>style.visibility</p:attrName>
                                        </p:attrNameLst>
                                      </p:cBhvr>
                                      <p:to>
                                        <p:strVal val="visible"/>
                                      </p:to>
                                    </p:set>
                                  </p:childTnLst>
                                </p:cTn>
                              </p:par>
                            </p:childTnLst>
                          </p:cTn>
                        </p:par>
                        <p:par>
                          <p:cTn id="32" fill="hold">
                            <p:stCondLst>
                              <p:cond delay="2500"/>
                            </p:stCondLst>
                            <p:childTnLst>
                              <p:par>
                                <p:cTn id="33" presetID="1" presetClass="entr" presetSubtype="0" fill="hold" grpId="0" nodeType="afterEffect">
                                  <p:stCondLst>
                                    <p:cond delay="0"/>
                                  </p:stCondLst>
                                  <p:childTnLst>
                                    <p:set>
                                      <p:cBhvr>
                                        <p:cTn id="34" dur="1" fill="hold">
                                          <p:stCondLst>
                                            <p:cond delay="0"/>
                                          </p:stCondLst>
                                        </p:cTn>
                                        <p:tgtEl>
                                          <p:spTgt spid="12291"/>
                                        </p:tgtEl>
                                        <p:attrNameLst>
                                          <p:attrName>style.visibility</p:attrName>
                                        </p:attrNameLst>
                                      </p:cBhvr>
                                      <p:to>
                                        <p:strVal val="visible"/>
                                      </p:to>
                                    </p:set>
                                  </p:childTnLst>
                                </p:cTn>
                              </p:par>
                            </p:childTnLst>
                          </p:cTn>
                        </p:par>
                        <p:par>
                          <p:cTn id="35" fill="hold">
                            <p:stCondLst>
                              <p:cond delay="2500"/>
                            </p:stCondLst>
                            <p:childTnLst>
                              <p:par>
                                <p:cTn id="36" presetID="64" presetClass="path" presetSubtype="0" accel="50000" decel="50000" fill="hold" grpId="1" nodeType="afterEffect">
                                  <p:stCondLst>
                                    <p:cond delay="0"/>
                                  </p:stCondLst>
                                  <p:childTnLst>
                                    <p:animMotion origin="layout" path="M 1.11111E-6 -1.48148E-6 L -0.13663 -0.19768 " pathEditMode="relative" rAng="0" ptsTypes="AA">
                                      <p:cBhvr>
                                        <p:cTn id="37" dur="2000" fill="hold"/>
                                        <p:tgtEl>
                                          <p:spTgt spid="12313"/>
                                        </p:tgtEl>
                                        <p:attrNameLst>
                                          <p:attrName>ppt_x</p:attrName>
                                          <p:attrName>ppt_y</p:attrName>
                                        </p:attrNameLst>
                                      </p:cBhvr>
                                      <p:rCtr x="-68" y="-99"/>
                                    </p:animMotion>
                                  </p:childTnLst>
                                </p:cTn>
                              </p:par>
                            </p:childTnLst>
                          </p:cTn>
                        </p:par>
                        <p:par>
                          <p:cTn id="38" fill="hold">
                            <p:stCondLst>
                              <p:cond delay="4500"/>
                            </p:stCondLst>
                            <p:childTnLst>
                              <p:par>
                                <p:cTn id="39" presetID="1" presetClass="exit" presetSubtype="0" fill="hold" grpId="1" nodeType="afterEffect">
                                  <p:stCondLst>
                                    <p:cond delay="0"/>
                                  </p:stCondLst>
                                  <p:childTnLst>
                                    <p:set>
                                      <p:cBhvr>
                                        <p:cTn id="40" dur="1" fill="hold">
                                          <p:stCondLst>
                                            <p:cond delay="0"/>
                                          </p:stCondLst>
                                        </p:cTn>
                                        <p:tgtEl>
                                          <p:spTgt spid="12293"/>
                                        </p:tgtEl>
                                        <p:attrNameLst>
                                          <p:attrName>style.visibility</p:attrName>
                                        </p:attrNameLst>
                                      </p:cBhvr>
                                      <p:to>
                                        <p:strVal val="hidden"/>
                                      </p:to>
                                    </p:set>
                                  </p:childTnLst>
                                </p:cTn>
                              </p:par>
                              <p:par>
                                <p:cTn id="41" presetID="1" presetClass="entr" presetSubtype="0" fill="hold" grpId="1" nodeType="withEffect">
                                  <p:stCondLst>
                                    <p:cond delay="0"/>
                                  </p:stCondLst>
                                  <p:childTnLst>
                                    <p:set>
                                      <p:cBhvr>
                                        <p:cTn id="42" dur="1" fill="hold">
                                          <p:stCondLst>
                                            <p:cond delay="0"/>
                                          </p:stCondLst>
                                        </p:cTn>
                                        <p:tgtEl>
                                          <p:spTgt spid="12291"/>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1229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23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nimBg="1"/>
      <p:bldP spid="12290" grpId="1" animBg="1"/>
      <p:bldP spid="12291" grpId="0" animBg="1"/>
      <p:bldP spid="12291" grpId="1" animBg="1"/>
      <p:bldP spid="12292" grpId="0" animBg="1"/>
      <p:bldP spid="12293" grpId="0" animBg="1"/>
      <p:bldP spid="12293" grpId="1" animBg="1"/>
      <p:bldP spid="12294" grpId="0" animBg="1"/>
      <p:bldP spid="12300" grpId="0" animBg="1"/>
      <p:bldP spid="12304" grpId="0" animBg="1"/>
      <p:bldP spid="12310" grpId="0" animBg="1"/>
      <p:bldP spid="12312" grpId="0" animBg="1"/>
      <p:bldP spid="12313" grpId="0" animBg="1"/>
      <p:bldP spid="12313" grpId="1" animBg="1"/>
      <p:bldP spid="12314" grpId="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6099175" y="4095750"/>
            <a:ext cx="1323975"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3315" name="Rectangle 3"/>
          <p:cNvSpPr>
            <a:spLocks noChangeArrowheads="1"/>
          </p:cNvSpPr>
          <p:nvPr/>
        </p:nvSpPr>
        <p:spPr bwMode="auto">
          <a:xfrm>
            <a:off x="6105525" y="4084638"/>
            <a:ext cx="1951038"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3316" name="Rectangle 4"/>
          <p:cNvSpPr>
            <a:spLocks noChangeArrowheads="1"/>
          </p:cNvSpPr>
          <p:nvPr/>
        </p:nvSpPr>
        <p:spPr bwMode="auto">
          <a:xfrm>
            <a:off x="6102350" y="4095750"/>
            <a:ext cx="2589213"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3317" name="Rectangle 5"/>
          <p:cNvSpPr>
            <a:spLocks noChangeArrowheads="1"/>
          </p:cNvSpPr>
          <p:nvPr/>
        </p:nvSpPr>
        <p:spPr bwMode="auto">
          <a:xfrm>
            <a:off x="4198938" y="4098925"/>
            <a:ext cx="1323975"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3318" name="Rectangle 6"/>
          <p:cNvSpPr>
            <a:spLocks noChangeArrowheads="1"/>
          </p:cNvSpPr>
          <p:nvPr/>
        </p:nvSpPr>
        <p:spPr bwMode="auto">
          <a:xfrm>
            <a:off x="3836988" y="4095750"/>
            <a:ext cx="1874837"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3319" name="Rectangle 7"/>
          <p:cNvSpPr>
            <a:spLocks noChangeArrowheads="1"/>
          </p:cNvSpPr>
          <p:nvPr/>
        </p:nvSpPr>
        <p:spPr bwMode="auto">
          <a:xfrm>
            <a:off x="1023938" y="4094163"/>
            <a:ext cx="2589212"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3320" name="Rectangle 8"/>
          <p:cNvSpPr>
            <a:spLocks noGrp="1" noChangeArrowheads="1"/>
          </p:cNvSpPr>
          <p:nvPr>
            <p:ph type="title"/>
          </p:nvPr>
        </p:nvSpPr>
        <p:spPr/>
        <p:txBody>
          <a:bodyPr/>
          <a:lstStyle/>
          <a:p>
            <a:pPr eaLnBrk="1" hangingPunct="1"/>
            <a:r>
              <a:rPr lang="en-US" smtClean="0"/>
              <a:t>Constructing a B-tree (contd.)</a:t>
            </a:r>
          </a:p>
        </p:txBody>
      </p:sp>
      <p:sp>
        <p:nvSpPr>
          <p:cNvPr id="13321" name="Text Box 9"/>
          <p:cNvSpPr txBox="1">
            <a:spLocks noChangeArrowheads="1"/>
          </p:cNvSpPr>
          <p:nvPr/>
        </p:nvSpPr>
        <p:spPr bwMode="auto">
          <a:xfrm>
            <a:off x="760413" y="1562100"/>
            <a:ext cx="7834312" cy="457200"/>
          </a:xfrm>
          <a:prstGeom prst="rect">
            <a:avLst/>
          </a:prstGeom>
          <a:noFill/>
          <a:ln w="12700">
            <a:noFill/>
            <a:miter lim="800000"/>
            <a:headEnd type="none" w="sm" len="sm"/>
            <a:tailEnd type="none" w="sm" len="sm"/>
          </a:ln>
        </p:spPr>
        <p:txBody>
          <a:bodyPr>
            <a:spAutoFit/>
          </a:bodyPr>
          <a:lstStyle/>
          <a:p>
            <a:pPr>
              <a:spcBef>
                <a:spcPct val="50000"/>
              </a:spcBef>
            </a:pPr>
            <a:r>
              <a:rPr lang="en-US" sz="2400">
                <a:latin typeface="Times" pitchFamily="18" charset="0"/>
              </a:rPr>
              <a:t>7, 52, 16, 48 get added to the leaf nodes</a:t>
            </a:r>
          </a:p>
        </p:txBody>
      </p:sp>
      <p:sp>
        <p:nvSpPr>
          <p:cNvPr id="13322" name="Text Box 10"/>
          <p:cNvSpPr txBox="1">
            <a:spLocks noChangeArrowheads="1"/>
          </p:cNvSpPr>
          <p:nvPr/>
        </p:nvSpPr>
        <p:spPr bwMode="auto">
          <a:xfrm rot="-5400000">
            <a:off x="-2438400" y="3030538"/>
            <a:ext cx="5689600" cy="431800"/>
          </a:xfrm>
          <a:prstGeom prst="rect">
            <a:avLst/>
          </a:prstGeom>
          <a:noFill/>
          <a:ln w="12700">
            <a:solidFill>
              <a:schemeClr val="folHlink"/>
            </a:solidFill>
            <a:miter lim="800000"/>
            <a:headEnd type="none" w="sm" len="sm"/>
            <a:tailEnd type="none" w="sm" len="sm"/>
          </a:ln>
        </p:spPr>
        <p:txBody>
          <a:bodyPr vert="eaVert">
            <a:spAutoFit/>
          </a:bodyPr>
          <a:lstStyle/>
          <a:p>
            <a:pPr algn="r">
              <a:lnSpc>
                <a:spcPct val="90000"/>
              </a:lnSpc>
              <a:spcBef>
                <a:spcPct val="20000"/>
              </a:spcBef>
            </a:pPr>
            <a:r>
              <a:rPr lang="en-US" sz="2000" b="1">
                <a:solidFill>
                  <a:schemeClr val="folHlink"/>
                </a:solidFill>
                <a:latin typeface="Arial" charset="0"/>
              </a:rPr>
              <a:t>1  12  8  2</a:t>
            </a:r>
            <a:r>
              <a:rPr lang="en-US" sz="2000" b="1">
                <a:latin typeface="Arial" charset="0"/>
              </a:rPr>
              <a:t>  </a:t>
            </a:r>
            <a:r>
              <a:rPr lang="en-US" sz="2000" b="1">
                <a:solidFill>
                  <a:schemeClr val="folHlink"/>
                </a:solidFill>
                <a:latin typeface="Arial" charset="0"/>
              </a:rPr>
              <a:t>25</a:t>
            </a:r>
            <a:r>
              <a:rPr lang="en-US" sz="2000" b="1">
                <a:latin typeface="Arial" charset="0"/>
              </a:rPr>
              <a:t>  </a:t>
            </a:r>
            <a:r>
              <a:rPr lang="en-US" sz="2000" b="1">
                <a:solidFill>
                  <a:schemeClr val="folHlink"/>
                </a:solidFill>
                <a:latin typeface="Arial" charset="0"/>
              </a:rPr>
              <a:t>6  14  28  17  </a:t>
            </a:r>
            <a:r>
              <a:rPr lang="en-US" sz="2000" b="1">
                <a:latin typeface="Arial" charset="0"/>
              </a:rPr>
              <a:t>7  52  16  48</a:t>
            </a:r>
            <a:r>
              <a:rPr lang="en-US" sz="2000" b="1">
                <a:solidFill>
                  <a:schemeClr val="folHlink"/>
                </a:solidFill>
                <a:latin typeface="Arial" charset="0"/>
              </a:rPr>
              <a:t>  68  3  26  29  53  55  45</a:t>
            </a:r>
          </a:p>
        </p:txBody>
      </p:sp>
      <p:sp>
        <p:nvSpPr>
          <p:cNvPr id="13323" name="Rectangle 11"/>
          <p:cNvSpPr>
            <a:spLocks noChangeArrowheads="1"/>
          </p:cNvSpPr>
          <p:nvPr/>
        </p:nvSpPr>
        <p:spPr bwMode="auto">
          <a:xfrm>
            <a:off x="4206875" y="2719388"/>
            <a:ext cx="1323975"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3324" name="Rectangle 12"/>
          <p:cNvSpPr>
            <a:spLocks noChangeArrowheads="1"/>
          </p:cNvSpPr>
          <p:nvPr/>
        </p:nvSpPr>
        <p:spPr bwMode="auto">
          <a:xfrm>
            <a:off x="1671638" y="4097338"/>
            <a:ext cx="1951037"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3325" name="Rectangle 13"/>
          <p:cNvSpPr>
            <a:spLocks noChangeArrowheads="1"/>
          </p:cNvSpPr>
          <p:nvPr/>
        </p:nvSpPr>
        <p:spPr bwMode="auto">
          <a:xfrm>
            <a:off x="4206875" y="2717800"/>
            <a:ext cx="654050" cy="68580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3326" name="Rectangle 14"/>
          <p:cNvSpPr>
            <a:spLocks noChangeArrowheads="1"/>
          </p:cNvSpPr>
          <p:nvPr/>
        </p:nvSpPr>
        <p:spPr bwMode="auto">
          <a:xfrm>
            <a:off x="4297363" y="4194175"/>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12</a:t>
            </a:r>
          </a:p>
        </p:txBody>
      </p:sp>
      <p:sp>
        <p:nvSpPr>
          <p:cNvPr id="13327" name="Rectangle 15"/>
          <p:cNvSpPr>
            <a:spLocks noChangeArrowheads="1"/>
          </p:cNvSpPr>
          <p:nvPr/>
        </p:nvSpPr>
        <p:spPr bwMode="auto">
          <a:xfrm>
            <a:off x="4264025" y="2789238"/>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8</a:t>
            </a:r>
          </a:p>
        </p:txBody>
      </p:sp>
      <p:sp>
        <p:nvSpPr>
          <p:cNvPr id="13328" name="Rectangle 16"/>
          <p:cNvSpPr>
            <a:spLocks noChangeArrowheads="1"/>
          </p:cNvSpPr>
          <p:nvPr/>
        </p:nvSpPr>
        <p:spPr bwMode="auto">
          <a:xfrm>
            <a:off x="6159500" y="4162425"/>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25</a:t>
            </a:r>
          </a:p>
        </p:txBody>
      </p:sp>
      <p:sp>
        <p:nvSpPr>
          <p:cNvPr id="13329" name="Line 17"/>
          <p:cNvSpPr>
            <a:spLocks noChangeShapeType="1"/>
          </p:cNvSpPr>
          <p:nvPr/>
        </p:nvSpPr>
        <p:spPr bwMode="auto">
          <a:xfrm flipH="1">
            <a:off x="2635250" y="3382963"/>
            <a:ext cx="1585913" cy="715962"/>
          </a:xfrm>
          <a:prstGeom prst="line">
            <a:avLst/>
          </a:prstGeom>
          <a:noFill/>
          <a:ln w="12700">
            <a:solidFill>
              <a:schemeClr val="tx1"/>
            </a:solidFill>
            <a:round/>
            <a:headEnd type="none" w="sm" len="sm"/>
            <a:tailEnd type="none" w="sm" len="sm"/>
          </a:ln>
        </p:spPr>
        <p:txBody>
          <a:bodyPr anchor="ctr">
            <a:spAutoFit/>
          </a:bodyPr>
          <a:lstStyle/>
          <a:p>
            <a:endParaRPr lang="en-US"/>
          </a:p>
        </p:txBody>
      </p:sp>
      <p:sp>
        <p:nvSpPr>
          <p:cNvPr id="13330" name="Line 18"/>
          <p:cNvSpPr>
            <a:spLocks noChangeShapeType="1"/>
          </p:cNvSpPr>
          <p:nvPr/>
        </p:nvSpPr>
        <p:spPr bwMode="auto">
          <a:xfrm flipH="1">
            <a:off x="4860925" y="3413125"/>
            <a:ext cx="1588" cy="671513"/>
          </a:xfrm>
          <a:prstGeom prst="line">
            <a:avLst/>
          </a:prstGeom>
          <a:noFill/>
          <a:ln w="12700">
            <a:solidFill>
              <a:schemeClr val="tx1"/>
            </a:solidFill>
            <a:round/>
            <a:headEnd type="none" w="sm" len="sm"/>
            <a:tailEnd type="none" w="sm" len="sm"/>
          </a:ln>
        </p:spPr>
        <p:txBody>
          <a:bodyPr anchor="ctr">
            <a:spAutoFit/>
          </a:bodyPr>
          <a:lstStyle/>
          <a:p>
            <a:endParaRPr lang="en-US"/>
          </a:p>
        </p:txBody>
      </p:sp>
      <p:sp>
        <p:nvSpPr>
          <p:cNvPr id="13331" name="Rectangle 19"/>
          <p:cNvSpPr>
            <a:spLocks noChangeArrowheads="1"/>
          </p:cNvSpPr>
          <p:nvPr/>
        </p:nvSpPr>
        <p:spPr bwMode="auto">
          <a:xfrm>
            <a:off x="2998788" y="4170363"/>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6</a:t>
            </a:r>
          </a:p>
        </p:txBody>
      </p:sp>
      <p:sp>
        <p:nvSpPr>
          <p:cNvPr id="13332" name="Rectangle 20"/>
          <p:cNvSpPr>
            <a:spLocks noChangeArrowheads="1"/>
          </p:cNvSpPr>
          <p:nvPr/>
        </p:nvSpPr>
        <p:spPr bwMode="auto">
          <a:xfrm>
            <a:off x="1778000" y="4171950"/>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a:t>
            </a:r>
          </a:p>
        </p:txBody>
      </p:sp>
      <p:sp>
        <p:nvSpPr>
          <p:cNvPr id="13333" name="Rectangle 21"/>
          <p:cNvSpPr>
            <a:spLocks noChangeArrowheads="1"/>
          </p:cNvSpPr>
          <p:nvPr/>
        </p:nvSpPr>
        <p:spPr bwMode="auto">
          <a:xfrm>
            <a:off x="2373313" y="4173538"/>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a:t>
            </a:r>
          </a:p>
        </p:txBody>
      </p:sp>
      <p:sp>
        <p:nvSpPr>
          <p:cNvPr id="13334" name="Rectangle 22"/>
          <p:cNvSpPr>
            <a:spLocks noChangeArrowheads="1"/>
          </p:cNvSpPr>
          <p:nvPr/>
        </p:nvSpPr>
        <p:spPr bwMode="auto">
          <a:xfrm>
            <a:off x="6808788" y="4162425"/>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28</a:t>
            </a:r>
          </a:p>
        </p:txBody>
      </p:sp>
      <p:sp>
        <p:nvSpPr>
          <p:cNvPr id="13335" name="Rectangle 23"/>
          <p:cNvSpPr>
            <a:spLocks noChangeArrowheads="1"/>
          </p:cNvSpPr>
          <p:nvPr/>
        </p:nvSpPr>
        <p:spPr bwMode="auto">
          <a:xfrm>
            <a:off x="4905375" y="4194175"/>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14</a:t>
            </a:r>
          </a:p>
        </p:txBody>
      </p:sp>
      <p:sp>
        <p:nvSpPr>
          <p:cNvPr id="13336" name="Rectangle 24"/>
          <p:cNvSpPr>
            <a:spLocks noChangeArrowheads="1"/>
          </p:cNvSpPr>
          <p:nvPr/>
        </p:nvSpPr>
        <p:spPr bwMode="auto">
          <a:xfrm>
            <a:off x="4911725" y="2794000"/>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17</a:t>
            </a:r>
          </a:p>
        </p:txBody>
      </p:sp>
      <p:sp>
        <p:nvSpPr>
          <p:cNvPr id="13337" name="Line 25"/>
          <p:cNvSpPr>
            <a:spLocks noChangeShapeType="1"/>
          </p:cNvSpPr>
          <p:nvPr/>
        </p:nvSpPr>
        <p:spPr bwMode="auto">
          <a:xfrm>
            <a:off x="5516563" y="3398838"/>
            <a:ext cx="1250950" cy="701675"/>
          </a:xfrm>
          <a:prstGeom prst="line">
            <a:avLst/>
          </a:prstGeom>
          <a:noFill/>
          <a:ln w="12700">
            <a:solidFill>
              <a:schemeClr val="tx1"/>
            </a:solidFill>
            <a:round/>
            <a:headEnd type="none" w="sm" len="sm"/>
            <a:tailEnd type="none" w="sm" len="sm"/>
          </a:ln>
        </p:spPr>
        <p:txBody>
          <a:bodyPr anchor="ctr">
            <a:spAutoFit/>
          </a:bodyPr>
          <a:lstStyle/>
          <a:p>
            <a:endParaRPr lang="en-US"/>
          </a:p>
        </p:txBody>
      </p:sp>
      <p:sp>
        <p:nvSpPr>
          <p:cNvPr id="13338" name="Rectangle 26"/>
          <p:cNvSpPr>
            <a:spLocks noChangeArrowheads="1"/>
          </p:cNvSpPr>
          <p:nvPr/>
        </p:nvSpPr>
        <p:spPr bwMode="auto">
          <a:xfrm>
            <a:off x="2970213" y="4160838"/>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7</a:t>
            </a:r>
          </a:p>
        </p:txBody>
      </p:sp>
      <p:sp>
        <p:nvSpPr>
          <p:cNvPr id="13339" name="Rectangle 27"/>
          <p:cNvSpPr>
            <a:spLocks noChangeArrowheads="1"/>
          </p:cNvSpPr>
          <p:nvPr/>
        </p:nvSpPr>
        <p:spPr bwMode="auto">
          <a:xfrm>
            <a:off x="7418388" y="4164013"/>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52</a:t>
            </a:r>
          </a:p>
        </p:txBody>
      </p:sp>
      <p:sp>
        <p:nvSpPr>
          <p:cNvPr id="13340" name="Rectangle 28"/>
          <p:cNvSpPr>
            <a:spLocks noChangeArrowheads="1"/>
          </p:cNvSpPr>
          <p:nvPr/>
        </p:nvSpPr>
        <p:spPr bwMode="auto">
          <a:xfrm>
            <a:off x="5089525" y="4194175"/>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16</a:t>
            </a:r>
          </a:p>
        </p:txBody>
      </p:sp>
      <p:sp>
        <p:nvSpPr>
          <p:cNvPr id="13341" name="Rectangle 29"/>
          <p:cNvSpPr>
            <a:spLocks noChangeArrowheads="1"/>
          </p:cNvSpPr>
          <p:nvPr/>
        </p:nvSpPr>
        <p:spPr bwMode="auto">
          <a:xfrm>
            <a:off x="7421563" y="4162425"/>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48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grpId="0" nodeType="clickEffect">
                                  <p:stCondLst>
                                    <p:cond delay="0"/>
                                  </p:stCondLst>
                                  <p:childTnLst>
                                    <p:animMotion origin="layout" path="M -0.0033 0.00046 L -0.07205 0.00046 " pathEditMode="relative" rAng="0" ptsTypes="AA">
                                      <p:cBhvr>
                                        <p:cTn id="6" dur="2000" fill="hold"/>
                                        <p:tgtEl>
                                          <p:spTgt spid="13324"/>
                                        </p:tgtEl>
                                        <p:attrNameLst>
                                          <p:attrName>ppt_x</p:attrName>
                                          <p:attrName>ppt_y</p:attrName>
                                        </p:attrNameLst>
                                      </p:cBhvr>
                                      <p:rCtr x="-34" y="0"/>
                                    </p:animMotion>
                                  </p:childTnLst>
                                </p:cTn>
                              </p:par>
                              <p:par>
                                <p:cTn id="7" presetID="35" presetClass="path" presetSubtype="0" accel="50000" decel="50000" fill="hold" grpId="0" nodeType="withEffect">
                                  <p:stCondLst>
                                    <p:cond delay="0"/>
                                  </p:stCondLst>
                                  <p:childTnLst>
                                    <p:animMotion origin="layout" path="M 3.05556E-6 -7.40741E-7 L -0.07483 0.00093 " pathEditMode="relative" rAng="0" ptsTypes="AA">
                                      <p:cBhvr>
                                        <p:cTn id="8" dur="2000" fill="hold"/>
                                        <p:tgtEl>
                                          <p:spTgt spid="13331"/>
                                        </p:tgtEl>
                                        <p:attrNameLst>
                                          <p:attrName>ppt_x</p:attrName>
                                          <p:attrName>ppt_y</p:attrName>
                                        </p:attrNameLst>
                                      </p:cBhvr>
                                      <p:rCtr x="-38" y="0"/>
                                    </p:animMotion>
                                  </p:childTnLst>
                                </p:cTn>
                              </p:par>
                              <p:par>
                                <p:cTn id="9" presetID="35" presetClass="path" presetSubtype="0" accel="50000" decel="50000" fill="hold" grpId="0" nodeType="withEffect">
                                  <p:stCondLst>
                                    <p:cond delay="0"/>
                                  </p:stCondLst>
                                  <p:childTnLst>
                                    <p:animMotion origin="layout" path="M -0.00625 0.0007 L -0.07274 0.00046 " pathEditMode="relative" rAng="0" ptsTypes="AA">
                                      <p:cBhvr>
                                        <p:cTn id="10" dur="2000" fill="hold"/>
                                        <p:tgtEl>
                                          <p:spTgt spid="13332"/>
                                        </p:tgtEl>
                                        <p:attrNameLst>
                                          <p:attrName>ppt_x</p:attrName>
                                          <p:attrName>ppt_y</p:attrName>
                                        </p:attrNameLst>
                                      </p:cBhvr>
                                      <p:rCtr x="-33" y="0"/>
                                    </p:animMotion>
                                  </p:childTnLst>
                                </p:cTn>
                              </p:par>
                              <p:par>
                                <p:cTn id="11" presetID="35" presetClass="path" presetSubtype="0" accel="50000" decel="50000" fill="hold" grpId="0" nodeType="withEffect">
                                  <p:stCondLst>
                                    <p:cond delay="0"/>
                                  </p:stCondLst>
                                  <p:childTnLst>
                                    <p:animMotion origin="layout" path="M -0.0026 0.00046 L -0.07292 0.0007 " pathEditMode="relative" rAng="0" ptsTypes="AA">
                                      <p:cBhvr>
                                        <p:cTn id="12" dur="2000" fill="hold"/>
                                        <p:tgtEl>
                                          <p:spTgt spid="13333"/>
                                        </p:tgtEl>
                                        <p:attrNameLst>
                                          <p:attrName>ppt_x</p:attrName>
                                          <p:attrName>ppt_y</p:attrName>
                                        </p:attrNameLst>
                                      </p:cBhvr>
                                      <p:rCtr x="-35" y="0"/>
                                    </p:animMotion>
                                  </p:childTnLst>
                                </p:cTn>
                              </p:par>
                            </p:childTnLst>
                          </p:cTn>
                        </p:par>
                        <p:par>
                          <p:cTn id="13" fill="hold">
                            <p:stCondLst>
                              <p:cond delay="2000"/>
                            </p:stCondLst>
                            <p:childTnLst>
                              <p:par>
                                <p:cTn id="14" presetID="1" presetClass="entr" presetSubtype="0" fill="hold" grpId="0" nodeType="afterEffect">
                                  <p:stCondLst>
                                    <p:cond delay="0"/>
                                  </p:stCondLst>
                                  <p:childTnLst>
                                    <p:set>
                                      <p:cBhvr>
                                        <p:cTn id="15" dur="1" fill="hold">
                                          <p:stCondLst>
                                            <p:cond delay="0"/>
                                          </p:stCondLst>
                                        </p:cTn>
                                        <p:tgtEl>
                                          <p:spTgt spid="13319"/>
                                        </p:tgtEl>
                                        <p:attrNameLst>
                                          <p:attrName>style.visibility</p:attrName>
                                        </p:attrNameLst>
                                      </p:cBhvr>
                                      <p:to>
                                        <p:strVal val="visible"/>
                                      </p:to>
                                    </p:set>
                                  </p:childTnLst>
                                </p:cTn>
                              </p:par>
                              <p:par>
                                <p:cTn id="16" presetID="1" presetClass="exit" presetSubtype="0" fill="hold" grpId="1" nodeType="withEffect">
                                  <p:stCondLst>
                                    <p:cond delay="0"/>
                                  </p:stCondLst>
                                  <p:childTnLst>
                                    <p:set>
                                      <p:cBhvr>
                                        <p:cTn id="17" dur="1" fill="hold">
                                          <p:stCondLst>
                                            <p:cond delay="0"/>
                                          </p:stCondLst>
                                        </p:cTn>
                                        <p:tgtEl>
                                          <p:spTgt spid="13324"/>
                                        </p:tgtEl>
                                        <p:attrNameLst>
                                          <p:attrName>style.visibility</p:attrName>
                                        </p:attrNameLst>
                                      </p:cBhvr>
                                      <p:to>
                                        <p:strVal val="hidden"/>
                                      </p:to>
                                    </p:set>
                                  </p:childTnLst>
                                </p:cTn>
                              </p:par>
                            </p:childTnLst>
                          </p:cTn>
                        </p:par>
                        <p:par>
                          <p:cTn id="18" fill="hold">
                            <p:stCondLst>
                              <p:cond delay="2000"/>
                            </p:stCondLst>
                            <p:childTnLst>
                              <p:par>
                                <p:cTn id="19" presetID="2" presetClass="entr" presetSubtype="1" fill="hold" grpId="0" nodeType="afterEffect">
                                  <p:stCondLst>
                                    <p:cond delay="0"/>
                                  </p:stCondLst>
                                  <p:childTnLst>
                                    <p:set>
                                      <p:cBhvr>
                                        <p:cTn id="20" dur="1" fill="hold">
                                          <p:stCondLst>
                                            <p:cond delay="0"/>
                                          </p:stCondLst>
                                        </p:cTn>
                                        <p:tgtEl>
                                          <p:spTgt spid="13338"/>
                                        </p:tgtEl>
                                        <p:attrNameLst>
                                          <p:attrName>style.visibility</p:attrName>
                                        </p:attrNameLst>
                                      </p:cBhvr>
                                      <p:to>
                                        <p:strVal val="visible"/>
                                      </p:to>
                                    </p:set>
                                    <p:anim calcmode="lin" valueType="num">
                                      <p:cBhvr additive="base">
                                        <p:cTn id="21" dur="500" fill="hold"/>
                                        <p:tgtEl>
                                          <p:spTgt spid="13338"/>
                                        </p:tgtEl>
                                        <p:attrNameLst>
                                          <p:attrName>ppt_x</p:attrName>
                                        </p:attrNameLst>
                                      </p:cBhvr>
                                      <p:tavLst>
                                        <p:tav tm="0">
                                          <p:val>
                                            <p:strVal val="#ppt_x"/>
                                          </p:val>
                                        </p:tav>
                                        <p:tav tm="100000">
                                          <p:val>
                                            <p:strVal val="#ppt_x"/>
                                          </p:val>
                                        </p:tav>
                                      </p:tavLst>
                                    </p:anim>
                                    <p:anim calcmode="lin" valueType="num">
                                      <p:cBhvr additive="base">
                                        <p:cTn id="22" dur="500" fill="hold"/>
                                        <p:tgtEl>
                                          <p:spTgt spid="13338"/>
                                        </p:tgtEl>
                                        <p:attrNameLst>
                                          <p:attrName>ppt_y</p:attrName>
                                        </p:attrNameLst>
                                      </p:cBhvr>
                                      <p:tavLst>
                                        <p:tav tm="0">
                                          <p:val>
                                            <p:strVal val="0-#ppt_h/2"/>
                                          </p:val>
                                        </p:tav>
                                        <p:tav tm="100000">
                                          <p:val>
                                            <p:strVal val="#ppt_y"/>
                                          </p:val>
                                        </p:tav>
                                      </p:tavLst>
                                    </p:anim>
                                  </p:childTnLst>
                                </p:cTn>
                              </p:par>
                            </p:childTnLst>
                          </p:cTn>
                        </p:par>
                        <p:par>
                          <p:cTn id="23" fill="hold">
                            <p:stCondLst>
                              <p:cond delay="2500"/>
                            </p:stCondLst>
                            <p:childTnLst>
                              <p:par>
                                <p:cTn id="24" presetID="1" presetClass="entr" presetSubtype="0" fill="hold" grpId="0" nodeType="afterEffect">
                                  <p:stCondLst>
                                    <p:cond delay="0"/>
                                  </p:stCondLst>
                                  <p:childTnLst>
                                    <p:set>
                                      <p:cBhvr>
                                        <p:cTn id="25" dur="1" fill="hold">
                                          <p:stCondLst>
                                            <p:cond delay="0"/>
                                          </p:stCondLst>
                                        </p:cTn>
                                        <p:tgtEl>
                                          <p:spTgt spid="13315"/>
                                        </p:tgtEl>
                                        <p:attrNameLst>
                                          <p:attrName>style.visibility</p:attrName>
                                        </p:attrNameLst>
                                      </p:cBhvr>
                                      <p:to>
                                        <p:strVal val="visible"/>
                                      </p:to>
                                    </p:set>
                                  </p:childTnLst>
                                </p:cTn>
                              </p:par>
                            </p:childTnLst>
                          </p:cTn>
                        </p:par>
                        <p:par>
                          <p:cTn id="26" fill="hold">
                            <p:stCondLst>
                              <p:cond delay="2500"/>
                            </p:stCondLst>
                            <p:childTnLst>
                              <p:par>
                                <p:cTn id="27" presetID="2" presetClass="entr" presetSubtype="1" fill="hold" grpId="0" nodeType="afterEffect">
                                  <p:stCondLst>
                                    <p:cond delay="0"/>
                                  </p:stCondLst>
                                  <p:childTnLst>
                                    <p:set>
                                      <p:cBhvr>
                                        <p:cTn id="28" dur="1" fill="hold">
                                          <p:stCondLst>
                                            <p:cond delay="0"/>
                                          </p:stCondLst>
                                        </p:cTn>
                                        <p:tgtEl>
                                          <p:spTgt spid="13339"/>
                                        </p:tgtEl>
                                        <p:attrNameLst>
                                          <p:attrName>style.visibility</p:attrName>
                                        </p:attrNameLst>
                                      </p:cBhvr>
                                      <p:to>
                                        <p:strVal val="visible"/>
                                      </p:to>
                                    </p:set>
                                    <p:anim calcmode="lin" valueType="num">
                                      <p:cBhvr additive="base">
                                        <p:cTn id="29" dur="500" fill="hold"/>
                                        <p:tgtEl>
                                          <p:spTgt spid="13339"/>
                                        </p:tgtEl>
                                        <p:attrNameLst>
                                          <p:attrName>ppt_x</p:attrName>
                                        </p:attrNameLst>
                                      </p:cBhvr>
                                      <p:tavLst>
                                        <p:tav tm="0">
                                          <p:val>
                                            <p:strVal val="#ppt_x"/>
                                          </p:val>
                                        </p:tav>
                                        <p:tav tm="100000">
                                          <p:val>
                                            <p:strVal val="#ppt_x"/>
                                          </p:val>
                                        </p:tav>
                                      </p:tavLst>
                                    </p:anim>
                                    <p:anim calcmode="lin" valueType="num">
                                      <p:cBhvr additive="base">
                                        <p:cTn id="30" dur="500" fill="hold"/>
                                        <p:tgtEl>
                                          <p:spTgt spid="13339"/>
                                        </p:tgtEl>
                                        <p:attrNameLst>
                                          <p:attrName>ppt_y</p:attrName>
                                        </p:attrNameLst>
                                      </p:cBhvr>
                                      <p:tavLst>
                                        <p:tav tm="0">
                                          <p:val>
                                            <p:strVal val="0-#ppt_h/2"/>
                                          </p:val>
                                        </p:tav>
                                        <p:tav tm="100000">
                                          <p:val>
                                            <p:strVal val="#ppt_y"/>
                                          </p:val>
                                        </p:tav>
                                      </p:tavLst>
                                    </p:anim>
                                  </p:childTnLst>
                                </p:cTn>
                              </p:par>
                            </p:childTnLst>
                          </p:cTn>
                        </p:par>
                        <p:par>
                          <p:cTn id="31" fill="hold">
                            <p:stCondLst>
                              <p:cond delay="3000"/>
                            </p:stCondLst>
                            <p:childTnLst>
                              <p:par>
                                <p:cTn id="32" presetID="35" presetClass="path" presetSubtype="0" accel="50000" decel="50000" fill="hold" grpId="0" nodeType="afterEffect">
                                  <p:stCondLst>
                                    <p:cond delay="0"/>
                                  </p:stCondLst>
                                  <p:childTnLst>
                                    <p:animMotion origin="layout" path="M -1.66667E-6 -1.48148E-6 L -0.03993 -0.00023 " pathEditMode="relative" rAng="0" ptsTypes="AA">
                                      <p:cBhvr>
                                        <p:cTn id="33" dur="2000" fill="hold"/>
                                        <p:tgtEl>
                                          <p:spTgt spid="13317"/>
                                        </p:tgtEl>
                                        <p:attrNameLst>
                                          <p:attrName>ppt_x</p:attrName>
                                          <p:attrName>ppt_y</p:attrName>
                                        </p:attrNameLst>
                                      </p:cBhvr>
                                      <p:rCtr x="-20" y="0"/>
                                    </p:animMotion>
                                  </p:childTnLst>
                                </p:cTn>
                              </p:par>
                              <p:par>
                                <p:cTn id="34" presetID="35" presetClass="path" presetSubtype="0" accel="50000" decel="50000" fill="hold" grpId="0" nodeType="withEffect">
                                  <p:stCondLst>
                                    <p:cond delay="0"/>
                                  </p:stCondLst>
                                  <p:childTnLst>
                                    <p:animMotion origin="layout" path="M 3.05556E-6 4.07407E-6 L -0.04601 0.00069 " pathEditMode="relative" rAng="0" ptsTypes="AA">
                                      <p:cBhvr>
                                        <p:cTn id="35" dur="2000" fill="hold"/>
                                        <p:tgtEl>
                                          <p:spTgt spid="13326"/>
                                        </p:tgtEl>
                                        <p:attrNameLst>
                                          <p:attrName>ppt_x</p:attrName>
                                          <p:attrName>ppt_y</p:attrName>
                                        </p:attrNameLst>
                                      </p:cBhvr>
                                      <p:rCtr x="-23" y="0"/>
                                    </p:animMotion>
                                  </p:childTnLst>
                                </p:cTn>
                              </p:par>
                              <p:par>
                                <p:cTn id="36" presetID="35" presetClass="path" presetSubtype="0" accel="50000" decel="50000" fill="hold" grpId="0" nodeType="withEffect">
                                  <p:stCondLst>
                                    <p:cond delay="0"/>
                                  </p:stCondLst>
                                  <p:childTnLst>
                                    <p:animMotion origin="layout" path="M 1.94444E-6 7.40741E-7 L -0.04827 -0.00023 " pathEditMode="relative" rAng="0" ptsTypes="AA">
                                      <p:cBhvr>
                                        <p:cTn id="37" dur="2000" fill="hold"/>
                                        <p:tgtEl>
                                          <p:spTgt spid="13335"/>
                                        </p:tgtEl>
                                        <p:attrNameLst>
                                          <p:attrName>ppt_x</p:attrName>
                                          <p:attrName>ppt_y</p:attrName>
                                        </p:attrNameLst>
                                      </p:cBhvr>
                                      <p:rCtr x="-24" y="0"/>
                                    </p:animMotion>
                                  </p:childTnLst>
                                </p:cTn>
                              </p:par>
                            </p:childTnLst>
                          </p:cTn>
                        </p:par>
                        <p:par>
                          <p:cTn id="38" fill="hold">
                            <p:stCondLst>
                              <p:cond delay="5000"/>
                            </p:stCondLst>
                            <p:childTnLst>
                              <p:par>
                                <p:cTn id="39" presetID="1" presetClass="entr" presetSubtype="0" fill="hold" grpId="0" nodeType="afterEffect">
                                  <p:stCondLst>
                                    <p:cond delay="0"/>
                                  </p:stCondLst>
                                  <p:childTnLst>
                                    <p:set>
                                      <p:cBhvr>
                                        <p:cTn id="40" dur="1" fill="hold">
                                          <p:stCondLst>
                                            <p:cond delay="0"/>
                                          </p:stCondLst>
                                        </p:cTn>
                                        <p:tgtEl>
                                          <p:spTgt spid="13318"/>
                                        </p:tgtEl>
                                        <p:attrNameLst>
                                          <p:attrName>style.visibility</p:attrName>
                                        </p:attrNameLst>
                                      </p:cBhvr>
                                      <p:to>
                                        <p:strVal val="visible"/>
                                      </p:to>
                                    </p:set>
                                  </p:childTnLst>
                                </p:cTn>
                              </p:par>
                            </p:childTnLst>
                          </p:cTn>
                        </p:par>
                        <p:par>
                          <p:cTn id="41" fill="hold">
                            <p:stCondLst>
                              <p:cond delay="5000"/>
                            </p:stCondLst>
                            <p:childTnLst>
                              <p:par>
                                <p:cTn id="42" presetID="2" presetClass="entr" presetSubtype="1" fill="hold" grpId="0" nodeType="afterEffect">
                                  <p:stCondLst>
                                    <p:cond delay="0"/>
                                  </p:stCondLst>
                                  <p:childTnLst>
                                    <p:set>
                                      <p:cBhvr>
                                        <p:cTn id="43" dur="1" fill="hold">
                                          <p:stCondLst>
                                            <p:cond delay="0"/>
                                          </p:stCondLst>
                                        </p:cTn>
                                        <p:tgtEl>
                                          <p:spTgt spid="13340"/>
                                        </p:tgtEl>
                                        <p:attrNameLst>
                                          <p:attrName>style.visibility</p:attrName>
                                        </p:attrNameLst>
                                      </p:cBhvr>
                                      <p:to>
                                        <p:strVal val="visible"/>
                                      </p:to>
                                    </p:set>
                                    <p:anim calcmode="lin" valueType="num">
                                      <p:cBhvr additive="base">
                                        <p:cTn id="44" dur="500" fill="hold"/>
                                        <p:tgtEl>
                                          <p:spTgt spid="13340"/>
                                        </p:tgtEl>
                                        <p:attrNameLst>
                                          <p:attrName>ppt_x</p:attrName>
                                        </p:attrNameLst>
                                      </p:cBhvr>
                                      <p:tavLst>
                                        <p:tav tm="0">
                                          <p:val>
                                            <p:strVal val="#ppt_x"/>
                                          </p:val>
                                        </p:tav>
                                        <p:tav tm="100000">
                                          <p:val>
                                            <p:strVal val="#ppt_x"/>
                                          </p:val>
                                        </p:tav>
                                      </p:tavLst>
                                    </p:anim>
                                    <p:anim calcmode="lin" valueType="num">
                                      <p:cBhvr additive="base">
                                        <p:cTn id="45" dur="500" fill="hold"/>
                                        <p:tgtEl>
                                          <p:spTgt spid="13340"/>
                                        </p:tgtEl>
                                        <p:attrNameLst>
                                          <p:attrName>ppt_y</p:attrName>
                                        </p:attrNameLst>
                                      </p:cBhvr>
                                      <p:tavLst>
                                        <p:tav tm="0">
                                          <p:val>
                                            <p:strVal val="0-#ppt_h/2"/>
                                          </p:val>
                                        </p:tav>
                                        <p:tav tm="100000">
                                          <p:val>
                                            <p:strVal val="#ppt_y"/>
                                          </p:val>
                                        </p:tav>
                                      </p:tavLst>
                                    </p:anim>
                                  </p:childTnLst>
                                </p:cTn>
                              </p:par>
                            </p:childTnLst>
                          </p:cTn>
                        </p:par>
                        <p:par>
                          <p:cTn id="46" fill="hold">
                            <p:stCondLst>
                              <p:cond delay="5500"/>
                            </p:stCondLst>
                            <p:childTnLst>
                              <p:par>
                                <p:cTn id="47" presetID="1" presetClass="entr" presetSubtype="0" fill="hold" grpId="0" nodeType="afterEffect">
                                  <p:stCondLst>
                                    <p:cond delay="0"/>
                                  </p:stCondLst>
                                  <p:childTnLst>
                                    <p:set>
                                      <p:cBhvr>
                                        <p:cTn id="48" dur="1" fill="hold">
                                          <p:stCondLst>
                                            <p:cond delay="0"/>
                                          </p:stCondLst>
                                        </p:cTn>
                                        <p:tgtEl>
                                          <p:spTgt spid="13316"/>
                                        </p:tgtEl>
                                        <p:attrNameLst>
                                          <p:attrName>style.visibility</p:attrName>
                                        </p:attrNameLst>
                                      </p:cBhvr>
                                      <p:to>
                                        <p:strVal val="visible"/>
                                      </p:to>
                                    </p:set>
                                  </p:childTnLst>
                                </p:cTn>
                              </p:par>
                            </p:childTnLst>
                          </p:cTn>
                        </p:par>
                        <p:par>
                          <p:cTn id="49" fill="hold">
                            <p:stCondLst>
                              <p:cond delay="5500"/>
                            </p:stCondLst>
                            <p:childTnLst>
                              <p:par>
                                <p:cTn id="50" presetID="63" presetClass="path" presetSubtype="0" accel="50000" decel="50000" fill="hold" grpId="1" nodeType="afterEffect">
                                  <p:stCondLst>
                                    <p:cond delay="0"/>
                                  </p:stCondLst>
                                  <p:childTnLst>
                                    <p:animMotion origin="layout" path="M -1.38889E-6 -4.81481E-6 L 0.06997 -4.81481E-6 " pathEditMode="relative" rAng="0" ptsTypes="AA">
                                      <p:cBhvr>
                                        <p:cTn id="51" dur="2000" fill="hold"/>
                                        <p:tgtEl>
                                          <p:spTgt spid="13339"/>
                                        </p:tgtEl>
                                        <p:attrNameLst>
                                          <p:attrName>ppt_x</p:attrName>
                                          <p:attrName>ppt_y</p:attrName>
                                        </p:attrNameLst>
                                      </p:cBhvr>
                                      <p:rCtr x="35" y="0"/>
                                    </p:animMotion>
                                  </p:childTnLst>
                                </p:cTn>
                              </p:par>
                            </p:childTnLst>
                          </p:cTn>
                        </p:par>
                        <p:par>
                          <p:cTn id="52" fill="hold">
                            <p:stCondLst>
                              <p:cond delay="7500"/>
                            </p:stCondLst>
                            <p:childTnLst>
                              <p:par>
                                <p:cTn id="53" presetID="2" presetClass="entr" presetSubtype="1" fill="hold" grpId="0" nodeType="afterEffect">
                                  <p:stCondLst>
                                    <p:cond delay="0"/>
                                  </p:stCondLst>
                                  <p:childTnLst>
                                    <p:set>
                                      <p:cBhvr>
                                        <p:cTn id="54" dur="1" fill="hold">
                                          <p:stCondLst>
                                            <p:cond delay="0"/>
                                          </p:stCondLst>
                                        </p:cTn>
                                        <p:tgtEl>
                                          <p:spTgt spid="13341"/>
                                        </p:tgtEl>
                                        <p:attrNameLst>
                                          <p:attrName>style.visibility</p:attrName>
                                        </p:attrNameLst>
                                      </p:cBhvr>
                                      <p:to>
                                        <p:strVal val="visible"/>
                                      </p:to>
                                    </p:set>
                                    <p:anim calcmode="lin" valueType="num">
                                      <p:cBhvr additive="base">
                                        <p:cTn id="55" dur="500" fill="hold"/>
                                        <p:tgtEl>
                                          <p:spTgt spid="13341"/>
                                        </p:tgtEl>
                                        <p:attrNameLst>
                                          <p:attrName>ppt_x</p:attrName>
                                        </p:attrNameLst>
                                      </p:cBhvr>
                                      <p:tavLst>
                                        <p:tav tm="0">
                                          <p:val>
                                            <p:strVal val="#ppt_x"/>
                                          </p:val>
                                        </p:tav>
                                        <p:tav tm="100000">
                                          <p:val>
                                            <p:strVal val="#ppt_x"/>
                                          </p:val>
                                        </p:tav>
                                      </p:tavLst>
                                    </p:anim>
                                    <p:anim calcmode="lin" valueType="num">
                                      <p:cBhvr additive="base">
                                        <p:cTn id="56" dur="500" fill="hold"/>
                                        <p:tgtEl>
                                          <p:spTgt spid="1334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animBg="1"/>
      <p:bldP spid="13316" grpId="0" animBg="1"/>
      <p:bldP spid="13317" grpId="0" animBg="1"/>
      <p:bldP spid="13318" grpId="0" animBg="1"/>
      <p:bldP spid="13319" grpId="0" animBg="1"/>
      <p:bldP spid="13324" grpId="0" animBg="1"/>
      <p:bldP spid="13324" grpId="1" animBg="1"/>
      <p:bldP spid="13326" grpId="0" animBg="1"/>
      <p:bldP spid="13331" grpId="0" animBg="1"/>
      <p:bldP spid="13332" grpId="0" animBg="1"/>
      <p:bldP spid="13333" grpId="0" animBg="1"/>
      <p:bldP spid="13335" grpId="0" animBg="1"/>
      <p:bldP spid="13338" grpId="0" animBg="1"/>
      <p:bldP spid="13339" grpId="0" animBg="1"/>
      <p:bldP spid="13339" grpId="1" animBg="1"/>
      <p:bldP spid="13340" grpId="0" animBg="1"/>
      <p:bldP spid="13341"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7789863" y="4651375"/>
            <a:ext cx="1050925" cy="579438"/>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4339" name="Rectangle 3"/>
          <p:cNvSpPr>
            <a:spLocks noChangeArrowheads="1"/>
          </p:cNvSpPr>
          <p:nvPr/>
        </p:nvSpPr>
        <p:spPr bwMode="auto">
          <a:xfrm>
            <a:off x="6203950" y="4652963"/>
            <a:ext cx="1050925"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4340" name="Rectangle 4"/>
          <p:cNvSpPr>
            <a:spLocks noChangeArrowheads="1"/>
          </p:cNvSpPr>
          <p:nvPr/>
        </p:nvSpPr>
        <p:spPr bwMode="auto">
          <a:xfrm>
            <a:off x="4038600" y="3538538"/>
            <a:ext cx="1050925"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4341" name="Rectangle 5"/>
          <p:cNvSpPr>
            <a:spLocks noChangeArrowheads="1"/>
          </p:cNvSpPr>
          <p:nvPr/>
        </p:nvSpPr>
        <p:spPr bwMode="auto">
          <a:xfrm>
            <a:off x="4038600" y="3543300"/>
            <a:ext cx="1524000" cy="579438"/>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4342" name="Rectangle 6"/>
          <p:cNvSpPr>
            <a:spLocks noChangeArrowheads="1"/>
          </p:cNvSpPr>
          <p:nvPr/>
        </p:nvSpPr>
        <p:spPr bwMode="auto">
          <a:xfrm>
            <a:off x="6203950" y="4656138"/>
            <a:ext cx="2073275"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4343" name="Rectangle 7"/>
          <p:cNvSpPr>
            <a:spLocks noChangeArrowheads="1"/>
          </p:cNvSpPr>
          <p:nvPr/>
        </p:nvSpPr>
        <p:spPr bwMode="auto">
          <a:xfrm>
            <a:off x="6207125" y="4659313"/>
            <a:ext cx="2636838"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4344" name="Rectangle 8"/>
          <p:cNvSpPr>
            <a:spLocks noGrp="1" noChangeArrowheads="1"/>
          </p:cNvSpPr>
          <p:nvPr>
            <p:ph type="title"/>
          </p:nvPr>
        </p:nvSpPr>
        <p:spPr/>
        <p:txBody>
          <a:bodyPr/>
          <a:lstStyle/>
          <a:p>
            <a:pPr eaLnBrk="1" hangingPunct="1"/>
            <a:r>
              <a:rPr lang="en-US" smtClean="0"/>
              <a:t>Constructing a B-tree (contd.)</a:t>
            </a:r>
          </a:p>
        </p:txBody>
      </p:sp>
      <p:sp>
        <p:nvSpPr>
          <p:cNvPr id="14345" name="Text Box 9"/>
          <p:cNvSpPr txBox="1">
            <a:spLocks noChangeArrowheads="1"/>
          </p:cNvSpPr>
          <p:nvPr/>
        </p:nvSpPr>
        <p:spPr bwMode="auto">
          <a:xfrm>
            <a:off x="914400" y="1752600"/>
            <a:ext cx="7315200" cy="822325"/>
          </a:xfrm>
          <a:prstGeom prst="rect">
            <a:avLst/>
          </a:prstGeom>
          <a:noFill/>
          <a:ln w="12700">
            <a:noFill/>
            <a:miter lim="800000"/>
            <a:headEnd type="none" w="sm" len="sm"/>
            <a:tailEnd type="none" w="sm" len="sm"/>
          </a:ln>
        </p:spPr>
        <p:txBody>
          <a:bodyPr>
            <a:spAutoFit/>
          </a:bodyPr>
          <a:lstStyle/>
          <a:p>
            <a:pPr>
              <a:spcBef>
                <a:spcPct val="50000"/>
              </a:spcBef>
            </a:pPr>
            <a:r>
              <a:rPr lang="en-US" sz="2400">
                <a:latin typeface="Times" pitchFamily="18" charset="0"/>
              </a:rPr>
              <a:t>Adding 68 causes us to split the right most leaf, promoting 48 to the root</a:t>
            </a:r>
          </a:p>
        </p:txBody>
      </p:sp>
      <p:sp>
        <p:nvSpPr>
          <p:cNvPr id="14346" name="Text Box 10"/>
          <p:cNvSpPr txBox="1">
            <a:spLocks noChangeArrowheads="1"/>
          </p:cNvSpPr>
          <p:nvPr/>
        </p:nvSpPr>
        <p:spPr bwMode="auto">
          <a:xfrm rot="-5400000">
            <a:off x="-2438400" y="3030538"/>
            <a:ext cx="5689600" cy="431800"/>
          </a:xfrm>
          <a:prstGeom prst="rect">
            <a:avLst/>
          </a:prstGeom>
          <a:noFill/>
          <a:ln w="12700">
            <a:solidFill>
              <a:schemeClr val="folHlink"/>
            </a:solidFill>
            <a:miter lim="800000"/>
            <a:headEnd type="none" w="sm" len="sm"/>
            <a:tailEnd type="none" w="sm" len="sm"/>
          </a:ln>
        </p:spPr>
        <p:txBody>
          <a:bodyPr vert="eaVert">
            <a:spAutoFit/>
          </a:bodyPr>
          <a:lstStyle/>
          <a:p>
            <a:pPr algn="r">
              <a:lnSpc>
                <a:spcPct val="90000"/>
              </a:lnSpc>
              <a:spcBef>
                <a:spcPct val="20000"/>
              </a:spcBef>
            </a:pPr>
            <a:r>
              <a:rPr lang="en-US" sz="2000" b="1">
                <a:solidFill>
                  <a:schemeClr val="folHlink"/>
                </a:solidFill>
                <a:latin typeface="Arial" charset="0"/>
              </a:rPr>
              <a:t>1  12  8  2</a:t>
            </a:r>
            <a:r>
              <a:rPr lang="en-US" sz="2000" b="1">
                <a:latin typeface="Arial" charset="0"/>
              </a:rPr>
              <a:t>  </a:t>
            </a:r>
            <a:r>
              <a:rPr lang="en-US" sz="2000" b="1">
                <a:solidFill>
                  <a:schemeClr val="folHlink"/>
                </a:solidFill>
                <a:latin typeface="Arial" charset="0"/>
              </a:rPr>
              <a:t>25</a:t>
            </a:r>
            <a:r>
              <a:rPr lang="en-US" sz="2000" b="1">
                <a:latin typeface="Arial" charset="0"/>
              </a:rPr>
              <a:t>  </a:t>
            </a:r>
            <a:r>
              <a:rPr lang="en-US" sz="2000" b="1">
                <a:solidFill>
                  <a:schemeClr val="folHlink"/>
                </a:solidFill>
                <a:latin typeface="Arial" charset="0"/>
              </a:rPr>
              <a:t>6  14  28  17  7  52  16  48  </a:t>
            </a:r>
            <a:r>
              <a:rPr lang="en-US" sz="2000" b="1">
                <a:latin typeface="Arial" charset="0"/>
              </a:rPr>
              <a:t>68</a:t>
            </a:r>
            <a:r>
              <a:rPr lang="en-US" sz="2000" b="1">
                <a:solidFill>
                  <a:schemeClr val="folHlink"/>
                </a:solidFill>
                <a:latin typeface="Arial" charset="0"/>
              </a:rPr>
              <a:t>  3  26  29  53  55  45</a:t>
            </a:r>
          </a:p>
        </p:txBody>
      </p:sp>
      <p:sp>
        <p:nvSpPr>
          <p:cNvPr id="14347" name="Rectangle 11"/>
          <p:cNvSpPr>
            <a:spLocks noChangeArrowheads="1"/>
          </p:cNvSpPr>
          <p:nvPr/>
        </p:nvSpPr>
        <p:spPr bwMode="auto">
          <a:xfrm>
            <a:off x="4097338" y="3614738"/>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8</a:t>
            </a:r>
          </a:p>
        </p:txBody>
      </p:sp>
      <p:sp>
        <p:nvSpPr>
          <p:cNvPr id="14348" name="Rectangle 12"/>
          <p:cNvSpPr>
            <a:spLocks noChangeArrowheads="1"/>
          </p:cNvSpPr>
          <p:nvPr/>
        </p:nvSpPr>
        <p:spPr bwMode="auto">
          <a:xfrm>
            <a:off x="4602163" y="3614738"/>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17</a:t>
            </a:r>
          </a:p>
        </p:txBody>
      </p:sp>
      <p:sp>
        <p:nvSpPr>
          <p:cNvPr id="14349" name="Rectangle 13"/>
          <p:cNvSpPr>
            <a:spLocks noChangeArrowheads="1"/>
          </p:cNvSpPr>
          <p:nvPr/>
        </p:nvSpPr>
        <p:spPr bwMode="auto">
          <a:xfrm>
            <a:off x="885825" y="4657725"/>
            <a:ext cx="2073275" cy="579438"/>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4350" name="Rectangle 14"/>
          <p:cNvSpPr>
            <a:spLocks noChangeArrowheads="1"/>
          </p:cNvSpPr>
          <p:nvPr/>
        </p:nvSpPr>
        <p:spPr bwMode="auto">
          <a:xfrm>
            <a:off x="2457450" y="4718050"/>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7</a:t>
            </a:r>
          </a:p>
        </p:txBody>
      </p:sp>
      <p:sp>
        <p:nvSpPr>
          <p:cNvPr id="14351" name="Rectangle 15"/>
          <p:cNvSpPr>
            <a:spLocks noChangeArrowheads="1"/>
          </p:cNvSpPr>
          <p:nvPr/>
        </p:nvSpPr>
        <p:spPr bwMode="auto">
          <a:xfrm>
            <a:off x="1987550" y="4719638"/>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6</a:t>
            </a:r>
          </a:p>
        </p:txBody>
      </p:sp>
      <p:sp>
        <p:nvSpPr>
          <p:cNvPr id="14352" name="Rectangle 16"/>
          <p:cNvSpPr>
            <a:spLocks noChangeArrowheads="1"/>
          </p:cNvSpPr>
          <p:nvPr/>
        </p:nvSpPr>
        <p:spPr bwMode="auto">
          <a:xfrm>
            <a:off x="1470025" y="4721225"/>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2</a:t>
            </a:r>
          </a:p>
        </p:txBody>
      </p:sp>
      <p:sp>
        <p:nvSpPr>
          <p:cNvPr id="14353" name="Rectangle 17"/>
          <p:cNvSpPr>
            <a:spLocks noChangeArrowheads="1"/>
          </p:cNvSpPr>
          <p:nvPr/>
        </p:nvSpPr>
        <p:spPr bwMode="auto">
          <a:xfrm>
            <a:off x="954088" y="4722813"/>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1</a:t>
            </a:r>
          </a:p>
        </p:txBody>
      </p:sp>
      <p:sp>
        <p:nvSpPr>
          <p:cNvPr id="14354" name="Rectangle 18"/>
          <p:cNvSpPr>
            <a:spLocks noChangeArrowheads="1"/>
          </p:cNvSpPr>
          <p:nvPr/>
        </p:nvSpPr>
        <p:spPr bwMode="auto">
          <a:xfrm>
            <a:off x="3779838" y="4684713"/>
            <a:ext cx="1524000"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4355" name="Rectangle 19"/>
          <p:cNvSpPr>
            <a:spLocks noChangeArrowheads="1"/>
          </p:cNvSpPr>
          <p:nvPr/>
        </p:nvSpPr>
        <p:spPr bwMode="auto">
          <a:xfrm>
            <a:off x="4830763" y="4743450"/>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16</a:t>
            </a:r>
          </a:p>
        </p:txBody>
      </p:sp>
      <p:sp>
        <p:nvSpPr>
          <p:cNvPr id="14356" name="Rectangle 20"/>
          <p:cNvSpPr>
            <a:spLocks noChangeArrowheads="1"/>
          </p:cNvSpPr>
          <p:nvPr/>
        </p:nvSpPr>
        <p:spPr bwMode="auto">
          <a:xfrm>
            <a:off x="4344988" y="4745038"/>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14</a:t>
            </a:r>
          </a:p>
        </p:txBody>
      </p:sp>
      <p:sp>
        <p:nvSpPr>
          <p:cNvPr id="14357" name="Rectangle 21"/>
          <p:cNvSpPr>
            <a:spLocks noChangeArrowheads="1"/>
          </p:cNvSpPr>
          <p:nvPr/>
        </p:nvSpPr>
        <p:spPr bwMode="auto">
          <a:xfrm>
            <a:off x="3843338" y="4746625"/>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12</a:t>
            </a:r>
          </a:p>
        </p:txBody>
      </p:sp>
      <p:sp>
        <p:nvSpPr>
          <p:cNvPr id="14358" name="Rectangle 22"/>
          <p:cNvSpPr>
            <a:spLocks noChangeArrowheads="1"/>
          </p:cNvSpPr>
          <p:nvPr/>
        </p:nvSpPr>
        <p:spPr bwMode="auto">
          <a:xfrm>
            <a:off x="7823200" y="4716463"/>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52</a:t>
            </a:r>
          </a:p>
        </p:txBody>
      </p:sp>
      <p:sp>
        <p:nvSpPr>
          <p:cNvPr id="14359" name="Rectangle 23"/>
          <p:cNvSpPr>
            <a:spLocks noChangeArrowheads="1"/>
          </p:cNvSpPr>
          <p:nvPr/>
        </p:nvSpPr>
        <p:spPr bwMode="auto">
          <a:xfrm>
            <a:off x="7305675" y="4718050"/>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48</a:t>
            </a:r>
          </a:p>
        </p:txBody>
      </p:sp>
      <p:sp>
        <p:nvSpPr>
          <p:cNvPr id="14360" name="Rectangle 24"/>
          <p:cNvSpPr>
            <a:spLocks noChangeArrowheads="1"/>
          </p:cNvSpPr>
          <p:nvPr/>
        </p:nvSpPr>
        <p:spPr bwMode="auto">
          <a:xfrm>
            <a:off x="6788150" y="4719638"/>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28</a:t>
            </a:r>
          </a:p>
        </p:txBody>
      </p:sp>
      <p:sp>
        <p:nvSpPr>
          <p:cNvPr id="14361" name="Rectangle 25"/>
          <p:cNvSpPr>
            <a:spLocks noChangeArrowheads="1"/>
          </p:cNvSpPr>
          <p:nvPr/>
        </p:nvSpPr>
        <p:spPr bwMode="auto">
          <a:xfrm>
            <a:off x="6272213" y="4721225"/>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25</a:t>
            </a:r>
          </a:p>
        </p:txBody>
      </p:sp>
      <p:sp>
        <p:nvSpPr>
          <p:cNvPr id="14362" name="Line 26"/>
          <p:cNvSpPr>
            <a:spLocks noChangeShapeType="1"/>
          </p:cNvSpPr>
          <p:nvPr/>
        </p:nvSpPr>
        <p:spPr bwMode="auto">
          <a:xfrm flipH="1">
            <a:off x="1935163" y="4098925"/>
            <a:ext cx="2087562" cy="549275"/>
          </a:xfrm>
          <a:prstGeom prst="line">
            <a:avLst/>
          </a:prstGeom>
          <a:noFill/>
          <a:ln w="12700">
            <a:solidFill>
              <a:schemeClr val="tx1"/>
            </a:solidFill>
            <a:round/>
            <a:headEnd type="none" w="sm" len="sm"/>
            <a:tailEnd type="none" w="sm" len="sm"/>
          </a:ln>
        </p:spPr>
        <p:txBody>
          <a:bodyPr wrap="none" anchor="ctr">
            <a:spAutoFit/>
          </a:bodyPr>
          <a:lstStyle/>
          <a:p>
            <a:endParaRPr lang="en-US"/>
          </a:p>
        </p:txBody>
      </p:sp>
      <p:sp>
        <p:nvSpPr>
          <p:cNvPr id="14363" name="Line 27"/>
          <p:cNvSpPr>
            <a:spLocks noChangeShapeType="1"/>
          </p:cNvSpPr>
          <p:nvPr/>
        </p:nvSpPr>
        <p:spPr bwMode="auto">
          <a:xfrm>
            <a:off x="4556125" y="4114800"/>
            <a:ext cx="0" cy="579438"/>
          </a:xfrm>
          <a:prstGeom prst="line">
            <a:avLst/>
          </a:prstGeom>
          <a:noFill/>
          <a:ln w="12700">
            <a:solidFill>
              <a:schemeClr val="tx1"/>
            </a:solidFill>
            <a:round/>
            <a:headEnd type="none" w="sm" len="sm"/>
            <a:tailEnd type="none" w="sm" len="sm"/>
          </a:ln>
        </p:spPr>
        <p:txBody>
          <a:bodyPr wrap="none" anchor="ctr">
            <a:spAutoFit/>
          </a:bodyPr>
          <a:lstStyle/>
          <a:p>
            <a:endParaRPr lang="en-US"/>
          </a:p>
        </p:txBody>
      </p:sp>
      <p:sp>
        <p:nvSpPr>
          <p:cNvPr id="14364" name="Line 28"/>
          <p:cNvSpPr>
            <a:spLocks noChangeShapeType="1"/>
          </p:cNvSpPr>
          <p:nvPr/>
        </p:nvSpPr>
        <p:spPr bwMode="auto">
          <a:xfrm>
            <a:off x="5089525" y="4130675"/>
            <a:ext cx="2179638" cy="517525"/>
          </a:xfrm>
          <a:prstGeom prst="line">
            <a:avLst/>
          </a:prstGeom>
          <a:noFill/>
          <a:ln w="12700">
            <a:solidFill>
              <a:schemeClr val="tx1"/>
            </a:solidFill>
            <a:round/>
            <a:headEnd type="none" w="sm" len="sm"/>
            <a:tailEnd type="none" w="sm" len="sm"/>
          </a:ln>
        </p:spPr>
        <p:txBody>
          <a:bodyPr wrap="none" anchor="ctr">
            <a:spAutoFit/>
          </a:bodyPr>
          <a:lstStyle/>
          <a:p>
            <a:endParaRPr lang="en-US"/>
          </a:p>
        </p:txBody>
      </p:sp>
      <p:sp>
        <p:nvSpPr>
          <p:cNvPr id="14365" name="Rectangle 29" descr="Light upward diagonal"/>
          <p:cNvSpPr>
            <a:spLocks noChangeArrowheads="1"/>
          </p:cNvSpPr>
          <p:nvPr/>
        </p:nvSpPr>
        <p:spPr bwMode="auto">
          <a:xfrm>
            <a:off x="8342313" y="4721225"/>
            <a:ext cx="412750" cy="441325"/>
          </a:xfrm>
          <a:prstGeom prst="rect">
            <a:avLst/>
          </a:prstGeom>
          <a:pattFill prst="ltUpDiag">
            <a:fgClr>
              <a:schemeClr val="accent1"/>
            </a:fgClr>
            <a:bgClr>
              <a:srgbClr val="FFFFFF"/>
            </a:bgClr>
          </a:patt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68</a:t>
            </a:r>
          </a:p>
        </p:txBody>
      </p:sp>
      <p:sp>
        <p:nvSpPr>
          <p:cNvPr id="14366" name="Line 30"/>
          <p:cNvSpPr>
            <a:spLocks noChangeShapeType="1"/>
          </p:cNvSpPr>
          <p:nvPr/>
        </p:nvSpPr>
        <p:spPr bwMode="auto">
          <a:xfrm>
            <a:off x="5089525" y="4114800"/>
            <a:ext cx="1646238" cy="549275"/>
          </a:xfrm>
          <a:prstGeom prst="line">
            <a:avLst/>
          </a:prstGeom>
          <a:noFill/>
          <a:ln w="12700">
            <a:solidFill>
              <a:schemeClr val="tx1"/>
            </a:solidFill>
            <a:round/>
            <a:headEnd type="none" w="sm" len="sm"/>
            <a:tailEnd type="none" w="sm" len="sm"/>
          </a:ln>
        </p:spPr>
        <p:txBody>
          <a:bodyPr wrap="none" anchor="ctr">
            <a:spAutoFit/>
          </a:bodyPr>
          <a:lstStyle/>
          <a:p>
            <a:endParaRPr lang="en-US"/>
          </a:p>
        </p:txBody>
      </p:sp>
      <p:sp>
        <p:nvSpPr>
          <p:cNvPr id="14367" name="Line 31"/>
          <p:cNvSpPr>
            <a:spLocks noChangeShapeType="1"/>
          </p:cNvSpPr>
          <p:nvPr/>
        </p:nvSpPr>
        <p:spPr bwMode="auto">
          <a:xfrm>
            <a:off x="5562600" y="4114800"/>
            <a:ext cx="2727325" cy="533400"/>
          </a:xfrm>
          <a:prstGeom prst="line">
            <a:avLst/>
          </a:prstGeom>
          <a:noFill/>
          <a:ln w="12700">
            <a:solidFill>
              <a:schemeClr val="tx1"/>
            </a:solidFill>
            <a:round/>
            <a:headEnd type="none" w="sm" len="sm"/>
            <a:tailEnd type="none" w="sm" len="sm"/>
          </a:ln>
        </p:spPr>
        <p:txBody>
          <a:bodyPr wrap="none" anchor="ctr">
            <a:spAutoFit/>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4342"/>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4343"/>
                                        </p:tgtEl>
                                        <p:attrNameLst>
                                          <p:attrName>style.visibility</p:attrName>
                                        </p:attrNameLst>
                                      </p:cBhvr>
                                      <p:to>
                                        <p:strVal val="visible"/>
                                      </p:to>
                                    </p:set>
                                  </p:childTnLst>
                                </p:cTn>
                              </p:par>
                            </p:childTnLst>
                          </p:cTn>
                        </p:par>
                        <p:par>
                          <p:cTn id="9" fill="hold">
                            <p:stCondLst>
                              <p:cond delay="0"/>
                            </p:stCondLst>
                            <p:childTnLst>
                              <p:par>
                                <p:cTn id="10" presetID="2" presetClass="entr" presetSubtype="1" fill="hold" grpId="0" nodeType="afterEffect">
                                  <p:stCondLst>
                                    <p:cond delay="0"/>
                                  </p:stCondLst>
                                  <p:childTnLst>
                                    <p:set>
                                      <p:cBhvr>
                                        <p:cTn id="11" dur="1" fill="hold">
                                          <p:stCondLst>
                                            <p:cond delay="0"/>
                                          </p:stCondLst>
                                        </p:cTn>
                                        <p:tgtEl>
                                          <p:spTgt spid="14365"/>
                                        </p:tgtEl>
                                        <p:attrNameLst>
                                          <p:attrName>style.visibility</p:attrName>
                                        </p:attrNameLst>
                                      </p:cBhvr>
                                      <p:to>
                                        <p:strVal val="visible"/>
                                      </p:to>
                                    </p:set>
                                    <p:anim calcmode="lin" valueType="num">
                                      <p:cBhvr additive="base">
                                        <p:cTn id="12" dur="500" fill="hold"/>
                                        <p:tgtEl>
                                          <p:spTgt spid="14365"/>
                                        </p:tgtEl>
                                        <p:attrNameLst>
                                          <p:attrName>ppt_x</p:attrName>
                                        </p:attrNameLst>
                                      </p:cBhvr>
                                      <p:tavLst>
                                        <p:tav tm="0">
                                          <p:val>
                                            <p:strVal val="#ppt_x"/>
                                          </p:val>
                                        </p:tav>
                                        <p:tav tm="100000">
                                          <p:val>
                                            <p:strVal val="#ppt_x"/>
                                          </p:val>
                                        </p:tav>
                                      </p:tavLst>
                                    </p:anim>
                                    <p:anim calcmode="lin" valueType="num">
                                      <p:cBhvr additive="base">
                                        <p:cTn id="13" dur="500" fill="hold"/>
                                        <p:tgtEl>
                                          <p:spTgt spid="14365"/>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14341"/>
                                        </p:tgtEl>
                                        <p:attrNameLst>
                                          <p:attrName>style.visibility</p:attrName>
                                        </p:attrNameLst>
                                      </p:cBhvr>
                                      <p:to>
                                        <p:strVal val="visible"/>
                                      </p:to>
                                    </p:set>
                                  </p:childTnLst>
                                </p:cTn>
                              </p:par>
                            </p:childTnLst>
                          </p:cTn>
                        </p:par>
                        <p:par>
                          <p:cTn id="17" fill="hold">
                            <p:stCondLst>
                              <p:cond delay="500"/>
                            </p:stCondLst>
                            <p:childTnLst>
                              <p:par>
                                <p:cTn id="18" presetID="64" presetClass="path" presetSubtype="0" accel="50000" decel="50000" fill="hold" grpId="0" nodeType="afterEffect">
                                  <p:stCondLst>
                                    <p:cond delay="0"/>
                                  </p:stCondLst>
                                  <p:childTnLst>
                                    <p:animMotion origin="layout" path="M 2.22222E-6 1.11111E-6 L -0.24167 -0.15787 " pathEditMode="relative" rAng="0" ptsTypes="AA">
                                      <p:cBhvr>
                                        <p:cTn id="19" dur="2000" fill="hold"/>
                                        <p:tgtEl>
                                          <p:spTgt spid="14359"/>
                                        </p:tgtEl>
                                        <p:attrNameLst>
                                          <p:attrName>ppt_x</p:attrName>
                                          <p:attrName>ppt_y</p:attrName>
                                        </p:attrNameLst>
                                      </p:cBhvr>
                                      <p:rCtr x="-12100" y="-7900"/>
                                    </p:animMotion>
                                  </p:childTnLst>
                                </p:cTn>
                              </p:par>
                              <p:par>
                                <p:cTn id="20" presetID="10" presetClass="exit" presetSubtype="0" fill="hold" grpId="0" nodeType="withEffect">
                                  <p:stCondLst>
                                    <p:cond delay="0"/>
                                  </p:stCondLst>
                                  <p:childTnLst>
                                    <p:animEffect transition="out" filter="fade">
                                      <p:cBhvr>
                                        <p:cTn id="21" dur="2000"/>
                                        <p:tgtEl>
                                          <p:spTgt spid="14364"/>
                                        </p:tgtEl>
                                      </p:cBhvr>
                                    </p:animEffect>
                                    <p:set>
                                      <p:cBhvr>
                                        <p:cTn id="22" dur="1" fill="hold">
                                          <p:stCondLst>
                                            <p:cond delay="1999"/>
                                          </p:stCondLst>
                                        </p:cTn>
                                        <p:tgtEl>
                                          <p:spTgt spid="14364"/>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2000"/>
                                        <p:tgtEl>
                                          <p:spTgt spid="14343"/>
                                        </p:tgtEl>
                                      </p:cBhvr>
                                    </p:animEffect>
                                    <p:set>
                                      <p:cBhvr>
                                        <p:cTn id="25" dur="1" fill="hold">
                                          <p:stCondLst>
                                            <p:cond delay="1999"/>
                                          </p:stCondLst>
                                        </p:cTn>
                                        <p:tgtEl>
                                          <p:spTgt spid="14343"/>
                                        </p:tgtEl>
                                        <p:attrNameLst>
                                          <p:attrName>style.visibility</p:attrName>
                                        </p:attrNameLst>
                                      </p:cBhvr>
                                      <p:to>
                                        <p:strVal val="hidden"/>
                                      </p:to>
                                    </p:set>
                                  </p:childTnLst>
                                </p:cTn>
                              </p:par>
                              <p:par>
                                <p:cTn id="26" presetID="1" presetClass="entr" presetSubtype="0" fill="hold" grpId="0" nodeType="withEffect">
                                  <p:stCondLst>
                                    <p:cond delay="0"/>
                                  </p:stCondLst>
                                  <p:childTnLst>
                                    <p:set>
                                      <p:cBhvr>
                                        <p:cTn id="27" dur="1" fill="hold">
                                          <p:stCondLst>
                                            <p:cond delay="0"/>
                                          </p:stCondLst>
                                        </p:cTn>
                                        <p:tgtEl>
                                          <p:spTgt spid="14339"/>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4338"/>
                                        </p:tgtEl>
                                        <p:attrNameLst>
                                          <p:attrName>style.visibility</p:attrName>
                                        </p:attrNameLst>
                                      </p:cBhvr>
                                      <p:to>
                                        <p:strVal val="visible"/>
                                      </p:to>
                                    </p:set>
                                  </p:childTnLst>
                                </p:cTn>
                              </p:par>
                            </p:childTnLst>
                          </p:cTn>
                        </p:par>
                        <p:par>
                          <p:cTn id="30" fill="hold">
                            <p:stCondLst>
                              <p:cond delay="2500"/>
                            </p:stCondLst>
                            <p:childTnLst>
                              <p:par>
                                <p:cTn id="31" presetID="1" presetClass="entr" presetSubtype="0" fill="hold" grpId="0" nodeType="afterEffect">
                                  <p:stCondLst>
                                    <p:cond delay="0"/>
                                  </p:stCondLst>
                                  <p:childTnLst>
                                    <p:set>
                                      <p:cBhvr>
                                        <p:cTn id="32" dur="1" fill="hold">
                                          <p:stCondLst>
                                            <p:cond delay="0"/>
                                          </p:stCondLst>
                                        </p:cTn>
                                        <p:tgtEl>
                                          <p:spTgt spid="1436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3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nimBg="1"/>
      <p:bldP spid="14339" grpId="0" animBg="1"/>
      <p:bldP spid="14341" grpId="0" animBg="1"/>
      <p:bldP spid="14342" grpId="0" animBg="1"/>
      <p:bldP spid="14343" grpId="0" animBg="1"/>
      <p:bldP spid="14343" grpId="1" animBg="1"/>
      <p:bldP spid="14359" grpId="0" animBg="1"/>
      <p:bldP spid="14364" grpId="0" animBg="1"/>
      <p:bldP spid="14365" grpId="0" animBg="1"/>
      <p:bldP spid="14366" grpId="0" animBg="1"/>
      <p:bldP spid="14367"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2470150" y="3751263"/>
            <a:ext cx="1050925"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5363" name="Rectangle 3"/>
          <p:cNvSpPr>
            <a:spLocks noChangeArrowheads="1"/>
          </p:cNvSpPr>
          <p:nvPr/>
        </p:nvSpPr>
        <p:spPr bwMode="auto">
          <a:xfrm>
            <a:off x="884238" y="3754438"/>
            <a:ext cx="1050925"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5364" name="Rectangle 4"/>
          <p:cNvSpPr>
            <a:spLocks noChangeArrowheads="1"/>
          </p:cNvSpPr>
          <p:nvPr/>
        </p:nvSpPr>
        <p:spPr bwMode="auto">
          <a:xfrm>
            <a:off x="3536950" y="2493963"/>
            <a:ext cx="2073275"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5365" name="Rectangle 5"/>
          <p:cNvSpPr>
            <a:spLocks noChangeArrowheads="1"/>
          </p:cNvSpPr>
          <p:nvPr/>
        </p:nvSpPr>
        <p:spPr bwMode="auto">
          <a:xfrm>
            <a:off x="889000" y="3760788"/>
            <a:ext cx="2636838"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5366" name="Rectangle 6"/>
          <p:cNvSpPr>
            <a:spLocks noChangeArrowheads="1"/>
          </p:cNvSpPr>
          <p:nvPr/>
        </p:nvSpPr>
        <p:spPr bwMode="auto">
          <a:xfrm>
            <a:off x="1433513" y="3756025"/>
            <a:ext cx="2073275" cy="579438"/>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5367" name="Rectangle 7"/>
          <p:cNvSpPr>
            <a:spLocks noGrp="1" noChangeArrowheads="1"/>
          </p:cNvSpPr>
          <p:nvPr>
            <p:ph type="title"/>
          </p:nvPr>
        </p:nvSpPr>
        <p:spPr/>
        <p:txBody>
          <a:bodyPr/>
          <a:lstStyle/>
          <a:p>
            <a:pPr eaLnBrk="1" hangingPunct="1"/>
            <a:r>
              <a:rPr lang="en-US" smtClean="0"/>
              <a:t>Constructing a B-tree (contd.)</a:t>
            </a:r>
          </a:p>
        </p:txBody>
      </p:sp>
      <p:sp>
        <p:nvSpPr>
          <p:cNvPr id="15368" name="Text Box 8"/>
          <p:cNvSpPr txBox="1">
            <a:spLocks noChangeArrowheads="1"/>
          </p:cNvSpPr>
          <p:nvPr/>
        </p:nvSpPr>
        <p:spPr bwMode="auto">
          <a:xfrm>
            <a:off x="914400" y="1752600"/>
            <a:ext cx="7315200" cy="457200"/>
          </a:xfrm>
          <a:prstGeom prst="rect">
            <a:avLst/>
          </a:prstGeom>
          <a:noFill/>
          <a:ln w="12700">
            <a:noFill/>
            <a:miter lim="800000"/>
            <a:headEnd type="none" w="sm" len="sm"/>
            <a:tailEnd type="none" w="sm" len="sm"/>
          </a:ln>
        </p:spPr>
        <p:txBody>
          <a:bodyPr>
            <a:spAutoFit/>
          </a:bodyPr>
          <a:lstStyle/>
          <a:p>
            <a:pPr>
              <a:spcBef>
                <a:spcPct val="50000"/>
              </a:spcBef>
            </a:pPr>
            <a:r>
              <a:rPr lang="en-US" sz="2400">
                <a:latin typeface="Times" pitchFamily="18" charset="0"/>
              </a:rPr>
              <a:t>Adding 3 causes us to split the left most leaf</a:t>
            </a:r>
          </a:p>
        </p:txBody>
      </p:sp>
      <p:sp>
        <p:nvSpPr>
          <p:cNvPr id="15369" name="Text Box 9"/>
          <p:cNvSpPr txBox="1">
            <a:spLocks noChangeArrowheads="1"/>
          </p:cNvSpPr>
          <p:nvPr/>
        </p:nvSpPr>
        <p:spPr bwMode="auto">
          <a:xfrm rot="-5400000">
            <a:off x="-2438400" y="3030538"/>
            <a:ext cx="5689600" cy="431800"/>
          </a:xfrm>
          <a:prstGeom prst="rect">
            <a:avLst/>
          </a:prstGeom>
          <a:noFill/>
          <a:ln w="12700">
            <a:solidFill>
              <a:schemeClr val="folHlink"/>
            </a:solidFill>
            <a:miter lim="800000"/>
            <a:headEnd type="none" w="sm" len="sm"/>
            <a:tailEnd type="none" w="sm" len="sm"/>
          </a:ln>
        </p:spPr>
        <p:txBody>
          <a:bodyPr vert="eaVert">
            <a:spAutoFit/>
          </a:bodyPr>
          <a:lstStyle/>
          <a:p>
            <a:pPr algn="r">
              <a:lnSpc>
                <a:spcPct val="90000"/>
              </a:lnSpc>
              <a:spcBef>
                <a:spcPct val="20000"/>
              </a:spcBef>
            </a:pPr>
            <a:r>
              <a:rPr lang="en-US" sz="2000" b="1">
                <a:solidFill>
                  <a:schemeClr val="folHlink"/>
                </a:solidFill>
                <a:latin typeface="Arial" charset="0"/>
              </a:rPr>
              <a:t>1  12  8  2</a:t>
            </a:r>
            <a:r>
              <a:rPr lang="en-US" sz="2000" b="1">
                <a:latin typeface="Arial" charset="0"/>
              </a:rPr>
              <a:t>  </a:t>
            </a:r>
            <a:r>
              <a:rPr lang="en-US" sz="2000" b="1">
                <a:solidFill>
                  <a:schemeClr val="folHlink"/>
                </a:solidFill>
                <a:latin typeface="Arial" charset="0"/>
              </a:rPr>
              <a:t>25</a:t>
            </a:r>
            <a:r>
              <a:rPr lang="en-US" sz="2000" b="1">
                <a:latin typeface="Arial" charset="0"/>
              </a:rPr>
              <a:t>  </a:t>
            </a:r>
            <a:r>
              <a:rPr lang="en-US" sz="2000" b="1">
                <a:solidFill>
                  <a:schemeClr val="folHlink"/>
                </a:solidFill>
                <a:latin typeface="Arial" charset="0"/>
              </a:rPr>
              <a:t>6  14  28  17  7  52  16  48  68  </a:t>
            </a:r>
            <a:r>
              <a:rPr lang="en-US" sz="2000" b="1">
                <a:latin typeface="Arial" charset="0"/>
              </a:rPr>
              <a:t>3</a:t>
            </a:r>
            <a:r>
              <a:rPr lang="en-US" sz="2000" b="1">
                <a:solidFill>
                  <a:schemeClr val="folHlink"/>
                </a:solidFill>
                <a:latin typeface="Arial" charset="0"/>
              </a:rPr>
              <a:t>  26  29  53  55  45</a:t>
            </a:r>
          </a:p>
        </p:txBody>
      </p:sp>
      <p:sp>
        <p:nvSpPr>
          <p:cNvPr id="15370" name="Rectangle 10"/>
          <p:cNvSpPr>
            <a:spLocks noChangeArrowheads="1"/>
          </p:cNvSpPr>
          <p:nvPr/>
        </p:nvSpPr>
        <p:spPr bwMode="auto">
          <a:xfrm>
            <a:off x="4097338" y="2490788"/>
            <a:ext cx="1524000"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5371" name="Rectangle 11"/>
          <p:cNvSpPr>
            <a:spLocks noChangeArrowheads="1"/>
          </p:cNvSpPr>
          <p:nvPr/>
        </p:nvSpPr>
        <p:spPr bwMode="auto">
          <a:xfrm>
            <a:off x="5148263" y="2549525"/>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48</a:t>
            </a:r>
          </a:p>
        </p:txBody>
      </p:sp>
      <p:sp>
        <p:nvSpPr>
          <p:cNvPr id="15372" name="Rectangle 12"/>
          <p:cNvSpPr>
            <a:spLocks noChangeArrowheads="1"/>
          </p:cNvSpPr>
          <p:nvPr/>
        </p:nvSpPr>
        <p:spPr bwMode="auto">
          <a:xfrm>
            <a:off x="4662488" y="2551113"/>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17</a:t>
            </a:r>
          </a:p>
        </p:txBody>
      </p:sp>
      <p:sp>
        <p:nvSpPr>
          <p:cNvPr id="15373" name="Rectangle 13"/>
          <p:cNvSpPr>
            <a:spLocks noChangeArrowheads="1"/>
          </p:cNvSpPr>
          <p:nvPr/>
        </p:nvSpPr>
        <p:spPr bwMode="auto">
          <a:xfrm>
            <a:off x="4160838" y="2552700"/>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8</a:t>
            </a:r>
          </a:p>
        </p:txBody>
      </p:sp>
      <p:sp>
        <p:nvSpPr>
          <p:cNvPr id="15374" name="Rectangle 14" descr="Light upward diagonal"/>
          <p:cNvSpPr>
            <a:spLocks noChangeArrowheads="1"/>
          </p:cNvSpPr>
          <p:nvPr/>
        </p:nvSpPr>
        <p:spPr bwMode="auto">
          <a:xfrm>
            <a:off x="3005138" y="3803650"/>
            <a:ext cx="412750" cy="441325"/>
          </a:xfrm>
          <a:prstGeom prst="rect">
            <a:avLst/>
          </a:prstGeom>
          <a:pattFill prst="ltUpDiag">
            <a:fgClr>
              <a:schemeClr val="accent1"/>
            </a:fgClr>
            <a:bgClr>
              <a:srgbClr val="FFFFFF"/>
            </a:bgClr>
          </a:patt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7</a:t>
            </a:r>
          </a:p>
        </p:txBody>
      </p:sp>
      <p:sp>
        <p:nvSpPr>
          <p:cNvPr id="15375" name="Rectangle 15"/>
          <p:cNvSpPr>
            <a:spLocks noChangeArrowheads="1"/>
          </p:cNvSpPr>
          <p:nvPr/>
        </p:nvSpPr>
        <p:spPr bwMode="auto">
          <a:xfrm>
            <a:off x="2535238" y="3817938"/>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6</a:t>
            </a:r>
          </a:p>
        </p:txBody>
      </p:sp>
      <p:sp>
        <p:nvSpPr>
          <p:cNvPr id="15376" name="Rectangle 16"/>
          <p:cNvSpPr>
            <a:spLocks noChangeArrowheads="1"/>
          </p:cNvSpPr>
          <p:nvPr/>
        </p:nvSpPr>
        <p:spPr bwMode="auto">
          <a:xfrm>
            <a:off x="2017713" y="3819525"/>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2</a:t>
            </a:r>
          </a:p>
        </p:txBody>
      </p:sp>
      <p:sp>
        <p:nvSpPr>
          <p:cNvPr id="15377" name="Rectangle 17"/>
          <p:cNvSpPr>
            <a:spLocks noChangeArrowheads="1"/>
          </p:cNvSpPr>
          <p:nvPr/>
        </p:nvSpPr>
        <p:spPr bwMode="auto">
          <a:xfrm>
            <a:off x="1501775" y="3821113"/>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1</a:t>
            </a:r>
          </a:p>
        </p:txBody>
      </p:sp>
      <p:sp>
        <p:nvSpPr>
          <p:cNvPr id="15378" name="Rectangle 18"/>
          <p:cNvSpPr>
            <a:spLocks noChangeArrowheads="1"/>
          </p:cNvSpPr>
          <p:nvPr/>
        </p:nvSpPr>
        <p:spPr bwMode="auto">
          <a:xfrm>
            <a:off x="3871913" y="3754438"/>
            <a:ext cx="1524000"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5379" name="Rectangle 19"/>
          <p:cNvSpPr>
            <a:spLocks noChangeArrowheads="1"/>
          </p:cNvSpPr>
          <p:nvPr/>
        </p:nvSpPr>
        <p:spPr bwMode="auto">
          <a:xfrm>
            <a:off x="4922838" y="3813175"/>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16</a:t>
            </a:r>
          </a:p>
        </p:txBody>
      </p:sp>
      <p:sp>
        <p:nvSpPr>
          <p:cNvPr id="15380" name="Rectangle 20"/>
          <p:cNvSpPr>
            <a:spLocks noChangeArrowheads="1"/>
          </p:cNvSpPr>
          <p:nvPr/>
        </p:nvSpPr>
        <p:spPr bwMode="auto">
          <a:xfrm>
            <a:off x="4437063" y="3814763"/>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14</a:t>
            </a:r>
          </a:p>
        </p:txBody>
      </p:sp>
      <p:sp>
        <p:nvSpPr>
          <p:cNvPr id="15381" name="Rectangle 21"/>
          <p:cNvSpPr>
            <a:spLocks noChangeArrowheads="1"/>
          </p:cNvSpPr>
          <p:nvPr/>
        </p:nvSpPr>
        <p:spPr bwMode="auto">
          <a:xfrm>
            <a:off x="3935413" y="3816350"/>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12</a:t>
            </a:r>
          </a:p>
        </p:txBody>
      </p:sp>
      <p:sp>
        <p:nvSpPr>
          <p:cNvPr id="15382" name="Rectangle 22"/>
          <p:cNvSpPr>
            <a:spLocks noChangeArrowheads="1"/>
          </p:cNvSpPr>
          <p:nvPr/>
        </p:nvSpPr>
        <p:spPr bwMode="auto">
          <a:xfrm>
            <a:off x="5775325" y="3751263"/>
            <a:ext cx="1050925"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5383" name="Rectangle 23"/>
          <p:cNvSpPr>
            <a:spLocks noChangeArrowheads="1"/>
          </p:cNvSpPr>
          <p:nvPr/>
        </p:nvSpPr>
        <p:spPr bwMode="auto">
          <a:xfrm>
            <a:off x="5834063" y="3827463"/>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25</a:t>
            </a:r>
          </a:p>
        </p:txBody>
      </p:sp>
      <p:sp>
        <p:nvSpPr>
          <p:cNvPr id="15384" name="Rectangle 24"/>
          <p:cNvSpPr>
            <a:spLocks noChangeArrowheads="1"/>
          </p:cNvSpPr>
          <p:nvPr/>
        </p:nvSpPr>
        <p:spPr bwMode="auto">
          <a:xfrm>
            <a:off x="6338888" y="3827463"/>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28</a:t>
            </a:r>
          </a:p>
        </p:txBody>
      </p:sp>
      <p:sp>
        <p:nvSpPr>
          <p:cNvPr id="15385" name="Rectangle 25"/>
          <p:cNvSpPr>
            <a:spLocks noChangeArrowheads="1"/>
          </p:cNvSpPr>
          <p:nvPr/>
        </p:nvSpPr>
        <p:spPr bwMode="auto">
          <a:xfrm>
            <a:off x="7164388" y="3752850"/>
            <a:ext cx="1050925" cy="579438"/>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5386" name="Rectangle 26"/>
          <p:cNvSpPr>
            <a:spLocks noChangeArrowheads="1"/>
          </p:cNvSpPr>
          <p:nvPr/>
        </p:nvSpPr>
        <p:spPr bwMode="auto">
          <a:xfrm>
            <a:off x="7223125" y="3829050"/>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52</a:t>
            </a:r>
          </a:p>
        </p:txBody>
      </p:sp>
      <p:sp>
        <p:nvSpPr>
          <p:cNvPr id="15387" name="Rectangle 27"/>
          <p:cNvSpPr>
            <a:spLocks noChangeArrowheads="1"/>
          </p:cNvSpPr>
          <p:nvPr/>
        </p:nvSpPr>
        <p:spPr bwMode="auto">
          <a:xfrm>
            <a:off x="7727950" y="3829050"/>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68</a:t>
            </a:r>
          </a:p>
        </p:txBody>
      </p:sp>
      <p:sp>
        <p:nvSpPr>
          <p:cNvPr id="15388" name="Line 28"/>
          <p:cNvSpPr>
            <a:spLocks noChangeShapeType="1"/>
          </p:cNvSpPr>
          <p:nvPr/>
        </p:nvSpPr>
        <p:spPr bwMode="auto">
          <a:xfrm flipH="1">
            <a:off x="2484438" y="3063875"/>
            <a:ext cx="1600200" cy="685800"/>
          </a:xfrm>
          <a:prstGeom prst="line">
            <a:avLst/>
          </a:prstGeom>
          <a:noFill/>
          <a:ln w="12700">
            <a:solidFill>
              <a:schemeClr val="tx1"/>
            </a:solidFill>
            <a:round/>
            <a:headEnd type="none" w="sm" len="sm"/>
            <a:tailEnd type="none" w="sm" len="sm"/>
          </a:ln>
        </p:spPr>
        <p:txBody>
          <a:bodyPr wrap="none" anchor="ctr">
            <a:spAutoFit/>
          </a:bodyPr>
          <a:lstStyle/>
          <a:p>
            <a:endParaRPr lang="en-US"/>
          </a:p>
        </p:txBody>
      </p:sp>
      <p:sp>
        <p:nvSpPr>
          <p:cNvPr id="15389" name="Line 29"/>
          <p:cNvSpPr>
            <a:spLocks noChangeShapeType="1"/>
          </p:cNvSpPr>
          <p:nvPr/>
        </p:nvSpPr>
        <p:spPr bwMode="auto">
          <a:xfrm>
            <a:off x="4602163" y="3063875"/>
            <a:ext cx="30162" cy="685800"/>
          </a:xfrm>
          <a:prstGeom prst="line">
            <a:avLst/>
          </a:prstGeom>
          <a:noFill/>
          <a:ln w="12700">
            <a:solidFill>
              <a:schemeClr val="tx1"/>
            </a:solidFill>
            <a:round/>
            <a:headEnd type="none" w="sm" len="sm"/>
            <a:tailEnd type="none" w="sm" len="sm"/>
          </a:ln>
        </p:spPr>
        <p:txBody>
          <a:bodyPr wrap="none" anchor="ctr">
            <a:spAutoFit/>
          </a:bodyPr>
          <a:lstStyle/>
          <a:p>
            <a:endParaRPr lang="en-US"/>
          </a:p>
        </p:txBody>
      </p:sp>
      <p:sp>
        <p:nvSpPr>
          <p:cNvPr id="15390" name="Line 30"/>
          <p:cNvSpPr>
            <a:spLocks noChangeShapeType="1"/>
          </p:cNvSpPr>
          <p:nvPr/>
        </p:nvSpPr>
        <p:spPr bwMode="auto">
          <a:xfrm>
            <a:off x="5105400" y="3063875"/>
            <a:ext cx="1189038" cy="685800"/>
          </a:xfrm>
          <a:prstGeom prst="line">
            <a:avLst/>
          </a:prstGeom>
          <a:noFill/>
          <a:ln w="12700">
            <a:solidFill>
              <a:schemeClr val="tx1"/>
            </a:solidFill>
            <a:round/>
            <a:headEnd type="none" w="sm" len="sm"/>
            <a:tailEnd type="none" w="sm" len="sm"/>
          </a:ln>
        </p:spPr>
        <p:txBody>
          <a:bodyPr wrap="none" anchor="ctr">
            <a:spAutoFit/>
          </a:bodyPr>
          <a:lstStyle/>
          <a:p>
            <a:endParaRPr lang="en-US"/>
          </a:p>
        </p:txBody>
      </p:sp>
      <p:sp>
        <p:nvSpPr>
          <p:cNvPr id="15391" name="Line 31"/>
          <p:cNvSpPr>
            <a:spLocks noChangeShapeType="1"/>
          </p:cNvSpPr>
          <p:nvPr/>
        </p:nvSpPr>
        <p:spPr bwMode="auto">
          <a:xfrm>
            <a:off x="5622925" y="3063875"/>
            <a:ext cx="2089150" cy="685800"/>
          </a:xfrm>
          <a:prstGeom prst="line">
            <a:avLst/>
          </a:prstGeom>
          <a:noFill/>
          <a:ln w="12700">
            <a:solidFill>
              <a:schemeClr val="tx1"/>
            </a:solidFill>
            <a:round/>
            <a:headEnd type="none" w="sm" len="sm"/>
            <a:tailEnd type="none" w="sm" len="sm"/>
          </a:ln>
        </p:spPr>
        <p:txBody>
          <a:bodyPr wrap="none" anchor="ctr">
            <a:spAutoFit/>
          </a:bodyPr>
          <a:lstStyle/>
          <a:p>
            <a:endParaRPr lang="en-US"/>
          </a:p>
        </p:txBody>
      </p:sp>
      <p:sp>
        <p:nvSpPr>
          <p:cNvPr id="15392" name="Rectangle 32"/>
          <p:cNvSpPr>
            <a:spLocks noChangeArrowheads="1"/>
          </p:cNvSpPr>
          <p:nvPr/>
        </p:nvSpPr>
        <p:spPr bwMode="auto">
          <a:xfrm>
            <a:off x="2019300" y="3819525"/>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3</a:t>
            </a:r>
          </a:p>
        </p:txBody>
      </p:sp>
      <p:sp>
        <p:nvSpPr>
          <p:cNvPr id="15393" name="Rectangle 33"/>
          <p:cNvSpPr>
            <a:spLocks noChangeArrowheads="1"/>
          </p:cNvSpPr>
          <p:nvPr/>
        </p:nvSpPr>
        <p:spPr bwMode="auto">
          <a:xfrm>
            <a:off x="3008313" y="3805238"/>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7</a:t>
            </a:r>
          </a:p>
        </p:txBody>
      </p:sp>
      <p:sp>
        <p:nvSpPr>
          <p:cNvPr id="15394" name="Line 34"/>
          <p:cNvSpPr>
            <a:spLocks noChangeShapeType="1"/>
          </p:cNvSpPr>
          <p:nvPr/>
        </p:nvSpPr>
        <p:spPr bwMode="auto">
          <a:xfrm flipH="1">
            <a:off x="1447800" y="3063875"/>
            <a:ext cx="2087563" cy="700088"/>
          </a:xfrm>
          <a:prstGeom prst="line">
            <a:avLst/>
          </a:prstGeom>
          <a:noFill/>
          <a:ln w="12700">
            <a:solidFill>
              <a:schemeClr val="tx1"/>
            </a:solidFill>
            <a:round/>
            <a:headEnd type="none" w="sm" len="sm"/>
            <a:tailEnd type="none" w="sm" len="sm"/>
          </a:ln>
        </p:spPr>
        <p:txBody>
          <a:bodyPr wrap="none" anchor="ctr">
            <a:spAutoFit/>
          </a:bodyPr>
          <a:lstStyle/>
          <a:p>
            <a:endParaRPr lang="en-US"/>
          </a:p>
        </p:txBody>
      </p:sp>
      <p:sp>
        <p:nvSpPr>
          <p:cNvPr id="15395" name="Line 35"/>
          <p:cNvSpPr>
            <a:spLocks noChangeShapeType="1"/>
          </p:cNvSpPr>
          <p:nvPr/>
        </p:nvSpPr>
        <p:spPr bwMode="auto">
          <a:xfrm flipH="1">
            <a:off x="2971800" y="3063875"/>
            <a:ext cx="1112838" cy="685800"/>
          </a:xfrm>
          <a:prstGeom prst="line">
            <a:avLst/>
          </a:prstGeom>
          <a:noFill/>
          <a:ln w="12700">
            <a:solidFill>
              <a:schemeClr val="tx1"/>
            </a:solidFill>
            <a:round/>
            <a:headEnd type="none" w="sm" len="sm"/>
            <a:tailEnd type="none" w="sm" len="sm"/>
          </a:ln>
        </p:spPr>
        <p:txBody>
          <a:bodyPr wrap="none" anchor="ctr">
            <a:spAutoFit/>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5"/>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15366"/>
                                        </p:tgtEl>
                                        <p:attrNameLst>
                                          <p:attrName>style.visibility</p:attrName>
                                        </p:attrNameLst>
                                      </p:cBhvr>
                                      <p:to>
                                        <p:strVal val="hidden"/>
                                      </p:to>
                                    </p:set>
                                  </p:childTnLst>
                                </p:cTn>
                              </p:par>
                            </p:childTnLst>
                          </p:cTn>
                        </p:par>
                        <p:par>
                          <p:cTn id="9" fill="hold">
                            <p:stCondLst>
                              <p:cond delay="0"/>
                            </p:stCondLst>
                            <p:childTnLst>
                              <p:par>
                                <p:cTn id="10" presetID="35" presetClass="path" presetSubtype="0" accel="50000" decel="50000" fill="hold" grpId="0" nodeType="afterEffect">
                                  <p:stCondLst>
                                    <p:cond delay="0"/>
                                  </p:stCondLst>
                                  <p:childTnLst>
                                    <p:animMotion origin="layout" path="M 4.44444E-6 -1.85185E-6 L -0.0533 -1.85185E-6 " pathEditMode="relative" rAng="0" ptsTypes="AA">
                                      <p:cBhvr>
                                        <p:cTn id="11" dur="2000" fill="hold"/>
                                        <p:tgtEl>
                                          <p:spTgt spid="15377"/>
                                        </p:tgtEl>
                                        <p:attrNameLst>
                                          <p:attrName>ppt_x</p:attrName>
                                          <p:attrName>ppt_y</p:attrName>
                                        </p:attrNameLst>
                                      </p:cBhvr>
                                      <p:rCtr x="-27" y="0"/>
                                    </p:animMotion>
                                  </p:childTnLst>
                                </p:cTn>
                              </p:par>
                              <p:par>
                                <p:cTn id="12" presetID="35" presetClass="path" presetSubtype="0" accel="50000" decel="50000" fill="hold" grpId="0" nodeType="withEffect">
                                  <p:stCondLst>
                                    <p:cond delay="0"/>
                                  </p:stCondLst>
                                  <p:childTnLst>
                                    <p:animMotion origin="layout" path="M -2.77778E-6 -1.85185E-6 L -0.05659 -1.85185E-6 " pathEditMode="relative" rAng="0" ptsTypes="AA">
                                      <p:cBhvr>
                                        <p:cTn id="13" dur="2000" fill="hold"/>
                                        <p:tgtEl>
                                          <p:spTgt spid="15376"/>
                                        </p:tgtEl>
                                        <p:attrNameLst>
                                          <p:attrName>ppt_x</p:attrName>
                                          <p:attrName>ppt_y</p:attrName>
                                        </p:attrNameLst>
                                      </p:cBhvr>
                                      <p:rCtr x="-28" y="0"/>
                                    </p:animMotion>
                                  </p:childTnLst>
                                </p:cTn>
                              </p:par>
                            </p:childTnLst>
                          </p:cTn>
                        </p:par>
                        <p:par>
                          <p:cTn id="14" fill="hold">
                            <p:stCondLst>
                              <p:cond delay="2000"/>
                            </p:stCondLst>
                            <p:childTnLst>
                              <p:par>
                                <p:cTn id="15" presetID="2" presetClass="entr" presetSubtype="1" fill="hold" grpId="0" nodeType="afterEffect">
                                  <p:stCondLst>
                                    <p:cond delay="0"/>
                                  </p:stCondLst>
                                  <p:childTnLst>
                                    <p:set>
                                      <p:cBhvr>
                                        <p:cTn id="16" dur="1" fill="hold">
                                          <p:stCondLst>
                                            <p:cond delay="0"/>
                                          </p:stCondLst>
                                        </p:cTn>
                                        <p:tgtEl>
                                          <p:spTgt spid="15392"/>
                                        </p:tgtEl>
                                        <p:attrNameLst>
                                          <p:attrName>style.visibility</p:attrName>
                                        </p:attrNameLst>
                                      </p:cBhvr>
                                      <p:to>
                                        <p:strVal val="visible"/>
                                      </p:to>
                                    </p:set>
                                    <p:anim calcmode="lin" valueType="num">
                                      <p:cBhvr additive="base">
                                        <p:cTn id="17" dur="500" fill="hold"/>
                                        <p:tgtEl>
                                          <p:spTgt spid="15392"/>
                                        </p:tgtEl>
                                        <p:attrNameLst>
                                          <p:attrName>ppt_x</p:attrName>
                                        </p:attrNameLst>
                                      </p:cBhvr>
                                      <p:tavLst>
                                        <p:tav tm="0">
                                          <p:val>
                                            <p:strVal val="#ppt_x"/>
                                          </p:val>
                                        </p:tav>
                                        <p:tav tm="100000">
                                          <p:val>
                                            <p:strVal val="#ppt_x"/>
                                          </p:val>
                                        </p:tav>
                                      </p:tavLst>
                                    </p:anim>
                                    <p:anim calcmode="lin" valueType="num">
                                      <p:cBhvr additive="base">
                                        <p:cTn id="18" dur="500" fill="hold"/>
                                        <p:tgtEl>
                                          <p:spTgt spid="15392"/>
                                        </p:tgtEl>
                                        <p:attrNameLst>
                                          <p:attrName>ppt_y</p:attrName>
                                        </p:attrNameLst>
                                      </p:cBhvr>
                                      <p:tavLst>
                                        <p:tav tm="0">
                                          <p:val>
                                            <p:strVal val="0-#ppt_h/2"/>
                                          </p:val>
                                        </p:tav>
                                        <p:tav tm="100000">
                                          <p:val>
                                            <p:strVal val="#ppt_y"/>
                                          </p:val>
                                        </p:tav>
                                      </p:tavLst>
                                    </p:anim>
                                  </p:childTnLst>
                                </p:cTn>
                              </p:par>
                            </p:childTnLst>
                          </p:cTn>
                        </p:par>
                        <p:par>
                          <p:cTn id="19" fill="hold">
                            <p:stCondLst>
                              <p:cond delay="2500"/>
                            </p:stCondLst>
                            <p:childTnLst>
                              <p:par>
                                <p:cTn id="20" presetID="1" presetClass="entr" presetSubtype="0" fill="hold" grpId="0" nodeType="afterEffect">
                                  <p:stCondLst>
                                    <p:cond delay="0"/>
                                  </p:stCondLst>
                                  <p:childTnLst>
                                    <p:set>
                                      <p:cBhvr>
                                        <p:cTn id="21" dur="1" fill="hold">
                                          <p:stCondLst>
                                            <p:cond delay="0"/>
                                          </p:stCondLst>
                                        </p:cTn>
                                        <p:tgtEl>
                                          <p:spTgt spid="15374"/>
                                        </p:tgtEl>
                                        <p:attrNameLst>
                                          <p:attrName>style.visibility</p:attrName>
                                        </p:attrNameLst>
                                      </p:cBhvr>
                                      <p:to>
                                        <p:strVal val="visible"/>
                                      </p:to>
                                    </p:set>
                                  </p:childTnLst>
                                </p:cTn>
                              </p:par>
                            </p:childTnLst>
                          </p:cTn>
                        </p:par>
                        <p:par>
                          <p:cTn id="22" fill="hold">
                            <p:stCondLst>
                              <p:cond delay="2500"/>
                            </p:stCondLst>
                            <p:childTnLst>
                              <p:par>
                                <p:cTn id="23" presetID="1" presetClass="exit" presetSubtype="0" fill="hold" grpId="0" nodeType="afterEffect">
                                  <p:stCondLst>
                                    <p:cond delay="0"/>
                                  </p:stCondLst>
                                  <p:childTnLst>
                                    <p:set>
                                      <p:cBhvr>
                                        <p:cTn id="24" dur="1" fill="hold">
                                          <p:stCondLst>
                                            <p:cond delay="0"/>
                                          </p:stCondLst>
                                        </p:cTn>
                                        <p:tgtEl>
                                          <p:spTgt spid="15370"/>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15364"/>
                                        </p:tgtEl>
                                        <p:attrNameLst>
                                          <p:attrName>style.visibility</p:attrName>
                                        </p:attrNameLst>
                                      </p:cBhvr>
                                      <p:to>
                                        <p:strVal val="visible"/>
                                      </p:to>
                                    </p:set>
                                  </p:childTnLst>
                                </p:cTn>
                              </p:par>
                            </p:childTnLst>
                          </p:cTn>
                        </p:par>
                        <p:par>
                          <p:cTn id="27" fill="hold">
                            <p:stCondLst>
                              <p:cond delay="2500"/>
                            </p:stCondLst>
                            <p:childTnLst>
                              <p:par>
                                <p:cTn id="28" presetID="64" presetClass="path" presetSubtype="0" accel="50000" decel="50000" fill="hold" grpId="1" nodeType="afterEffect">
                                  <p:stCondLst>
                                    <p:cond delay="0"/>
                                  </p:stCondLst>
                                  <p:childTnLst>
                                    <p:animMotion origin="layout" path="M -2.77778E-6 -3.7037E-7 L 0.175 -0.18356 " pathEditMode="relative" rAng="0" ptsTypes="AA">
                                      <p:cBhvr>
                                        <p:cTn id="29" dur="2000" fill="hold"/>
                                        <p:tgtEl>
                                          <p:spTgt spid="15392"/>
                                        </p:tgtEl>
                                        <p:attrNameLst>
                                          <p:attrName>ppt_x</p:attrName>
                                          <p:attrName>ppt_y</p:attrName>
                                        </p:attrNameLst>
                                      </p:cBhvr>
                                      <p:rCtr x="87" y="-92"/>
                                    </p:animMotion>
                                  </p:childTnLst>
                                </p:cTn>
                              </p:par>
                              <p:par>
                                <p:cTn id="30" presetID="1" presetClass="exit" presetSubtype="0" fill="hold" grpId="1" nodeType="withEffect">
                                  <p:stCondLst>
                                    <p:cond delay="0"/>
                                  </p:stCondLst>
                                  <p:childTnLst>
                                    <p:set>
                                      <p:cBhvr>
                                        <p:cTn id="31" dur="1" fill="hold">
                                          <p:stCondLst>
                                            <p:cond delay="0"/>
                                          </p:stCondLst>
                                        </p:cTn>
                                        <p:tgtEl>
                                          <p:spTgt spid="15366"/>
                                        </p:tgtEl>
                                        <p:attrNameLst>
                                          <p:attrName>style.visibility</p:attrName>
                                        </p:attrNameLst>
                                      </p:cBhvr>
                                      <p:to>
                                        <p:strVal val="hidden"/>
                                      </p:to>
                                    </p:set>
                                  </p:childTnLst>
                                </p:cTn>
                              </p:par>
                              <p:par>
                                <p:cTn id="32" presetID="1" presetClass="exit" presetSubtype="0" fill="hold" grpId="1" nodeType="withEffect">
                                  <p:stCondLst>
                                    <p:cond delay="0"/>
                                  </p:stCondLst>
                                  <p:childTnLst>
                                    <p:set>
                                      <p:cBhvr>
                                        <p:cTn id="33" dur="1" fill="hold">
                                          <p:stCondLst>
                                            <p:cond delay="0"/>
                                          </p:stCondLst>
                                        </p:cTn>
                                        <p:tgtEl>
                                          <p:spTgt spid="15365"/>
                                        </p:tgtEl>
                                        <p:attrNameLst>
                                          <p:attrName>style.visibility</p:attrName>
                                        </p:attrNameLst>
                                      </p:cBhvr>
                                      <p:to>
                                        <p:strVal val="hidden"/>
                                      </p:to>
                                    </p:set>
                                  </p:childTnLst>
                                </p:cTn>
                              </p:par>
                              <p:par>
                                <p:cTn id="34" presetID="1" presetClass="exit" presetSubtype="0" fill="hold" grpId="0" nodeType="withEffect">
                                  <p:stCondLst>
                                    <p:cond delay="0"/>
                                  </p:stCondLst>
                                  <p:childTnLst>
                                    <p:set>
                                      <p:cBhvr>
                                        <p:cTn id="35" dur="1" fill="hold">
                                          <p:stCondLst>
                                            <p:cond delay="0"/>
                                          </p:stCondLst>
                                        </p:cTn>
                                        <p:tgtEl>
                                          <p:spTgt spid="15388"/>
                                        </p:tgtEl>
                                        <p:attrNameLst>
                                          <p:attrName>style.visibility</p:attrName>
                                        </p:attrNameLst>
                                      </p:cBhvr>
                                      <p:to>
                                        <p:strVal val="hidden"/>
                                      </p:to>
                                    </p:set>
                                  </p:childTnLst>
                                </p:cTn>
                              </p:par>
                              <p:par>
                                <p:cTn id="36" presetID="1" presetClass="entr" presetSubtype="0" fill="hold" grpId="0" nodeType="withEffect">
                                  <p:stCondLst>
                                    <p:cond delay="0"/>
                                  </p:stCondLst>
                                  <p:childTnLst>
                                    <p:set>
                                      <p:cBhvr>
                                        <p:cTn id="37" dur="1" fill="hold">
                                          <p:stCondLst>
                                            <p:cond delay="0"/>
                                          </p:stCondLst>
                                        </p:cTn>
                                        <p:tgtEl>
                                          <p:spTgt spid="15363"/>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5362"/>
                                        </p:tgtEl>
                                        <p:attrNameLst>
                                          <p:attrName>style.visibility</p:attrName>
                                        </p:attrNameLst>
                                      </p:cBhvr>
                                      <p:to>
                                        <p:strVal val="visible"/>
                                      </p:to>
                                    </p:set>
                                  </p:childTnLst>
                                </p:cTn>
                              </p:par>
                            </p:childTnLst>
                          </p:cTn>
                        </p:par>
                        <p:par>
                          <p:cTn id="40" fill="hold">
                            <p:stCondLst>
                              <p:cond delay="4500"/>
                            </p:stCondLst>
                            <p:childTnLst>
                              <p:par>
                                <p:cTn id="41" presetID="1" presetClass="entr" presetSubtype="0" fill="hold" grpId="0" nodeType="afterEffect">
                                  <p:stCondLst>
                                    <p:cond delay="0"/>
                                  </p:stCondLst>
                                  <p:childTnLst>
                                    <p:set>
                                      <p:cBhvr>
                                        <p:cTn id="42" dur="1" fill="hold">
                                          <p:stCondLst>
                                            <p:cond delay="0"/>
                                          </p:stCondLst>
                                        </p:cTn>
                                        <p:tgtEl>
                                          <p:spTgt spid="1539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53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nimBg="1"/>
      <p:bldP spid="15363" grpId="0" animBg="1"/>
      <p:bldP spid="15364" grpId="0" animBg="1"/>
      <p:bldP spid="15365" grpId="0" animBg="1"/>
      <p:bldP spid="15365" grpId="1" animBg="1"/>
      <p:bldP spid="15366" grpId="0" animBg="1"/>
      <p:bldP spid="15366" grpId="1" animBg="1"/>
      <p:bldP spid="15370" grpId="0" animBg="1"/>
      <p:bldP spid="15374" grpId="0" animBg="1"/>
      <p:bldP spid="15376" grpId="0" animBg="1"/>
      <p:bldP spid="15377" grpId="0" animBg="1"/>
      <p:bldP spid="15388" grpId="0" animBg="1"/>
      <p:bldP spid="15392" grpId="0" animBg="1"/>
      <p:bldP spid="15392" grpId="1" animBg="1"/>
      <p:bldP spid="15394" grpId="0" animBg="1"/>
      <p:bldP spid="15395"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6945313" y="3760788"/>
            <a:ext cx="2073275"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6387" name="Rectangle 3"/>
          <p:cNvSpPr>
            <a:spLocks noChangeArrowheads="1"/>
          </p:cNvSpPr>
          <p:nvPr/>
        </p:nvSpPr>
        <p:spPr bwMode="auto">
          <a:xfrm>
            <a:off x="6935788" y="3754438"/>
            <a:ext cx="1524000"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6388" name="Rectangle 4"/>
          <p:cNvSpPr>
            <a:spLocks noChangeArrowheads="1"/>
          </p:cNvSpPr>
          <p:nvPr/>
        </p:nvSpPr>
        <p:spPr bwMode="auto">
          <a:xfrm>
            <a:off x="4692650" y="3760788"/>
            <a:ext cx="2073275"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6389" name="Rectangle 5"/>
          <p:cNvSpPr>
            <a:spLocks noChangeArrowheads="1"/>
          </p:cNvSpPr>
          <p:nvPr/>
        </p:nvSpPr>
        <p:spPr bwMode="auto">
          <a:xfrm>
            <a:off x="5243513" y="3756025"/>
            <a:ext cx="1524000" cy="579438"/>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6390" name="Rectangle 6"/>
          <p:cNvSpPr>
            <a:spLocks noGrp="1" noChangeArrowheads="1"/>
          </p:cNvSpPr>
          <p:nvPr>
            <p:ph type="title"/>
          </p:nvPr>
        </p:nvSpPr>
        <p:spPr/>
        <p:txBody>
          <a:bodyPr/>
          <a:lstStyle/>
          <a:p>
            <a:pPr eaLnBrk="1" hangingPunct="1"/>
            <a:r>
              <a:rPr lang="en-US" smtClean="0"/>
              <a:t>Constructing a B-tree (contd.)</a:t>
            </a:r>
          </a:p>
        </p:txBody>
      </p:sp>
      <p:sp>
        <p:nvSpPr>
          <p:cNvPr id="16391" name="Text Box 7"/>
          <p:cNvSpPr txBox="1">
            <a:spLocks noChangeArrowheads="1"/>
          </p:cNvSpPr>
          <p:nvPr/>
        </p:nvSpPr>
        <p:spPr bwMode="auto">
          <a:xfrm rot="-5400000">
            <a:off x="-2438400" y="3030538"/>
            <a:ext cx="5689600" cy="431800"/>
          </a:xfrm>
          <a:prstGeom prst="rect">
            <a:avLst/>
          </a:prstGeom>
          <a:noFill/>
          <a:ln w="12700">
            <a:solidFill>
              <a:schemeClr val="folHlink"/>
            </a:solidFill>
            <a:miter lim="800000"/>
            <a:headEnd type="none" w="sm" len="sm"/>
            <a:tailEnd type="none" w="sm" len="sm"/>
          </a:ln>
        </p:spPr>
        <p:txBody>
          <a:bodyPr vert="eaVert">
            <a:spAutoFit/>
          </a:bodyPr>
          <a:lstStyle/>
          <a:p>
            <a:pPr algn="r">
              <a:lnSpc>
                <a:spcPct val="90000"/>
              </a:lnSpc>
              <a:spcBef>
                <a:spcPct val="20000"/>
              </a:spcBef>
            </a:pPr>
            <a:r>
              <a:rPr lang="en-US" sz="2000" b="1">
                <a:solidFill>
                  <a:schemeClr val="folHlink"/>
                </a:solidFill>
                <a:latin typeface="Arial" charset="0"/>
              </a:rPr>
              <a:t>1  12  8  2</a:t>
            </a:r>
            <a:r>
              <a:rPr lang="en-US" sz="2000" b="1">
                <a:latin typeface="Arial" charset="0"/>
              </a:rPr>
              <a:t>  </a:t>
            </a:r>
            <a:r>
              <a:rPr lang="en-US" sz="2000" b="1">
                <a:solidFill>
                  <a:schemeClr val="folHlink"/>
                </a:solidFill>
                <a:latin typeface="Arial" charset="0"/>
              </a:rPr>
              <a:t>25</a:t>
            </a:r>
            <a:r>
              <a:rPr lang="en-US" sz="2000" b="1">
                <a:latin typeface="Arial" charset="0"/>
              </a:rPr>
              <a:t>  </a:t>
            </a:r>
            <a:r>
              <a:rPr lang="en-US" sz="2000" b="1">
                <a:solidFill>
                  <a:schemeClr val="folHlink"/>
                </a:solidFill>
                <a:latin typeface="Arial" charset="0"/>
              </a:rPr>
              <a:t>6  14  28  17  7  52  16  48  68  3  </a:t>
            </a:r>
            <a:r>
              <a:rPr lang="en-US" sz="2000" b="1">
                <a:latin typeface="Arial" charset="0"/>
              </a:rPr>
              <a:t>26  29  53  55</a:t>
            </a:r>
            <a:r>
              <a:rPr lang="en-US" sz="2000" b="1">
                <a:solidFill>
                  <a:schemeClr val="folHlink"/>
                </a:solidFill>
                <a:latin typeface="Arial" charset="0"/>
              </a:rPr>
              <a:t>  45</a:t>
            </a:r>
          </a:p>
        </p:txBody>
      </p:sp>
      <p:sp>
        <p:nvSpPr>
          <p:cNvPr id="16392" name="Rectangle 8"/>
          <p:cNvSpPr>
            <a:spLocks noChangeArrowheads="1"/>
          </p:cNvSpPr>
          <p:nvPr/>
        </p:nvSpPr>
        <p:spPr bwMode="auto">
          <a:xfrm>
            <a:off x="887413" y="1706563"/>
            <a:ext cx="5276850" cy="457200"/>
          </a:xfrm>
          <a:prstGeom prst="rect">
            <a:avLst/>
          </a:prstGeom>
          <a:noFill/>
          <a:ln w="12700">
            <a:noFill/>
            <a:miter lim="800000"/>
            <a:headEnd type="none" w="sm" len="sm"/>
            <a:tailEnd type="none" w="sm" len="sm"/>
          </a:ln>
        </p:spPr>
        <p:txBody>
          <a:bodyPr wrap="none">
            <a:spAutoFit/>
          </a:bodyPr>
          <a:lstStyle/>
          <a:p>
            <a:pPr>
              <a:spcBef>
                <a:spcPct val="50000"/>
              </a:spcBef>
            </a:pPr>
            <a:r>
              <a:rPr lang="en-US" sz="2400">
                <a:latin typeface="Times New Roman" pitchFamily="18" charset="0"/>
              </a:rPr>
              <a:t>Add 26, 29, 53, 55 then go into the leaves</a:t>
            </a:r>
          </a:p>
        </p:txBody>
      </p:sp>
      <p:sp>
        <p:nvSpPr>
          <p:cNvPr id="16393" name="Rectangle 9"/>
          <p:cNvSpPr>
            <a:spLocks noChangeArrowheads="1"/>
          </p:cNvSpPr>
          <p:nvPr/>
        </p:nvSpPr>
        <p:spPr bwMode="auto">
          <a:xfrm>
            <a:off x="3506788" y="2478088"/>
            <a:ext cx="2073275"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6394" name="Rectangle 10"/>
          <p:cNvSpPr>
            <a:spLocks noChangeArrowheads="1"/>
          </p:cNvSpPr>
          <p:nvPr/>
        </p:nvSpPr>
        <p:spPr bwMode="auto">
          <a:xfrm>
            <a:off x="5094288" y="2538413"/>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48</a:t>
            </a:r>
          </a:p>
        </p:txBody>
      </p:sp>
      <p:sp>
        <p:nvSpPr>
          <p:cNvPr id="16395" name="Rectangle 11"/>
          <p:cNvSpPr>
            <a:spLocks noChangeArrowheads="1"/>
          </p:cNvSpPr>
          <p:nvPr/>
        </p:nvSpPr>
        <p:spPr bwMode="auto">
          <a:xfrm>
            <a:off x="4608513" y="2540000"/>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17</a:t>
            </a:r>
          </a:p>
        </p:txBody>
      </p:sp>
      <p:sp>
        <p:nvSpPr>
          <p:cNvPr id="16396" name="Rectangle 12"/>
          <p:cNvSpPr>
            <a:spLocks noChangeArrowheads="1"/>
          </p:cNvSpPr>
          <p:nvPr/>
        </p:nvSpPr>
        <p:spPr bwMode="auto">
          <a:xfrm>
            <a:off x="4090988" y="2541588"/>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8</a:t>
            </a:r>
          </a:p>
        </p:txBody>
      </p:sp>
      <p:sp>
        <p:nvSpPr>
          <p:cNvPr id="16397" name="Rectangle 13"/>
          <p:cNvSpPr>
            <a:spLocks noChangeArrowheads="1"/>
          </p:cNvSpPr>
          <p:nvPr/>
        </p:nvSpPr>
        <p:spPr bwMode="auto">
          <a:xfrm>
            <a:off x="3575050" y="2543175"/>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3</a:t>
            </a:r>
          </a:p>
        </p:txBody>
      </p:sp>
      <p:sp>
        <p:nvSpPr>
          <p:cNvPr id="16398" name="Rectangle 14"/>
          <p:cNvSpPr>
            <a:spLocks noChangeArrowheads="1"/>
          </p:cNvSpPr>
          <p:nvPr/>
        </p:nvSpPr>
        <p:spPr bwMode="auto">
          <a:xfrm>
            <a:off x="657225" y="3751263"/>
            <a:ext cx="1050925"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6399" name="Rectangle 15"/>
          <p:cNvSpPr>
            <a:spLocks noChangeArrowheads="1"/>
          </p:cNvSpPr>
          <p:nvPr/>
        </p:nvSpPr>
        <p:spPr bwMode="auto">
          <a:xfrm>
            <a:off x="715963" y="3827463"/>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1</a:t>
            </a:r>
          </a:p>
        </p:txBody>
      </p:sp>
      <p:sp>
        <p:nvSpPr>
          <p:cNvPr id="16400" name="Rectangle 16"/>
          <p:cNvSpPr>
            <a:spLocks noChangeArrowheads="1"/>
          </p:cNvSpPr>
          <p:nvPr/>
        </p:nvSpPr>
        <p:spPr bwMode="auto">
          <a:xfrm>
            <a:off x="1220788" y="3827463"/>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2</a:t>
            </a:r>
          </a:p>
        </p:txBody>
      </p:sp>
      <p:sp>
        <p:nvSpPr>
          <p:cNvPr id="16401" name="Rectangle 17"/>
          <p:cNvSpPr>
            <a:spLocks noChangeArrowheads="1"/>
          </p:cNvSpPr>
          <p:nvPr/>
        </p:nvSpPr>
        <p:spPr bwMode="auto">
          <a:xfrm>
            <a:off x="1858963" y="3751263"/>
            <a:ext cx="1050925"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6402" name="Rectangle 18"/>
          <p:cNvSpPr>
            <a:spLocks noChangeArrowheads="1"/>
          </p:cNvSpPr>
          <p:nvPr/>
        </p:nvSpPr>
        <p:spPr bwMode="auto">
          <a:xfrm>
            <a:off x="1917700" y="3827463"/>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6</a:t>
            </a:r>
          </a:p>
        </p:txBody>
      </p:sp>
      <p:sp>
        <p:nvSpPr>
          <p:cNvPr id="16403" name="Rectangle 19"/>
          <p:cNvSpPr>
            <a:spLocks noChangeArrowheads="1"/>
          </p:cNvSpPr>
          <p:nvPr/>
        </p:nvSpPr>
        <p:spPr bwMode="auto">
          <a:xfrm>
            <a:off x="2422525" y="3827463"/>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7</a:t>
            </a:r>
          </a:p>
        </p:txBody>
      </p:sp>
      <p:sp>
        <p:nvSpPr>
          <p:cNvPr id="16404" name="Rectangle 20"/>
          <p:cNvSpPr>
            <a:spLocks noChangeArrowheads="1"/>
          </p:cNvSpPr>
          <p:nvPr/>
        </p:nvSpPr>
        <p:spPr bwMode="auto">
          <a:xfrm>
            <a:off x="7224713" y="3752850"/>
            <a:ext cx="1050925" cy="579438"/>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6405" name="Rectangle 21"/>
          <p:cNvSpPr>
            <a:spLocks noChangeArrowheads="1"/>
          </p:cNvSpPr>
          <p:nvPr/>
        </p:nvSpPr>
        <p:spPr bwMode="auto">
          <a:xfrm>
            <a:off x="7283450" y="3829050"/>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52</a:t>
            </a:r>
          </a:p>
        </p:txBody>
      </p:sp>
      <p:sp>
        <p:nvSpPr>
          <p:cNvPr id="16406" name="Rectangle 22"/>
          <p:cNvSpPr>
            <a:spLocks noChangeArrowheads="1"/>
          </p:cNvSpPr>
          <p:nvPr/>
        </p:nvSpPr>
        <p:spPr bwMode="auto">
          <a:xfrm>
            <a:off x="7788275" y="3829050"/>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68</a:t>
            </a:r>
          </a:p>
        </p:txBody>
      </p:sp>
      <p:sp>
        <p:nvSpPr>
          <p:cNvPr id="16407" name="Rectangle 23"/>
          <p:cNvSpPr>
            <a:spLocks noChangeArrowheads="1"/>
          </p:cNvSpPr>
          <p:nvPr/>
        </p:nvSpPr>
        <p:spPr bwMode="auto">
          <a:xfrm>
            <a:off x="5516563" y="3752850"/>
            <a:ext cx="1050925" cy="579438"/>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6408" name="Rectangle 24"/>
          <p:cNvSpPr>
            <a:spLocks noChangeArrowheads="1"/>
          </p:cNvSpPr>
          <p:nvPr/>
        </p:nvSpPr>
        <p:spPr bwMode="auto">
          <a:xfrm>
            <a:off x="5575300" y="3829050"/>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25</a:t>
            </a:r>
          </a:p>
        </p:txBody>
      </p:sp>
      <p:sp>
        <p:nvSpPr>
          <p:cNvPr id="16409" name="Rectangle 25"/>
          <p:cNvSpPr>
            <a:spLocks noChangeArrowheads="1"/>
          </p:cNvSpPr>
          <p:nvPr/>
        </p:nvSpPr>
        <p:spPr bwMode="auto">
          <a:xfrm>
            <a:off x="6080125" y="3829050"/>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28</a:t>
            </a:r>
          </a:p>
        </p:txBody>
      </p:sp>
      <p:sp>
        <p:nvSpPr>
          <p:cNvPr id="16410" name="Rectangle 26"/>
          <p:cNvSpPr>
            <a:spLocks noChangeArrowheads="1"/>
          </p:cNvSpPr>
          <p:nvPr/>
        </p:nvSpPr>
        <p:spPr bwMode="auto">
          <a:xfrm>
            <a:off x="3048000" y="3756025"/>
            <a:ext cx="1524000" cy="579438"/>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6411" name="Rectangle 27"/>
          <p:cNvSpPr>
            <a:spLocks noChangeArrowheads="1"/>
          </p:cNvSpPr>
          <p:nvPr/>
        </p:nvSpPr>
        <p:spPr bwMode="auto">
          <a:xfrm>
            <a:off x="4098925" y="3814763"/>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16</a:t>
            </a:r>
          </a:p>
        </p:txBody>
      </p:sp>
      <p:sp>
        <p:nvSpPr>
          <p:cNvPr id="16412" name="Rectangle 28"/>
          <p:cNvSpPr>
            <a:spLocks noChangeArrowheads="1"/>
          </p:cNvSpPr>
          <p:nvPr/>
        </p:nvSpPr>
        <p:spPr bwMode="auto">
          <a:xfrm>
            <a:off x="3613150" y="3816350"/>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14</a:t>
            </a:r>
          </a:p>
        </p:txBody>
      </p:sp>
      <p:sp>
        <p:nvSpPr>
          <p:cNvPr id="16413" name="Rectangle 29"/>
          <p:cNvSpPr>
            <a:spLocks noChangeArrowheads="1"/>
          </p:cNvSpPr>
          <p:nvPr/>
        </p:nvSpPr>
        <p:spPr bwMode="auto">
          <a:xfrm>
            <a:off x="3111500" y="3817938"/>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12</a:t>
            </a:r>
          </a:p>
        </p:txBody>
      </p:sp>
      <p:sp>
        <p:nvSpPr>
          <p:cNvPr id="16414" name="Line 30"/>
          <p:cNvSpPr>
            <a:spLocks noChangeShapeType="1"/>
          </p:cNvSpPr>
          <p:nvPr/>
        </p:nvSpPr>
        <p:spPr bwMode="auto">
          <a:xfrm flipH="1">
            <a:off x="1371600" y="3048000"/>
            <a:ext cx="2133600" cy="701675"/>
          </a:xfrm>
          <a:prstGeom prst="line">
            <a:avLst/>
          </a:prstGeom>
          <a:noFill/>
          <a:ln w="12700">
            <a:solidFill>
              <a:schemeClr val="tx1"/>
            </a:solidFill>
            <a:round/>
            <a:headEnd type="none" w="sm" len="sm"/>
            <a:tailEnd type="none" w="sm" len="sm"/>
          </a:ln>
        </p:spPr>
        <p:txBody>
          <a:bodyPr wrap="none" anchor="ctr">
            <a:spAutoFit/>
          </a:bodyPr>
          <a:lstStyle/>
          <a:p>
            <a:endParaRPr lang="en-US"/>
          </a:p>
        </p:txBody>
      </p:sp>
      <p:sp>
        <p:nvSpPr>
          <p:cNvPr id="16415" name="Line 31"/>
          <p:cNvSpPr>
            <a:spLocks noChangeShapeType="1"/>
          </p:cNvSpPr>
          <p:nvPr/>
        </p:nvSpPr>
        <p:spPr bwMode="auto">
          <a:xfrm flipH="1">
            <a:off x="2682875" y="3048000"/>
            <a:ext cx="1339850" cy="701675"/>
          </a:xfrm>
          <a:prstGeom prst="line">
            <a:avLst/>
          </a:prstGeom>
          <a:noFill/>
          <a:ln w="12700">
            <a:solidFill>
              <a:schemeClr val="tx1"/>
            </a:solidFill>
            <a:round/>
            <a:headEnd type="none" w="sm" len="sm"/>
            <a:tailEnd type="none" w="sm" len="sm"/>
          </a:ln>
        </p:spPr>
        <p:txBody>
          <a:bodyPr anchor="ctr">
            <a:spAutoFit/>
          </a:bodyPr>
          <a:lstStyle/>
          <a:p>
            <a:endParaRPr lang="en-US"/>
          </a:p>
        </p:txBody>
      </p:sp>
      <p:sp>
        <p:nvSpPr>
          <p:cNvPr id="16416" name="Line 32"/>
          <p:cNvSpPr>
            <a:spLocks noChangeShapeType="1"/>
          </p:cNvSpPr>
          <p:nvPr/>
        </p:nvSpPr>
        <p:spPr bwMode="auto">
          <a:xfrm flipH="1">
            <a:off x="4329113" y="3048000"/>
            <a:ext cx="227012" cy="717550"/>
          </a:xfrm>
          <a:prstGeom prst="line">
            <a:avLst/>
          </a:prstGeom>
          <a:noFill/>
          <a:ln w="12700">
            <a:solidFill>
              <a:schemeClr val="tx1"/>
            </a:solidFill>
            <a:round/>
            <a:headEnd type="none" w="sm" len="sm"/>
            <a:tailEnd type="none" w="sm" len="sm"/>
          </a:ln>
        </p:spPr>
        <p:txBody>
          <a:bodyPr anchor="ctr">
            <a:spAutoFit/>
          </a:bodyPr>
          <a:lstStyle/>
          <a:p>
            <a:endParaRPr lang="en-US"/>
          </a:p>
        </p:txBody>
      </p:sp>
      <p:sp>
        <p:nvSpPr>
          <p:cNvPr id="16417" name="Line 33"/>
          <p:cNvSpPr>
            <a:spLocks noChangeShapeType="1"/>
          </p:cNvSpPr>
          <p:nvPr/>
        </p:nvSpPr>
        <p:spPr bwMode="auto">
          <a:xfrm>
            <a:off x="5059363" y="3048000"/>
            <a:ext cx="976312" cy="703263"/>
          </a:xfrm>
          <a:prstGeom prst="line">
            <a:avLst/>
          </a:prstGeom>
          <a:noFill/>
          <a:ln w="12700">
            <a:solidFill>
              <a:schemeClr val="tx1"/>
            </a:solidFill>
            <a:round/>
            <a:headEnd type="none" w="sm" len="sm"/>
            <a:tailEnd type="none" w="sm" len="sm"/>
          </a:ln>
        </p:spPr>
        <p:txBody>
          <a:bodyPr anchor="ctr">
            <a:spAutoFit/>
          </a:bodyPr>
          <a:lstStyle/>
          <a:p>
            <a:endParaRPr lang="en-US"/>
          </a:p>
        </p:txBody>
      </p:sp>
      <p:sp>
        <p:nvSpPr>
          <p:cNvPr id="16418" name="Line 34"/>
          <p:cNvSpPr>
            <a:spLocks noChangeShapeType="1"/>
          </p:cNvSpPr>
          <p:nvPr/>
        </p:nvSpPr>
        <p:spPr bwMode="auto">
          <a:xfrm>
            <a:off x="5578475" y="3048000"/>
            <a:ext cx="2163763" cy="701675"/>
          </a:xfrm>
          <a:prstGeom prst="line">
            <a:avLst/>
          </a:prstGeom>
          <a:noFill/>
          <a:ln w="12700">
            <a:solidFill>
              <a:schemeClr val="tx1"/>
            </a:solidFill>
            <a:round/>
            <a:headEnd type="none" w="sm" len="sm"/>
            <a:tailEnd type="none" w="sm" len="sm"/>
          </a:ln>
        </p:spPr>
        <p:txBody>
          <a:bodyPr wrap="none" anchor="ctr">
            <a:spAutoFit/>
          </a:bodyPr>
          <a:lstStyle/>
          <a:p>
            <a:endParaRPr lang="en-US"/>
          </a:p>
        </p:txBody>
      </p:sp>
      <p:sp>
        <p:nvSpPr>
          <p:cNvPr id="16419" name="Rectangle 35"/>
          <p:cNvSpPr>
            <a:spLocks noChangeArrowheads="1"/>
          </p:cNvSpPr>
          <p:nvPr/>
        </p:nvSpPr>
        <p:spPr bwMode="auto">
          <a:xfrm>
            <a:off x="5791200" y="3830638"/>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26</a:t>
            </a:r>
          </a:p>
        </p:txBody>
      </p:sp>
      <p:sp>
        <p:nvSpPr>
          <p:cNvPr id="16420" name="Rectangle 36"/>
          <p:cNvSpPr>
            <a:spLocks noChangeArrowheads="1"/>
          </p:cNvSpPr>
          <p:nvPr/>
        </p:nvSpPr>
        <p:spPr bwMode="auto">
          <a:xfrm>
            <a:off x="6283325" y="3832225"/>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29</a:t>
            </a:r>
          </a:p>
        </p:txBody>
      </p:sp>
      <p:sp>
        <p:nvSpPr>
          <p:cNvPr id="16421" name="Rectangle 37"/>
          <p:cNvSpPr>
            <a:spLocks noChangeArrowheads="1"/>
          </p:cNvSpPr>
          <p:nvPr/>
        </p:nvSpPr>
        <p:spPr bwMode="auto">
          <a:xfrm>
            <a:off x="7515225" y="3830638"/>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53</a:t>
            </a:r>
          </a:p>
        </p:txBody>
      </p:sp>
      <p:sp>
        <p:nvSpPr>
          <p:cNvPr id="16422" name="Rectangle 38"/>
          <p:cNvSpPr>
            <a:spLocks noChangeArrowheads="1"/>
          </p:cNvSpPr>
          <p:nvPr/>
        </p:nvSpPr>
        <p:spPr bwMode="auto">
          <a:xfrm>
            <a:off x="8029575" y="3829050"/>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55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6407"/>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6389"/>
                                        </p:tgtEl>
                                        <p:attrNameLst>
                                          <p:attrName>style.visibility</p:attrName>
                                        </p:attrNameLst>
                                      </p:cBhvr>
                                      <p:to>
                                        <p:strVal val="visible"/>
                                      </p:to>
                                    </p:set>
                                  </p:childTnLst>
                                </p:cTn>
                              </p:par>
                            </p:childTnLst>
                          </p:cTn>
                        </p:par>
                        <p:par>
                          <p:cTn id="9" fill="hold">
                            <p:stCondLst>
                              <p:cond delay="0"/>
                            </p:stCondLst>
                            <p:childTnLst>
                              <p:par>
                                <p:cTn id="10" presetID="35" presetClass="path" presetSubtype="0" accel="50000" decel="50000" fill="hold" grpId="0" nodeType="afterEffect">
                                  <p:stCondLst>
                                    <p:cond delay="0"/>
                                  </p:stCondLst>
                                  <p:childTnLst>
                                    <p:animMotion origin="layout" path="M -1.66667E-6 -7.40741E-7 L -0.03021 -0.00023 " pathEditMode="relative" rAng="0" ptsTypes="AA">
                                      <p:cBhvr>
                                        <p:cTn id="11" dur="2000" fill="hold"/>
                                        <p:tgtEl>
                                          <p:spTgt spid="16408"/>
                                        </p:tgtEl>
                                        <p:attrNameLst>
                                          <p:attrName>ppt_x</p:attrName>
                                          <p:attrName>ppt_y</p:attrName>
                                        </p:attrNameLst>
                                      </p:cBhvr>
                                      <p:rCtr x="-15" y="0"/>
                                    </p:animMotion>
                                  </p:childTnLst>
                                </p:cTn>
                              </p:par>
                              <p:par>
                                <p:cTn id="12" presetID="63" presetClass="path" presetSubtype="0" accel="50000" decel="50000" fill="hold" grpId="0" nodeType="withEffect">
                                  <p:stCondLst>
                                    <p:cond delay="0"/>
                                  </p:stCondLst>
                                  <p:childTnLst>
                                    <p:animMotion origin="layout" path="M 1.66667E-6 -7.40741E-7 L 0.025 -0.00023 " pathEditMode="relative" rAng="0" ptsTypes="AA">
                                      <p:cBhvr>
                                        <p:cTn id="13" dur="2000" fill="hold"/>
                                        <p:tgtEl>
                                          <p:spTgt spid="16409"/>
                                        </p:tgtEl>
                                        <p:attrNameLst>
                                          <p:attrName>ppt_x</p:attrName>
                                          <p:attrName>ppt_y</p:attrName>
                                        </p:attrNameLst>
                                      </p:cBhvr>
                                      <p:rCtr x="13" y="0"/>
                                    </p:animMotion>
                                  </p:childTnLst>
                                </p:cTn>
                              </p:par>
                            </p:childTnLst>
                          </p:cTn>
                        </p:par>
                        <p:par>
                          <p:cTn id="14" fill="hold">
                            <p:stCondLst>
                              <p:cond delay="2000"/>
                            </p:stCondLst>
                            <p:childTnLst>
                              <p:par>
                                <p:cTn id="15" presetID="2" presetClass="entr" presetSubtype="1" fill="hold" grpId="0" nodeType="afterEffect">
                                  <p:stCondLst>
                                    <p:cond delay="0"/>
                                  </p:stCondLst>
                                  <p:childTnLst>
                                    <p:set>
                                      <p:cBhvr>
                                        <p:cTn id="16" dur="1" fill="hold">
                                          <p:stCondLst>
                                            <p:cond delay="0"/>
                                          </p:stCondLst>
                                        </p:cTn>
                                        <p:tgtEl>
                                          <p:spTgt spid="16419"/>
                                        </p:tgtEl>
                                        <p:attrNameLst>
                                          <p:attrName>style.visibility</p:attrName>
                                        </p:attrNameLst>
                                      </p:cBhvr>
                                      <p:to>
                                        <p:strVal val="visible"/>
                                      </p:to>
                                    </p:set>
                                    <p:anim calcmode="lin" valueType="num">
                                      <p:cBhvr additive="base">
                                        <p:cTn id="17" dur="500" fill="hold"/>
                                        <p:tgtEl>
                                          <p:spTgt spid="16419"/>
                                        </p:tgtEl>
                                        <p:attrNameLst>
                                          <p:attrName>ppt_x</p:attrName>
                                        </p:attrNameLst>
                                      </p:cBhvr>
                                      <p:tavLst>
                                        <p:tav tm="0">
                                          <p:val>
                                            <p:strVal val="#ppt_x"/>
                                          </p:val>
                                        </p:tav>
                                        <p:tav tm="100000">
                                          <p:val>
                                            <p:strVal val="#ppt_x"/>
                                          </p:val>
                                        </p:tav>
                                      </p:tavLst>
                                    </p:anim>
                                    <p:anim calcmode="lin" valueType="num">
                                      <p:cBhvr additive="base">
                                        <p:cTn id="18" dur="500" fill="hold"/>
                                        <p:tgtEl>
                                          <p:spTgt spid="16419"/>
                                        </p:tgtEl>
                                        <p:attrNameLst>
                                          <p:attrName>ppt_y</p:attrName>
                                        </p:attrNameLst>
                                      </p:cBhvr>
                                      <p:tavLst>
                                        <p:tav tm="0">
                                          <p:val>
                                            <p:strVal val="0-#ppt_h/2"/>
                                          </p:val>
                                        </p:tav>
                                        <p:tav tm="100000">
                                          <p:val>
                                            <p:strVal val="#ppt_y"/>
                                          </p:val>
                                        </p:tav>
                                      </p:tavLst>
                                    </p:anim>
                                  </p:childTnLst>
                                </p:cTn>
                              </p:par>
                            </p:childTnLst>
                          </p:cTn>
                        </p:par>
                        <p:par>
                          <p:cTn id="19" fill="hold">
                            <p:stCondLst>
                              <p:cond delay="2500"/>
                            </p:stCondLst>
                            <p:childTnLst>
                              <p:par>
                                <p:cTn id="20" presetID="1" presetClass="entr" presetSubtype="0" fill="hold" grpId="0" nodeType="afterEffect">
                                  <p:stCondLst>
                                    <p:cond delay="0"/>
                                  </p:stCondLst>
                                  <p:childTnLst>
                                    <p:set>
                                      <p:cBhvr>
                                        <p:cTn id="21" dur="1" fill="hold">
                                          <p:stCondLst>
                                            <p:cond delay="0"/>
                                          </p:stCondLst>
                                        </p:cTn>
                                        <p:tgtEl>
                                          <p:spTgt spid="16388"/>
                                        </p:tgtEl>
                                        <p:attrNameLst>
                                          <p:attrName>style.visibility</p:attrName>
                                        </p:attrNameLst>
                                      </p:cBhvr>
                                      <p:to>
                                        <p:strVal val="visible"/>
                                      </p:to>
                                    </p:set>
                                  </p:childTnLst>
                                </p:cTn>
                              </p:par>
                            </p:childTnLst>
                          </p:cTn>
                        </p:par>
                        <p:par>
                          <p:cTn id="22" fill="hold">
                            <p:stCondLst>
                              <p:cond delay="2500"/>
                            </p:stCondLst>
                            <p:childTnLst>
                              <p:par>
                                <p:cTn id="23" presetID="35" presetClass="path" presetSubtype="0" accel="50000" decel="50000" fill="hold" grpId="1" nodeType="afterEffect">
                                  <p:stCondLst>
                                    <p:cond delay="0"/>
                                  </p:stCondLst>
                                  <p:childTnLst>
                                    <p:animMotion origin="layout" path="M -0.03021 -0.00023 L -0.08959 -0.00023 " pathEditMode="relative" rAng="0" ptsTypes="AA">
                                      <p:cBhvr>
                                        <p:cTn id="24" dur="2000" fill="hold"/>
                                        <p:tgtEl>
                                          <p:spTgt spid="16408"/>
                                        </p:tgtEl>
                                        <p:attrNameLst>
                                          <p:attrName>ppt_x</p:attrName>
                                          <p:attrName>ppt_y</p:attrName>
                                        </p:attrNameLst>
                                      </p:cBhvr>
                                      <p:rCtr x="-30" y="0"/>
                                    </p:animMotion>
                                  </p:childTnLst>
                                </p:cTn>
                              </p:par>
                              <p:par>
                                <p:cTn id="25" presetID="35" presetClass="path" presetSubtype="0" accel="50000" decel="50000" fill="hold" grpId="1" nodeType="withEffect">
                                  <p:stCondLst>
                                    <p:cond delay="0"/>
                                  </p:stCondLst>
                                  <p:childTnLst>
                                    <p:animMotion origin="layout" path="M -8.33333E-7 -2.22222E-6 L -0.05885 -0.00069 " pathEditMode="relative" rAng="0" ptsTypes="AA">
                                      <p:cBhvr>
                                        <p:cTn id="26" dur="2000" fill="hold"/>
                                        <p:tgtEl>
                                          <p:spTgt spid="16419"/>
                                        </p:tgtEl>
                                        <p:attrNameLst>
                                          <p:attrName>ppt_x</p:attrName>
                                          <p:attrName>ppt_y</p:attrName>
                                        </p:attrNameLst>
                                      </p:cBhvr>
                                      <p:rCtr x="-30" y="0"/>
                                    </p:animMotion>
                                  </p:childTnLst>
                                </p:cTn>
                              </p:par>
                              <p:par>
                                <p:cTn id="27" presetID="35" presetClass="path" presetSubtype="0" accel="50000" decel="50000" fill="hold" grpId="1" nodeType="withEffect">
                                  <p:stCondLst>
                                    <p:cond delay="0"/>
                                  </p:stCondLst>
                                  <p:childTnLst>
                                    <p:animMotion origin="layout" path="M 0.025 -0.00023 L -0.0349 -0.00023 " pathEditMode="relative" rAng="0" ptsTypes="AA">
                                      <p:cBhvr>
                                        <p:cTn id="28" dur="2000" fill="hold"/>
                                        <p:tgtEl>
                                          <p:spTgt spid="16409"/>
                                        </p:tgtEl>
                                        <p:attrNameLst>
                                          <p:attrName>ppt_x</p:attrName>
                                          <p:attrName>ppt_y</p:attrName>
                                        </p:attrNameLst>
                                      </p:cBhvr>
                                      <p:rCtr x="-30" y="0"/>
                                    </p:animMotion>
                                  </p:childTnLst>
                                </p:cTn>
                              </p:par>
                              <p:par>
                                <p:cTn id="29" presetID="1" presetClass="exit" presetSubtype="0" fill="hold" grpId="1" nodeType="withEffect">
                                  <p:stCondLst>
                                    <p:cond delay="0"/>
                                  </p:stCondLst>
                                  <p:childTnLst>
                                    <p:set>
                                      <p:cBhvr>
                                        <p:cTn id="30" dur="1" fill="hold">
                                          <p:stCondLst>
                                            <p:cond delay="0"/>
                                          </p:stCondLst>
                                        </p:cTn>
                                        <p:tgtEl>
                                          <p:spTgt spid="16389"/>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6407"/>
                                        </p:tgtEl>
                                        <p:attrNameLst>
                                          <p:attrName>style.visibility</p:attrName>
                                        </p:attrNameLst>
                                      </p:cBhvr>
                                      <p:to>
                                        <p:strVal val="hidden"/>
                                      </p:to>
                                    </p:set>
                                  </p:childTnLst>
                                </p:cTn>
                              </p:par>
                            </p:childTnLst>
                          </p:cTn>
                        </p:par>
                        <p:par>
                          <p:cTn id="33" fill="hold">
                            <p:stCondLst>
                              <p:cond delay="4500"/>
                            </p:stCondLst>
                            <p:childTnLst>
                              <p:par>
                                <p:cTn id="34" presetID="2" presetClass="entr" presetSubtype="1" fill="hold" grpId="0" nodeType="afterEffect">
                                  <p:stCondLst>
                                    <p:cond delay="0"/>
                                  </p:stCondLst>
                                  <p:childTnLst>
                                    <p:set>
                                      <p:cBhvr>
                                        <p:cTn id="35" dur="1" fill="hold">
                                          <p:stCondLst>
                                            <p:cond delay="0"/>
                                          </p:stCondLst>
                                        </p:cTn>
                                        <p:tgtEl>
                                          <p:spTgt spid="16420"/>
                                        </p:tgtEl>
                                        <p:attrNameLst>
                                          <p:attrName>style.visibility</p:attrName>
                                        </p:attrNameLst>
                                      </p:cBhvr>
                                      <p:to>
                                        <p:strVal val="visible"/>
                                      </p:to>
                                    </p:set>
                                    <p:anim calcmode="lin" valueType="num">
                                      <p:cBhvr additive="base">
                                        <p:cTn id="36" dur="500" fill="hold"/>
                                        <p:tgtEl>
                                          <p:spTgt spid="16420"/>
                                        </p:tgtEl>
                                        <p:attrNameLst>
                                          <p:attrName>ppt_x</p:attrName>
                                        </p:attrNameLst>
                                      </p:cBhvr>
                                      <p:tavLst>
                                        <p:tav tm="0">
                                          <p:val>
                                            <p:strVal val="#ppt_x"/>
                                          </p:val>
                                        </p:tav>
                                        <p:tav tm="100000">
                                          <p:val>
                                            <p:strVal val="#ppt_x"/>
                                          </p:val>
                                        </p:tav>
                                      </p:tavLst>
                                    </p:anim>
                                    <p:anim calcmode="lin" valueType="num">
                                      <p:cBhvr additive="base">
                                        <p:cTn id="37" dur="500" fill="hold"/>
                                        <p:tgtEl>
                                          <p:spTgt spid="16420"/>
                                        </p:tgtEl>
                                        <p:attrNameLst>
                                          <p:attrName>ppt_y</p:attrName>
                                        </p:attrNameLst>
                                      </p:cBhvr>
                                      <p:tavLst>
                                        <p:tav tm="0">
                                          <p:val>
                                            <p:strVal val="0-#ppt_h/2"/>
                                          </p:val>
                                        </p:tav>
                                        <p:tav tm="100000">
                                          <p:val>
                                            <p:strVal val="#ppt_y"/>
                                          </p:val>
                                        </p:tav>
                                      </p:tavLst>
                                    </p:anim>
                                  </p:childTnLst>
                                </p:cTn>
                              </p:par>
                            </p:childTnLst>
                          </p:cTn>
                        </p:par>
                        <p:par>
                          <p:cTn id="38" fill="hold">
                            <p:stCondLst>
                              <p:cond delay="5000"/>
                            </p:stCondLst>
                            <p:childTnLst>
                              <p:par>
                                <p:cTn id="39" presetID="1" presetClass="entr" presetSubtype="0" fill="hold" grpId="0" nodeType="afterEffect">
                                  <p:stCondLst>
                                    <p:cond delay="0"/>
                                  </p:stCondLst>
                                  <p:childTnLst>
                                    <p:set>
                                      <p:cBhvr>
                                        <p:cTn id="40" dur="1" fill="hold">
                                          <p:stCondLst>
                                            <p:cond delay="0"/>
                                          </p:stCondLst>
                                        </p:cTn>
                                        <p:tgtEl>
                                          <p:spTgt spid="16387"/>
                                        </p:tgtEl>
                                        <p:attrNameLst>
                                          <p:attrName>style.visibility</p:attrName>
                                        </p:attrNameLst>
                                      </p:cBhvr>
                                      <p:to>
                                        <p:strVal val="visible"/>
                                      </p:to>
                                    </p:set>
                                  </p:childTnLst>
                                </p:cTn>
                              </p:par>
                              <p:par>
                                <p:cTn id="41" presetID="1" presetClass="exit" presetSubtype="0" fill="hold" grpId="0" nodeType="withEffect">
                                  <p:stCondLst>
                                    <p:cond delay="0"/>
                                  </p:stCondLst>
                                  <p:childTnLst>
                                    <p:set>
                                      <p:cBhvr>
                                        <p:cTn id="42" dur="1" fill="hold">
                                          <p:stCondLst>
                                            <p:cond delay="0"/>
                                          </p:stCondLst>
                                        </p:cTn>
                                        <p:tgtEl>
                                          <p:spTgt spid="16404"/>
                                        </p:tgtEl>
                                        <p:attrNameLst>
                                          <p:attrName>style.visibility</p:attrName>
                                        </p:attrNameLst>
                                      </p:cBhvr>
                                      <p:to>
                                        <p:strVal val="hidden"/>
                                      </p:to>
                                    </p:set>
                                  </p:childTnLst>
                                </p:cTn>
                              </p:par>
                            </p:childTnLst>
                          </p:cTn>
                        </p:par>
                        <p:par>
                          <p:cTn id="43" fill="hold">
                            <p:stCondLst>
                              <p:cond delay="5000"/>
                            </p:stCondLst>
                            <p:childTnLst>
                              <p:par>
                                <p:cTn id="44" presetID="35" presetClass="path" presetSubtype="0" accel="50000" decel="50000" fill="hold" grpId="0" nodeType="afterEffect">
                                  <p:stCondLst>
                                    <p:cond delay="0"/>
                                  </p:stCondLst>
                                  <p:childTnLst>
                                    <p:animMotion origin="layout" path="M -3.88889E-6 3.7037E-6 L -0.03177 0.00046 " pathEditMode="relative" rAng="0" ptsTypes="AA">
                                      <p:cBhvr>
                                        <p:cTn id="45" dur="2000" fill="hold"/>
                                        <p:tgtEl>
                                          <p:spTgt spid="16405"/>
                                        </p:tgtEl>
                                        <p:attrNameLst>
                                          <p:attrName>ppt_x</p:attrName>
                                          <p:attrName>ppt_y</p:attrName>
                                        </p:attrNameLst>
                                      </p:cBhvr>
                                      <p:rCtr x="-16" y="0"/>
                                    </p:animMotion>
                                  </p:childTnLst>
                                </p:cTn>
                              </p:par>
                              <p:par>
                                <p:cTn id="46" presetID="63" presetClass="path" presetSubtype="0" accel="50000" decel="50000" fill="hold" grpId="0" nodeType="withEffect">
                                  <p:stCondLst>
                                    <p:cond delay="0"/>
                                  </p:stCondLst>
                                  <p:childTnLst>
                                    <p:animMotion origin="layout" path="M -2.77778E-6 3.7037E-6 L 0.02604 3.7037E-6 " pathEditMode="relative" rAng="0" ptsTypes="AA">
                                      <p:cBhvr>
                                        <p:cTn id="47" dur="2000" fill="hold"/>
                                        <p:tgtEl>
                                          <p:spTgt spid="16406"/>
                                        </p:tgtEl>
                                        <p:attrNameLst>
                                          <p:attrName>ppt_x</p:attrName>
                                          <p:attrName>ppt_y</p:attrName>
                                        </p:attrNameLst>
                                      </p:cBhvr>
                                      <p:rCtr x="13" y="0"/>
                                    </p:animMotion>
                                  </p:childTnLst>
                                </p:cTn>
                              </p:par>
                            </p:childTnLst>
                          </p:cTn>
                        </p:par>
                        <p:par>
                          <p:cTn id="48" fill="hold">
                            <p:stCondLst>
                              <p:cond delay="7000"/>
                            </p:stCondLst>
                            <p:childTnLst>
                              <p:par>
                                <p:cTn id="49" presetID="2" presetClass="entr" presetSubtype="1" fill="hold" grpId="0" nodeType="afterEffect">
                                  <p:stCondLst>
                                    <p:cond delay="0"/>
                                  </p:stCondLst>
                                  <p:childTnLst>
                                    <p:set>
                                      <p:cBhvr>
                                        <p:cTn id="50" dur="1" fill="hold">
                                          <p:stCondLst>
                                            <p:cond delay="0"/>
                                          </p:stCondLst>
                                        </p:cTn>
                                        <p:tgtEl>
                                          <p:spTgt spid="16421"/>
                                        </p:tgtEl>
                                        <p:attrNameLst>
                                          <p:attrName>style.visibility</p:attrName>
                                        </p:attrNameLst>
                                      </p:cBhvr>
                                      <p:to>
                                        <p:strVal val="visible"/>
                                      </p:to>
                                    </p:set>
                                    <p:anim calcmode="lin" valueType="num">
                                      <p:cBhvr additive="base">
                                        <p:cTn id="51" dur="500" fill="hold"/>
                                        <p:tgtEl>
                                          <p:spTgt spid="16421"/>
                                        </p:tgtEl>
                                        <p:attrNameLst>
                                          <p:attrName>ppt_x</p:attrName>
                                        </p:attrNameLst>
                                      </p:cBhvr>
                                      <p:tavLst>
                                        <p:tav tm="0">
                                          <p:val>
                                            <p:strVal val="#ppt_x"/>
                                          </p:val>
                                        </p:tav>
                                        <p:tav tm="100000">
                                          <p:val>
                                            <p:strVal val="#ppt_x"/>
                                          </p:val>
                                        </p:tav>
                                      </p:tavLst>
                                    </p:anim>
                                    <p:anim calcmode="lin" valueType="num">
                                      <p:cBhvr additive="base">
                                        <p:cTn id="52" dur="500" fill="hold"/>
                                        <p:tgtEl>
                                          <p:spTgt spid="16421"/>
                                        </p:tgtEl>
                                        <p:attrNameLst>
                                          <p:attrName>ppt_y</p:attrName>
                                        </p:attrNameLst>
                                      </p:cBhvr>
                                      <p:tavLst>
                                        <p:tav tm="0">
                                          <p:val>
                                            <p:strVal val="0-#ppt_h/2"/>
                                          </p:val>
                                        </p:tav>
                                        <p:tav tm="100000">
                                          <p:val>
                                            <p:strVal val="#ppt_y"/>
                                          </p:val>
                                        </p:tav>
                                      </p:tavLst>
                                    </p:anim>
                                  </p:childTnLst>
                                </p:cTn>
                              </p:par>
                            </p:childTnLst>
                          </p:cTn>
                        </p:par>
                        <p:par>
                          <p:cTn id="53" fill="hold">
                            <p:stCondLst>
                              <p:cond delay="7500"/>
                            </p:stCondLst>
                            <p:childTnLst>
                              <p:par>
                                <p:cTn id="54" presetID="1" presetClass="exit" presetSubtype="0" fill="hold" grpId="1" nodeType="afterEffect">
                                  <p:stCondLst>
                                    <p:cond delay="0"/>
                                  </p:stCondLst>
                                  <p:childTnLst>
                                    <p:set>
                                      <p:cBhvr>
                                        <p:cTn id="55" dur="1" fill="hold">
                                          <p:stCondLst>
                                            <p:cond delay="0"/>
                                          </p:stCondLst>
                                        </p:cTn>
                                        <p:tgtEl>
                                          <p:spTgt spid="16387"/>
                                        </p:tgtEl>
                                        <p:attrNameLst>
                                          <p:attrName>style.visibility</p:attrName>
                                        </p:attrNameLst>
                                      </p:cBhvr>
                                      <p:to>
                                        <p:strVal val="hidden"/>
                                      </p:to>
                                    </p:set>
                                  </p:childTnLst>
                                </p:cTn>
                              </p:par>
                              <p:par>
                                <p:cTn id="56" presetID="1" presetClass="entr" presetSubtype="0" fill="hold" grpId="0" nodeType="withEffect">
                                  <p:stCondLst>
                                    <p:cond delay="0"/>
                                  </p:stCondLst>
                                  <p:childTnLst>
                                    <p:set>
                                      <p:cBhvr>
                                        <p:cTn id="57" dur="1" fill="hold">
                                          <p:stCondLst>
                                            <p:cond delay="0"/>
                                          </p:stCondLst>
                                        </p:cTn>
                                        <p:tgtEl>
                                          <p:spTgt spid="16386"/>
                                        </p:tgtEl>
                                        <p:attrNameLst>
                                          <p:attrName>style.visibility</p:attrName>
                                        </p:attrNameLst>
                                      </p:cBhvr>
                                      <p:to>
                                        <p:strVal val="visible"/>
                                      </p:to>
                                    </p:set>
                                  </p:childTnLst>
                                </p:cTn>
                              </p:par>
                            </p:childTnLst>
                          </p:cTn>
                        </p:par>
                        <p:par>
                          <p:cTn id="58" fill="hold">
                            <p:stCondLst>
                              <p:cond delay="7500"/>
                            </p:stCondLst>
                            <p:childTnLst>
                              <p:par>
                                <p:cTn id="59" presetID="63" presetClass="path" presetSubtype="0" accel="50000" decel="50000" fill="hold" grpId="1" nodeType="afterEffect">
                                  <p:stCondLst>
                                    <p:cond delay="0"/>
                                  </p:stCondLst>
                                  <p:childTnLst>
                                    <p:animMotion origin="layout" path="M 0.02604 -3.7037E-6 L 0.0816 -0.00023 " pathEditMode="relative" rAng="0" ptsTypes="AA">
                                      <p:cBhvr>
                                        <p:cTn id="60" dur="2000" fill="hold"/>
                                        <p:tgtEl>
                                          <p:spTgt spid="16406"/>
                                        </p:tgtEl>
                                        <p:attrNameLst>
                                          <p:attrName>ppt_x</p:attrName>
                                          <p:attrName>ppt_y</p:attrName>
                                        </p:attrNameLst>
                                      </p:cBhvr>
                                      <p:rCtr x="28" y="0"/>
                                    </p:animMotion>
                                  </p:childTnLst>
                                </p:cTn>
                              </p:par>
                            </p:childTnLst>
                          </p:cTn>
                        </p:par>
                        <p:par>
                          <p:cTn id="61" fill="hold">
                            <p:stCondLst>
                              <p:cond delay="9500"/>
                            </p:stCondLst>
                            <p:childTnLst>
                              <p:par>
                                <p:cTn id="62" presetID="2" presetClass="entr" presetSubtype="1" fill="hold" grpId="0" nodeType="afterEffect">
                                  <p:stCondLst>
                                    <p:cond delay="0"/>
                                  </p:stCondLst>
                                  <p:childTnLst>
                                    <p:set>
                                      <p:cBhvr>
                                        <p:cTn id="63" dur="1" fill="hold">
                                          <p:stCondLst>
                                            <p:cond delay="0"/>
                                          </p:stCondLst>
                                        </p:cTn>
                                        <p:tgtEl>
                                          <p:spTgt spid="16422"/>
                                        </p:tgtEl>
                                        <p:attrNameLst>
                                          <p:attrName>style.visibility</p:attrName>
                                        </p:attrNameLst>
                                      </p:cBhvr>
                                      <p:to>
                                        <p:strVal val="visible"/>
                                      </p:to>
                                    </p:set>
                                    <p:anim calcmode="lin" valueType="num">
                                      <p:cBhvr additive="base">
                                        <p:cTn id="64" dur="500" fill="hold"/>
                                        <p:tgtEl>
                                          <p:spTgt spid="16422"/>
                                        </p:tgtEl>
                                        <p:attrNameLst>
                                          <p:attrName>ppt_x</p:attrName>
                                        </p:attrNameLst>
                                      </p:cBhvr>
                                      <p:tavLst>
                                        <p:tav tm="0">
                                          <p:val>
                                            <p:strVal val="#ppt_x"/>
                                          </p:val>
                                        </p:tav>
                                        <p:tav tm="100000">
                                          <p:val>
                                            <p:strVal val="#ppt_x"/>
                                          </p:val>
                                        </p:tav>
                                      </p:tavLst>
                                    </p:anim>
                                    <p:anim calcmode="lin" valueType="num">
                                      <p:cBhvr additive="base">
                                        <p:cTn id="65" dur="500" fill="hold"/>
                                        <p:tgtEl>
                                          <p:spTgt spid="164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nimBg="1"/>
      <p:bldP spid="16387" grpId="0" animBg="1"/>
      <p:bldP spid="16387" grpId="1" animBg="1"/>
      <p:bldP spid="16388" grpId="0" animBg="1"/>
      <p:bldP spid="16389" grpId="0" animBg="1"/>
      <p:bldP spid="16389" grpId="1" animBg="1"/>
      <p:bldP spid="16404" grpId="0" animBg="1"/>
      <p:bldP spid="16405" grpId="0" animBg="1"/>
      <p:bldP spid="16406" grpId="0" animBg="1"/>
      <p:bldP spid="16406" grpId="1" animBg="1"/>
      <p:bldP spid="16407" grpId="0" animBg="1"/>
      <p:bldP spid="16407" grpId="1" animBg="1"/>
      <p:bldP spid="16408" grpId="0" animBg="1"/>
      <p:bldP spid="16408" grpId="1" animBg="1"/>
      <p:bldP spid="16409" grpId="0" animBg="1"/>
      <p:bldP spid="16409" grpId="1" animBg="1"/>
      <p:bldP spid="16419" grpId="0" animBg="1"/>
      <p:bldP spid="16419" grpId="1" animBg="1"/>
      <p:bldP spid="16420" grpId="0" animBg="1"/>
      <p:bldP spid="16421" grpId="0" animBg="1"/>
      <p:bldP spid="16422"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4972050" y="3417888"/>
            <a:ext cx="1050925"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7411" name="Rectangle 3"/>
          <p:cNvSpPr>
            <a:spLocks noChangeArrowheads="1"/>
          </p:cNvSpPr>
          <p:nvPr/>
        </p:nvSpPr>
        <p:spPr bwMode="auto">
          <a:xfrm>
            <a:off x="3521075" y="3417888"/>
            <a:ext cx="1050925"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7412" name="Rectangle 4"/>
          <p:cNvSpPr>
            <a:spLocks noChangeArrowheads="1"/>
          </p:cNvSpPr>
          <p:nvPr/>
        </p:nvSpPr>
        <p:spPr bwMode="auto">
          <a:xfrm>
            <a:off x="4556125" y="2306638"/>
            <a:ext cx="533400"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7413" name="Rectangle 5"/>
          <p:cNvSpPr>
            <a:spLocks noChangeArrowheads="1"/>
          </p:cNvSpPr>
          <p:nvPr/>
        </p:nvSpPr>
        <p:spPr bwMode="auto">
          <a:xfrm>
            <a:off x="5927725" y="4681538"/>
            <a:ext cx="1050925"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7414" name="Rectangle 6"/>
          <p:cNvSpPr>
            <a:spLocks noChangeArrowheads="1"/>
          </p:cNvSpPr>
          <p:nvPr/>
        </p:nvSpPr>
        <p:spPr bwMode="auto">
          <a:xfrm>
            <a:off x="4468813" y="4681538"/>
            <a:ext cx="1050925"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7415" name="Rectangle 7"/>
          <p:cNvSpPr>
            <a:spLocks noChangeArrowheads="1"/>
          </p:cNvSpPr>
          <p:nvPr/>
        </p:nvSpPr>
        <p:spPr bwMode="auto">
          <a:xfrm>
            <a:off x="3527425" y="3425825"/>
            <a:ext cx="2500313" cy="579438"/>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7416" name="Rectangle 8"/>
          <p:cNvSpPr>
            <a:spLocks noChangeArrowheads="1"/>
          </p:cNvSpPr>
          <p:nvPr/>
        </p:nvSpPr>
        <p:spPr bwMode="auto">
          <a:xfrm>
            <a:off x="4470400" y="4687888"/>
            <a:ext cx="2500313"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7417" name="Rectangle 9"/>
          <p:cNvSpPr>
            <a:spLocks noGrp="1" noChangeArrowheads="1"/>
          </p:cNvSpPr>
          <p:nvPr>
            <p:ph type="title"/>
          </p:nvPr>
        </p:nvSpPr>
        <p:spPr/>
        <p:txBody>
          <a:bodyPr/>
          <a:lstStyle/>
          <a:p>
            <a:pPr eaLnBrk="1" hangingPunct="1"/>
            <a:r>
              <a:rPr lang="en-US" smtClean="0"/>
              <a:t>Constructing a B-tree (contd.)</a:t>
            </a:r>
          </a:p>
        </p:txBody>
      </p:sp>
      <p:sp>
        <p:nvSpPr>
          <p:cNvPr id="17418" name="Rectangle 10"/>
          <p:cNvSpPr>
            <a:spLocks noChangeArrowheads="1"/>
          </p:cNvSpPr>
          <p:nvPr/>
        </p:nvSpPr>
        <p:spPr bwMode="auto">
          <a:xfrm>
            <a:off x="887413" y="1706563"/>
            <a:ext cx="4048125" cy="457200"/>
          </a:xfrm>
          <a:prstGeom prst="rect">
            <a:avLst/>
          </a:prstGeom>
          <a:noFill/>
          <a:ln w="12700">
            <a:noFill/>
            <a:miter lim="800000"/>
            <a:headEnd type="none" w="sm" len="sm"/>
            <a:tailEnd type="none" w="sm" len="sm"/>
          </a:ln>
        </p:spPr>
        <p:txBody>
          <a:bodyPr wrap="none">
            <a:spAutoFit/>
          </a:bodyPr>
          <a:lstStyle/>
          <a:p>
            <a:pPr>
              <a:spcBef>
                <a:spcPct val="50000"/>
              </a:spcBef>
            </a:pPr>
            <a:r>
              <a:rPr lang="en-US" sz="2400">
                <a:latin typeface="Times New Roman" pitchFamily="18" charset="0"/>
              </a:rPr>
              <a:t>Add 45 increases the trees level</a:t>
            </a:r>
          </a:p>
        </p:txBody>
      </p:sp>
      <p:sp>
        <p:nvSpPr>
          <p:cNvPr id="17419" name="Text Box 11"/>
          <p:cNvSpPr txBox="1">
            <a:spLocks noChangeArrowheads="1"/>
          </p:cNvSpPr>
          <p:nvPr/>
        </p:nvSpPr>
        <p:spPr bwMode="auto">
          <a:xfrm rot="-5400000">
            <a:off x="-2438400" y="3030538"/>
            <a:ext cx="5689600" cy="431800"/>
          </a:xfrm>
          <a:prstGeom prst="rect">
            <a:avLst/>
          </a:prstGeom>
          <a:noFill/>
          <a:ln w="12700">
            <a:solidFill>
              <a:schemeClr val="folHlink"/>
            </a:solidFill>
            <a:miter lim="800000"/>
            <a:headEnd type="none" w="sm" len="sm"/>
            <a:tailEnd type="none" w="sm" len="sm"/>
          </a:ln>
        </p:spPr>
        <p:txBody>
          <a:bodyPr vert="eaVert">
            <a:spAutoFit/>
          </a:bodyPr>
          <a:lstStyle/>
          <a:p>
            <a:pPr algn="r">
              <a:lnSpc>
                <a:spcPct val="90000"/>
              </a:lnSpc>
              <a:spcBef>
                <a:spcPct val="20000"/>
              </a:spcBef>
            </a:pPr>
            <a:r>
              <a:rPr lang="en-US" sz="2000" b="1">
                <a:solidFill>
                  <a:schemeClr val="folHlink"/>
                </a:solidFill>
                <a:latin typeface="Arial" charset="0"/>
              </a:rPr>
              <a:t>1  12  8  2</a:t>
            </a:r>
            <a:r>
              <a:rPr lang="en-US" sz="2000" b="1">
                <a:latin typeface="Arial" charset="0"/>
              </a:rPr>
              <a:t>  </a:t>
            </a:r>
            <a:r>
              <a:rPr lang="en-US" sz="2000" b="1">
                <a:solidFill>
                  <a:schemeClr val="folHlink"/>
                </a:solidFill>
                <a:latin typeface="Arial" charset="0"/>
              </a:rPr>
              <a:t>25</a:t>
            </a:r>
            <a:r>
              <a:rPr lang="en-US" sz="2000" b="1">
                <a:latin typeface="Arial" charset="0"/>
              </a:rPr>
              <a:t>  </a:t>
            </a:r>
            <a:r>
              <a:rPr lang="en-US" sz="2000" b="1">
                <a:solidFill>
                  <a:schemeClr val="folHlink"/>
                </a:solidFill>
                <a:latin typeface="Arial" charset="0"/>
              </a:rPr>
              <a:t>6  14  28  17  7  52  16  48  68  3  26  29  53  55  </a:t>
            </a:r>
            <a:r>
              <a:rPr lang="en-US" sz="2000" b="1">
                <a:latin typeface="Arial" charset="0"/>
              </a:rPr>
              <a:t>45</a:t>
            </a:r>
          </a:p>
        </p:txBody>
      </p:sp>
      <p:sp>
        <p:nvSpPr>
          <p:cNvPr id="17420" name="Rectangle 12"/>
          <p:cNvSpPr>
            <a:spLocks noChangeArrowheads="1"/>
          </p:cNvSpPr>
          <p:nvPr/>
        </p:nvSpPr>
        <p:spPr bwMode="auto">
          <a:xfrm>
            <a:off x="3525838" y="3422650"/>
            <a:ext cx="2073275" cy="579438"/>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7421" name="Rectangle 13"/>
          <p:cNvSpPr>
            <a:spLocks noChangeArrowheads="1"/>
          </p:cNvSpPr>
          <p:nvPr/>
        </p:nvSpPr>
        <p:spPr bwMode="auto">
          <a:xfrm>
            <a:off x="5113338" y="3482975"/>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48</a:t>
            </a:r>
          </a:p>
        </p:txBody>
      </p:sp>
      <p:sp>
        <p:nvSpPr>
          <p:cNvPr id="17422" name="Rectangle 14"/>
          <p:cNvSpPr>
            <a:spLocks noChangeArrowheads="1"/>
          </p:cNvSpPr>
          <p:nvPr/>
        </p:nvSpPr>
        <p:spPr bwMode="auto">
          <a:xfrm>
            <a:off x="4627563" y="3484563"/>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17</a:t>
            </a:r>
          </a:p>
        </p:txBody>
      </p:sp>
      <p:sp>
        <p:nvSpPr>
          <p:cNvPr id="17423" name="Rectangle 15"/>
          <p:cNvSpPr>
            <a:spLocks noChangeArrowheads="1"/>
          </p:cNvSpPr>
          <p:nvPr/>
        </p:nvSpPr>
        <p:spPr bwMode="auto">
          <a:xfrm>
            <a:off x="4110038" y="3486150"/>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8</a:t>
            </a:r>
          </a:p>
        </p:txBody>
      </p:sp>
      <p:sp>
        <p:nvSpPr>
          <p:cNvPr id="17424" name="Rectangle 16"/>
          <p:cNvSpPr>
            <a:spLocks noChangeArrowheads="1"/>
          </p:cNvSpPr>
          <p:nvPr/>
        </p:nvSpPr>
        <p:spPr bwMode="auto">
          <a:xfrm>
            <a:off x="3594100" y="3487738"/>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3</a:t>
            </a:r>
          </a:p>
        </p:txBody>
      </p:sp>
      <p:sp>
        <p:nvSpPr>
          <p:cNvPr id="17425" name="Rectangle 17"/>
          <p:cNvSpPr>
            <a:spLocks noChangeArrowheads="1"/>
          </p:cNvSpPr>
          <p:nvPr/>
        </p:nvSpPr>
        <p:spPr bwMode="auto">
          <a:xfrm>
            <a:off x="4465638" y="4686300"/>
            <a:ext cx="1997075" cy="579438"/>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7426" name="Rectangle 18"/>
          <p:cNvSpPr>
            <a:spLocks noChangeArrowheads="1"/>
          </p:cNvSpPr>
          <p:nvPr/>
        </p:nvSpPr>
        <p:spPr bwMode="auto">
          <a:xfrm>
            <a:off x="5973763" y="4746625"/>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29</a:t>
            </a:r>
          </a:p>
        </p:txBody>
      </p:sp>
      <p:sp>
        <p:nvSpPr>
          <p:cNvPr id="17427" name="Rectangle 19"/>
          <p:cNvSpPr>
            <a:spLocks noChangeArrowheads="1"/>
          </p:cNvSpPr>
          <p:nvPr/>
        </p:nvSpPr>
        <p:spPr bwMode="auto">
          <a:xfrm>
            <a:off x="5503863" y="4748213"/>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28</a:t>
            </a:r>
          </a:p>
        </p:txBody>
      </p:sp>
      <p:sp>
        <p:nvSpPr>
          <p:cNvPr id="17428" name="Rectangle 20"/>
          <p:cNvSpPr>
            <a:spLocks noChangeArrowheads="1"/>
          </p:cNvSpPr>
          <p:nvPr/>
        </p:nvSpPr>
        <p:spPr bwMode="auto">
          <a:xfrm>
            <a:off x="5018088" y="4749800"/>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26</a:t>
            </a:r>
          </a:p>
        </p:txBody>
      </p:sp>
      <p:sp>
        <p:nvSpPr>
          <p:cNvPr id="17429" name="Rectangle 21"/>
          <p:cNvSpPr>
            <a:spLocks noChangeArrowheads="1"/>
          </p:cNvSpPr>
          <p:nvPr/>
        </p:nvSpPr>
        <p:spPr bwMode="auto">
          <a:xfrm>
            <a:off x="4533900" y="4751388"/>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25</a:t>
            </a:r>
          </a:p>
        </p:txBody>
      </p:sp>
      <p:sp>
        <p:nvSpPr>
          <p:cNvPr id="17430" name="Rectangle 22"/>
          <p:cNvSpPr>
            <a:spLocks noChangeArrowheads="1"/>
          </p:cNvSpPr>
          <p:nvPr/>
        </p:nvSpPr>
        <p:spPr bwMode="auto">
          <a:xfrm>
            <a:off x="7070725" y="4687888"/>
            <a:ext cx="2073275"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7431" name="Rectangle 23"/>
          <p:cNvSpPr>
            <a:spLocks noChangeArrowheads="1"/>
          </p:cNvSpPr>
          <p:nvPr/>
        </p:nvSpPr>
        <p:spPr bwMode="auto">
          <a:xfrm>
            <a:off x="8658225" y="4748213"/>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68</a:t>
            </a:r>
          </a:p>
        </p:txBody>
      </p:sp>
      <p:sp>
        <p:nvSpPr>
          <p:cNvPr id="17432" name="Rectangle 24"/>
          <p:cNvSpPr>
            <a:spLocks noChangeArrowheads="1"/>
          </p:cNvSpPr>
          <p:nvPr/>
        </p:nvSpPr>
        <p:spPr bwMode="auto">
          <a:xfrm>
            <a:off x="8172450" y="4749800"/>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55</a:t>
            </a:r>
          </a:p>
        </p:txBody>
      </p:sp>
      <p:sp>
        <p:nvSpPr>
          <p:cNvPr id="17433" name="Rectangle 25"/>
          <p:cNvSpPr>
            <a:spLocks noChangeArrowheads="1"/>
          </p:cNvSpPr>
          <p:nvPr/>
        </p:nvSpPr>
        <p:spPr bwMode="auto">
          <a:xfrm>
            <a:off x="7654925" y="4751388"/>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53</a:t>
            </a:r>
          </a:p>
        </p:txBody>
      </p:sp>
      <p:sp>
        <p:nvSpPr>
          <p:cNvPr id="17434" name="Rectangle 26"/>
          <p:cNvSpPr>
            <a:spLocks noChangeArrowheads="1"/>
          </p:cNvSpPr>
          <p:nvPr/>
        </p:nvSpPr>
        <p:spPr bwMode="auto">
          <a:xfrm>
            <a:off x="7138988" y="4752975"/>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52</a:t>
            </a:r>
          </a:p>
        </p:txBody>
      </p:sp>
      <p:sp>
        <p:nvSpPr>
          <p:cNvPr id="17435" name="Rectangle 27"/>
          <p:cNvSpPr>
            <a:spLocks noChangeArrowheads="1"/>
          </p:cNvSpPr>
          <p:nvPr/>
        </p:nvSpPr>
        <p:spPr bwMode="auto">
          <a:xfrm>
            <a:off x="2865438" y="4687888"/>
            <a:ext cx="1524000"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7436" name="Rectangle 28"/>
          <p:cNvSpPr>
            <a:spLocks noChangeArrowheads="1"/>
          </p:cNvSpPr>
          <p:nvPr/>
        </p:nvSpPr>
        <p:spPr bwMode="auto">
          <a:xfrm>
            <a:off x="3916363" y="4746625"/>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16</a:t>
            </a:r>
          </a:p>
        </p:txBody>
      </p:sp>
      <p:sp>
        <p:nvSpPr>
          <p:cNvPr id="17437" name="Rectangle 29"/>
          <p:cNvSpPr>
            <a:spLocks noChangeArrowheads="1"/>
          </p:cNvSpPr>
          <p:nvPr/>
        </p:nvSpPr>
        <p:spPr bwMode="auto">
          <a:xfrm>
            <a:off x="3430588" y="4748213"/>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14</a:t>
            </a:r>
          </a:p>
        </p:txBody>
      </p:sp>
      <p:sp>
        <p:nvSpPr>
          <p:cNvPr id="17438" name="Rectangle 30"/>
          <p:cNvSpPr>
            <a:spLocks noChangeArrowheads="1"/>
          </p:cNvSpPr>
          <p:nvPr/>
        </p:nvSpPr>
        <p:spPr bwMode="auto">
          <a:xfrm>
            <a:off x="2928938" y="4749800"/>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12</a:t>
            </a:r>
          </a:p>
        </p:txBody>
      </p:sp>
      <p:sp>
        <p:nvSpPr>
          <p:cNvPr id="17439" name="Rectangle 31"/>
          <p:cNvSpPr>
            <a:spLocks noChangeArrowheads="1"/>
          </p:cNvSpPr>
          <p:nvPr/>
        </p:nvSpPr>
        <p:spPr bwMode="auto">
          <a:xfrm>
            <a:off x="1752600" y="4681538"/>
            <a:ext cx="1050925" cy="579437"/>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7440" name="Rectangle 32"/>
          <p:cNvSpPr>
            <a:spLocks noChangeArrowheads="1"/>
          </p:cNvSpPr>
          <p:nvPr/>
        </p:nvSpPr>
        <p:spPr bwMode="auto">
          <a:xfrm>
            <a:off x="1811338" y="4757738"/>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6</a:t>
            </a:r>
          </a:p>
        </p:txBody>
      </p:sp>
      <p:sp>
        <p:nvSpPr>
          <p:cNvPr id="17441" name="Rectangle 33"/>
          <p:cNvSpPr>
            <a:spLocks noChangeArrowheads="1"/>
          </p:cNvSpPr>
          <p:nvPr/>
        </p:nvSpPr>
        <p:spPr bwMode="auto">
          <a:xfrm>
            <a:off x="2316163" y="4757738"/>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7</a:t>
            </a:r>
          </a:p>
        </p:txBody>
      </p:sp>
      <p:sp>
        <p:nvSpPr>
          <p:cNvPr id="17442" name="Rectangle 34"/>
          <p:cNvSpPr>
            <a:spLocks noChangeArrowheads="1"/>
          </p:cNvSpPr>
          <p:nvPr/>
        </p:nvSpPr>
        <p:spPr bwMode="auto">
          <a:xfrm>
            <a:off x="623888" y="4679950"/>
            <a:ext cx="1050925" cy="579438"/>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7443" name="Rectangle 35"/>
          <p:cNvSpPr>
            <a:spLocks noChangeArrowheads="1"/>
          </p:cNvSpPr>
          <p:nvPr/>
        </p:nvSpPr>
        <p:spPr bwMode="auto">
          <a:xfrm>
            <a:off x="682625" y="4756150"/>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1</a:t>
            </a:r>
          </a:p>
        </p:txBody>
      </p:sp>
      <p:sp>
        <p:nvSpPr>
          <p:cNvPr id="17444" name="Rectangle 36"/>
          <p:cNvSpPr>
            <a:spLocks noChangeArrowheads="1"/>
          </p:cNvSpPr>
          <p:nvPr/>
        </p:nvSpPr>
        <p:spPr bwMode="auto">
          <a:xfrm>
            <a:off x="1187450" y="4756150"/>
            <a:ext cx="412750" cy="441325"/>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2</a:t>
            </a:r>
          </a:p>
        </p:txBody>
      </p:sp>
      <p:sp>
        <p:nvSpPr>
          <p:cNvPr id="17445" name="Line 37"/>
          <p:cNvSpPr>
            <a:spLocks noChangeShapeType="1"/>
          </p:cNvSpPr>
          <p:nvPr/>
        </p:nvSpPr>
        <p:spPr bwMode="auto">
          <a:xfrm flipH="1">
            <a:off x="1158875" y="4008438"/>
            <a:ext cx="2362200" cy="687387"/>
          </a:xfrm>
          <a:prstGeom prst="line">
            <a:avLst/>
          </a:prstGeom>
          <a:noFill/>
          <a:ln w="12700">
            <a:solidFill>
              <a:schemeClr val="tx1"/>
            </a:solidFill>
            <a:round/>
            <a:headEnd type="none" w="sm" len="sm"/>
            <a:tailEnd type="none" w="sm" len="sm"/>
          </a:ln>
        </p:spPr>
        <p:txBody>
          <a:bodyPr anchor="ctr">
            <a:spAutoFit/>
          </a:bodyPr>
          <a:lstStyle/>
          <a:p>
            <a:endParaRPr lang="en-US"/>
          </a:p>
        </p:txBody>
      </p:sp>
      <p:sp>
        <p:nvSpPr>
          <p:cNvPr id="17446" name="Line 38"/>
          <p:cNvSpPr>
            <a:spLocks noChangeShapeType="1"/>
          </p:cNvSpPr>
          <p:nvPr/>
        </p:nvSpPr>
        <p:spPr bwMode="auto">
          <a:xfrm flipH="1">
            <a:off x="2301875" y="4008438"/>
            <a:ext cx="1752600" cy="655637"/>
          </a:xfrm>
          <a:prstGeom prst="line">
            <a:avLst/>
          </a:prstGeom>
          <a:noFill/>
          <a:ln w="12700">
            <a:solidFill>
              <a:schemeClr val="tx1"/>
            </a:solidFill>
            <a:round/>
            <a:headEnd type="none" w="sm" len="sm"/>
            <a:tailEnd type="none" w="sm" len="sm"/>
          </a:ln>
        </p:spPr>
        <p:txBody>
          <a:bodyPr anchor="ctr">
            <a:spAutoFit/>
          </a:bodyPr>
          <a:lstStyle/>
          <a:p>
            <a:endParaRPr lang="en-US"/>
          </a:p>
        </p:txBody>
      </p:sp>
      <p:sp>
        <p:nvSpPr>
          <p:cNvPr id="17447" name="Line 39"/>
          <p:cNvSpPr>
            <a:spLocks noChangeShapeType="1"/>
          </p:cNvSpPr>
          <p:nvPr/>
        </p:nvSpPr>
        <p:spPr bwMode="auto">
          <a:xfrm flipH="1">
            <a:off x="3613150" y="3992563"/>
            <a:ext cx="928688" cy="685800"/>
          </a:xfrm>
          <a:prstGeom prst="line">
            <a:avLst/>
          </a:prstGeom>
          <a:noFill/>
          <a:ln w="12700">
            <a:solidFill>
              <a:schemeClr val="tx1"/>
            </a:solidFill>
            <a:round/>
            <a:headEnd type="none" w="sm" len="sm"/>
            <a:tailEnd type="none" w="sm" len="sm"/>
          </a:ln>
        </p:spPr>
        <p:txBody>
          <a:bodyPr anchor="ctr">
            <a:spAutoFit/>
          </a:bodyPr>
          <a:lstStyle/>
          <a:p>
            <a:endParaRPr lang="en-US"/>
          </a:p>
        </p:txBody>
      </p:sp>
      <p:sp>
        <p:nvSpPr>
          <p:cNvPr id="17448" name="Line 40"/>
          <p:cNvSpPr>
            <a:spLocks noChangeShapeType="1"/>
          </p:cNvSpPr>
          <p:nvPr/>
        </p:nvSpPr>
        <p:spPr bwMode="auto">
          <a:xfrm>
            <a:off x="5075238" y="3992563"/>
            <a:ext cx="457200" cy="685800"/>
          </a:xfrm>
          <a:prstGeom prst="line">
            <a:avLst/>
          </a:prstGeom>
          <a:noFill/>
          <a:ln w="12700">
            <a:solidFill>
              <a:schemeClr val="tx1"/>
            </a:solidFill>
            <a:round/>
            <a:headEnd type="none" w="sm" len="sm"/>
            <a:tailEnd type="none" w="sm" len="sm"/>
          </a:ln>
        </p:spPr>
        <p:txBody>
          <a:bodyPr anchor="ctr">
            <a:spAutoFit/>
          </a:bodyPr>
          <a:lstStyle/>
          <a:p>
            <a:endParaRPr lang="en-US"/>
          </a:p>
        </p:txBody>
      </p:sp>
      <p:sp>
        <p:nvSpPr>
          <p:cNvPr id="17449" name="Line 41"/>
          <p:cNvSpPr>
            <a:spLocks noChangeShapeType="1"/>
          </p:cNvSpPr>
          <p:nvPr/>
        </p:nvSpPr>
        <p:spPr bwMode="auto">
          <a:xfrm>
            <a:off x="5592763" y="4008438"/>
            <a:ext cx="2530475" cy="669925"/>
          </a:xfrm>
          <a:prstGeom prst="line">
            <a:avLst/>
          </a:prstGeom>
          <a:noFill/>
          <a:ln w="12700">
            <a:solidFill>
              <a:schemeClr val="tx1"/>
            </a:solidFill>
            <a:round/>
            <a:headEnd type="none" w="sm" len="sm"/>
            <a:tailEnd type="none" w="sm" len="sm"/>
          </a:ln>
        </p:spPr>
        <p:txBody>
          <a:bodyPr anchor="ctr">
            <a:spAutoFit/>
          </a:bodyPr>
          <a:lstStyle/>
          <a:p>
            <a:endParaRPr lang="en-US"/>
          </a:p>
        </p:txBody>
      </p:sp>
      <p:sp>
        <p:nvSpPr>
          <p:cNvPr id="17450" name="Rectangle 42" descr="Light upward diagonal"/>
          <p:cNvSpPr>
            <a:spLocks noChangeArrowheads="1"/>
          </p:cNvSpPr>
          <p:nvPr/>
        </p:nvSpPr>
        <p:spPr bwMode="auto">
          <a:xfrm>
            <a:off x="6456363" y="4748213"/>
            <a:ext cx="412750" cy="441325"/>
          </a:xfrm>
          <a:prstGeom prst="rect">
            <a:avLst/>
          </a:prstGeom>
          <a:pattFill prst="ltUpDiag">
            <a:fgClr>
              <a:schemeClr val="accent1"/>
            </a:fgClr>
            <a:bgClr>
              <a:srgbClr val="FFFFFF"/>
            </a:bgClr>
          </a:pattFill>
          <a:ln w="12700">
            <a:solidFill>
              <a:schemeClr val="tx1"/>
            </a:solidFill>
            <a:miter lim="800000"/>
            <a:headEnd type="none" w="sm" len="sm"/>
            <a:tailEnd type="none" w="sm" len="sm"/>
          </a:ln>
          <a:effectLst/>
        </p:spPr>
        <p:txBody>
          <a:bodyPr wrap="none" anchor="ctr"/>
          <a:lstStyle/>
          <a:p>
            <a:pPr algn="ctr">
              <a:defRPr/>
            </a:pPr>
            <a:r>
              <a:rPr lang="en-GB" sz="2400" i="1">
                <a:effectLst>
                  <a:outerShdw blurRad="38100" dist="38100" dir="2700000" algn="tl">
                    <a:srgbClr val="C0C0C0"/>
                  </a:outerShdw>
                </a:effectLst>
                <a:latin typeface="Arial" charset="0"/>
              </a:rPr>
              <a:t>45</a:t>
            </a:r>
          </a:p>
        </p:txBody>
      </p:sp>
      <p:sp>
        <p:nvSpPr>
          <p:cNvPr id="17451" name="AutoShape 43"/>
          <p:cNvSpPr>
            <a:spLocks/>
          </p:cNvSpPr>
          <p:nvPr/>
        </p:nvSpPr>
        <p:spPr bwMode="auto">
          <a:xfrm>
            <a:off x="6537325" y="3254375"/>
            <a:ext cx="2606675" cy="609600"/>
          </a:xfrm>
          <a:prstGeom prst="accentCallout2">
            <a:avLst>
              <a:gd name="adj1" fmla="val 18750"/>
              <a:gd name="adj2" fmla="val -2921"/>
              <a:gd name="adj3" fmla="val 18750"/>
              <a:gd name="adj4" fmla="val -14375"/>
              <a:gd name="adj5" fmla="val 231250"/>
              <a:gd name="adj6" fmla="val -26310"/>
            </a:avLst>
          </a:prstGeom>
          <a:noFill/>
          <a:ln w="12700">
            <a:solidFill>
              <a:schemeClr val="tx1"/>
            </a:solidFill>
            <a:miter lim="800000"/>
            <a:headEnd type="none" w="sm" len="sm"/>
            <a:tailEnd type="none" w="sm" len="sm"/>
          </a:ln>
        </p:spPr>
        <p:txBody>
          <a:bodyPr anchor="ctr"/>
          <a:lstStyle/>
          <a:p>
            <a:r>
              <a:rPr lang="en-US" sz="2000">
                <a:latin typeface="Arial" charset="0"/>
              </a:rPr>
              <a:t>Exceeds Order.  Promote middle and split.</a:t>
            </a:r>
          </a:p>
        </p:txBody>
      </p:sp>
      <p:sp>
        <p:nvSpPr>
          <p:cNvPr id="17452" name="Line 44"/>
          <p:cNvSpPr>
            <a:spLocks noChangeShapeType="1"/>
          </p:cNvSpPr>
          <p:nvPr/>
        </p:nvSpPr>
        <p:spPr bwMode="auto">
          <a:xfrm flipH="1">
            <a:off x="4983163" y="3992563"/>
            <a:ext cx="106362" cy="685800"/>
          </a:xfrm>
          <a:prstGeom prst="line">
            <a:avLst/>
          </a:prstGeom>
          <a:noFill/>
          <a:ln w="12700">
            <a:solidFill>
              <a:schemeClr val="tx1"/>
            </a:solidFill>
            <a:round/>
            <a:headEnd type="none" w="sm" len="sm"/>
            <a:tailEnd type="none" w="sm" len="sm"/>
          </a:ln>
        </p:spPr>
        <p:txBody>
          <a:bodyPr wrap="none" anchor="ctr">
            <a:spAutoFit/>
          </a:bodyPr>
          <a:lstStyle/>
          <a:p>
            <a:endParaRPr lang="en-US"/>
          </a:p>
        </p:txBody>
      </p:sp>
      <p:sp>
        <p:nvSpPr>
          <p:cNvPr id="17453" name="Line 45"/>
          <p:cNvSpPr>
            <a:spLocks noChangeShapeType="1"/>
          </p:cNvSpPr>
          <p:nvPr/>
        </p:nvSpPr>
        <p:spPr bwMode="auto">
          <a:xfrm>
            <a:off x="5578475" y="4008438"/>
            <a:ext cx="838200" cy="685800"/>
          </a:xfrm>
          <a:prstGeom prst="line">
            <a:avLst/>
          </a:prstGeom>
          <a:noFill/>
          <a:ln w="12700">
            <a:solidFill>
              <a:schemeClr val="tx1"/>
            </a:solidFill>
            <a:round/>
            <a:headEnd type="none" w="sm" len="sm"/>
            <a:tailEnd type="none" w="sm" len="sm"/>
          </a:ln>
        </p:spPr>
        <p:txBody>
          <a:bodyPr wrap="none" anchor="ctr">
            <a:spAutoFit/>
          </a:bodyPr>
          <a:lstStyle/>
          <a:p>
            <a:endParaRPr lang="en-US"/>
          </a:p>
        </p:txBody>
      </p:sp>
      <p:sp>
        <p:nvSpPr>
          <p:cNvPr id="17454" name="Line 46"/>
          <p:cNvSpPr>
            <a:spLocks noChangeShapeType="1"/>
          </p:cNvSpPr>
          <p:nvPr/>
        </p:nvSpPr>
        <p:spPr bwMode="auto">
          <a:xfrm>
            <a:off x="6019800" y="3978275"/>
            <a:ext cx="2087563" cy="715963"/>
          </a:xfrm>
          <a:prstGeom prst="line">
            <a:avLst/>
          </a:prstGeom>
          <a:noFill/>
          <a:ln w="12700">
            <a:solidFill>
              <a:schemeClr val="tx1"/>
            </a:solidFill>
            <a:round/>
            <a:headEnd type="none" w="sm" len="sm"/>
            <a:tailEnd type="none" w="sm" len="sm"/>
          </a:ln>
        </p:spPr>
        <p:txBody>
          <a:bodyPr wrap="none" anchor="ctr">
            <a:spAutoFit/>
          </a:bodyPr>
          <a:lstStyle/>
          <a:p>
            <a:endParaRPr lang="en-US"/>
          </a:p>
        </p:txBody>
      </p:sp>
      <p:sp>
        <p:nvSpPr>
          <p:cNvPr id="17455" name="AutoShape 47"/>
          <p:cNvSpPr>
            <a:spLocks/>
          </p:cNvSpPr>
          <p:nvPr/>
        </p:nvSpPr>
        <p:spPr bwMode="auto">
          <a:xfrm>
            <a:off x="6537325" y="1747838"/>
            <a:ext cx="2606675" cy="609600"/>
          </a:xfrm>
          <a:prstGeom prst="accentCallout2">
            <a:avLst>
              <a:gd name="adj1" fmla="val 18750"/>
              <a:gd name="adj2" fmla="val -2921"/>
              <a:gd name="adj3" fmla="val 18750"/>
              <a:gd name="adj4" fmla="val -11755"/>
              <a:gd name="adj5" fmla="val 268750"/>
              <a:gd name="adj6" fmla="val -21009"/>
            </a:avLst>
          </a:prstGeom>
          <a:noFill/>
          <a:ln w="12700">
            <a:solidFill>
              <a:schemeClr val="tx1"/>
            </a:solidFill>
            <a:miter lim="800000"/>
            <a:headEnd type="none" w="sm" len="sm"/>
            <a:tailEnd type="none" w="sm" len="sm"/>
          </a:ln>
        </p:spPr>
        <p:txBody>
          <a:bodyPr anchor="ctr"/>
          <a:lstStyle/>
          <a:p>
            <a:r>
              <a:rPr lang="en-US" sz="2000">
                <a:latin typeface="Arial" charset="0"/>
              </a:rPr>
              <a:t>Exceeds Order.  Promote middle and split.</a:t>
            </a:r>
          </a:p>
        </p:txBody>
      </p:sp>
      <p:sp>
        <p:nvSpPr>
          <p:cNvPr id="17456" name="Line 48"/>
          <p:cNvSpPr>
            <a:spLocks noChangeShapeType="1"/>
          </p:cNvSpPr>
          <p:nvPr/>
        </p:nvSpPr>
        <p:spPr bwMode="auto">
          <a:xfrm flipH="1">
            <a:off x="4054475" y="2865438"/>
            <a:ext cx="487363" cy="547687"/>
          </a:xfrm>
          <a:prstGeom prst="line">
            <a:avLst/>
          </a:prstGeom>
          <a:noFill/>
          <a:ln w="12700">
            <a:solidFill>
              <a:schemeClr val="tx1"/>
            </a:solidFill>
            <a:round/>
            <a:headEnd type="none" w="sm" len="sm"/>
            <a:tailEnd type="none" w="sm" len="sm"/>
          </a:ln>
        </p:spPr>
        <p:txBody>
          <a:bodyPr wrap="none" anchor="ctr">
            <a:spAutoFit/>
          </a:bodyPr>
          <a:lstStyle/>
          <a:p>
            <a:endParaRPr lang="en-US"/>
          </a:p>
        </p:txBody>
      </p:sp>
      <p:sp>
        <p:nvSpPr>
          <p:cNvPr id="17457" name="Line 49"/>
          <p:cNvSpPr>
            <a:spLocks noChangeShapeType="1"/>
          </p:cNvSpPr>
          <p:nvPr/>
        </p:nvSpPr>
        <p:spPr bwMode="auto">
          <a:xfrm>
            <a:off x="5075238" y="2879725"/>
            <a:ext cx="517525" cy="533400"/>
          </a:xfrm>
          <a:prstGeom prst="line">
            <a:avLst/>
          </a:prstGeom>
          <a:noFill/>
          <a:ln w="12700">
            <a:solidFill>
              <a:schemeClr val="tx1"/>
            </a:solidFill>
            <a:round/>
            <a:headEnd type="none" w="sm" len="sm"/>
            <a:tailEnd type="none" w="sm" len="sm"/>
          </a:ln>
        </p:spPr>
        <p:txBody>
          <a:bodyPr wrap="none" anchor="ctr">
            <a:spAutoFit/>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7425"/>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7416"/>
                                        </p:tgtEl>
                                        <p:attrNameLst>
                                          <p:attrName>style.visibility</p:attrName>
                                        </p:attrNameLst>
                                      </p:cBhvr>
                                      <p:to>
                                        <p:strVal val="visible"/>
                                      </p:to>
                                    </p:set>
                                  </p:childTnLst>
                                </p:cTn>
                              </p:par>
                            </p:childTnLst>
                          </p:cTn>
                        </p:par>
                        <p:par>
                          <p:cTn id="9" fill="hold">
                            <p:stCondLst>
                              <p:cond delay="0"/>
                            </p:stCondLst>
                            <p:childTnLst>
                              <p:par>
                                <p:cTn id="10" presetID="2" presetClass="entr" presetSubtype="1" fill="hold" grpId="0" nodeType="afterEffect">
                                  <p:stCondLst>
                                    <p:cond delay="0"/>
                                  </p:stCondLst>
                                  <p:childTnLst>
                                    <p:set>
                                      <p:cBhvr>
                                        <p:cTn id="11" dur="1" fill="hold">
                                          <p:stCondLst>
                                            <p:cond delay="0"/>
                                          </p:stCondLst>
                                        </p:cTn>
                                        <p:tgtEl>
                                          <p:spTgt spid="17450"/>
                                        </p:tgtEl>
                                        <p:attrNameLst>
                                          <p:attrName>style.visibility</p:attrName>
                                        </p:attrNameLst>
                                      </p:cBhvr>
                                      <p:to>
                                        <p:strVal val="visible"/>
                                      </p:to>
                                    </p:set>
                                    <p:anim calcmode="lin" valueType="num">
                                      <p:cBhvr additive="base">
                                        <p:cTn id="12" dur="500" fill="hold"/>
                                        <p:tgtEl>
                                          <p:spTgt spid="17450"/>
                                        </p:tgtEl>
                                        <p:attrNameLst>
                                          <p:attrName>ppt_x</p:attrName>
                                        </p:attrNameLst>
                                      </p:cBhvr>
                                      <p:tavLst>
                                        <p:tav tm="0">
                                          <p:val>
                                            <p:strVal val="#ppt_x"/>
                                          </p:val>
                                        </p:tav>
                                        <p:tav tm="100000">
                                          <p:val>
                                            <p:strVal val="#ppt_x"/>
                                          </p:val>
                                        </p:tav>
                                      </p:tavLst>
                                    </p:anim>
                                    <p:anim calcmode="lin" valueType="num">
                                      <p:cBhvr additive="base">
                                        <p:cTn id="13" dur="500" fill="hold"/>
                                        <p:tgtEl>
                                          <p:spTgt spid="17450"/>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17451"/>
                                        </p:tgtEl>
                                        <p:attrNameLst>
                                          <p:attrName>style.visibility</p:attrName>
                                        </p:attrNameLst>
                                      </p:cBhvr>
                                      <p:to>
                                        <p:strVal val="visible"/>
                                      </p:to>
                                    </p:set>
                                  </p:childTnLst>
                                </p:cTn>
                              </p:par>
                            </p:childTnLst>
                          </p:cTn>
                        </p:par>
                        <p:par>
                          <p:cTn id="17" fill="hold">
                            <p:stCondLst>
                              <p:cond delay="500"/>
                            </p:stCondLst>
                            <p:childTnLst>
                              <p:par>
                                <p:cTn id="18" presetID="1" presetClass="exit" presetSubtype="0" fill="hold" grpId="0" nodeType="afterEffect">
                                  <p:stCondLst>
                                    <p:cond delay="0"/>
                                  </p:stCondLst>
                                  <p:childTnLst>
                                    <p:set>
                                      <p:cBhvr>
                                        <p:cTn id="19" dur="1" fill="hold">
                                          <p:stCondLst>
                                            <p:cond delay="0"/>
                                          </p:stCondLst>
                                        </p:cTn>
                                        <p:tgtEl>
                                          <p:spTgt spid="17420"/>
                                        </p:tgtEl>
                                        <p:attrNameLst>
                                          <p:attrName>style.visibility</p:attrName>
                                        </p:attrNameLst>
                                      </p:cBhvr>
                                      <p:to>
                                        <p:strVal val="hidden"/>
                                      </p:to>
                                    </p:set>
                                  </p:childTnLst>
                                </p:cTn>
                              </p:par>
                              <p:par>
                                <p:cTn id="20" presetID="1" presetClass="entr" presetSubtype="0" fill="hold" grpId="0" nodeType="withEffect">
                                  <p:stCondLst>
                                    <p:cond delay="0"/>
                                  </p:stCondLst>
                                  <p:childTnLst>
                                    <p:set>
                                      <p:cBhvr>
                                        <p:cTn id="21" dur="1" fill="hold">
                                          <p:stCondLst>
                                            <p:cond delay="0"/>
                                          </p:stCondLst>
                                        </p:cTn>
                                        <p:tgtEl>
                                          <p:spTgt spid="17415"/>
                                        </p:tgtEl>
                                        <p:attrNameLst>
                                          <p:attrName>style.visibility</p:attrName>
                                        </p:attrNameLst>
                                      </p:cBhvr>
                                      <p:to>
                                        <p:strVal val="visible"/>
                                      </p:to>
                                    </p:set>
                                  </p:childTnLst>
                                </p:cTn>
                              </p:par>
                            </p:childTnLst>
                          </p:cTn>
                        </p:par>
                        <p:par>
                          <p:cTn id="22" fill="hold">
                            <p:stCondLst>
                              <p:cond delay="500"/>
                            </p:stCondLst>
                            <p:childTnLst>
                              <p:par>
                                <p:cTn id="23" presetID="63" presetClass="path" presetSubtype="0" accel="50000" decel="50000" fill="hold" grpId="0" nodeType="afterEffect">
                                  <p:stCondLst>
                                    <p:cond delay="0"/>
                                  </p:stCondLst>
                                  <p:childTnLst>
                                    <p:animMotion origin="layout" path="M -8.33333E-7 3.7037E-6 L 0.04826 3.7037E-6 " pathEditMode="relative" rAng="0" ptsTypes="AA">
                                      <p:cBhvr>
                                        <p:cTn id="24" dur="2000" fill="hold"/>
                                        <p:tgtEl>
                                          <p:spTgt spid="17421"/>
                                        </p:tgtEl>
                                        <p:attrNameLst>
                                          <p:attrName>ppt_x</p:attrName>
                                          <p:attrName>ppt_y</p:attrName>
                                        </p:attrNameLst>
                                      </p:cBhvr>
                                      <p:rCtr x="24" y="0"/>
                                    </p:animMotion>
                                  </p:childTnLst>
                                </p:cTn>
                              </p:par>
                            </p:childTnLst>
                          </p:cTn>
                        </p:par>
                        <p:par>
                          <p:cTn id="25" fill="hold">
                            <p:stCondLst>
                              <p:cond delay="2500"/>
                            </p:stCondLst>
                            <p:childTnLst>
                              <p:par>
                                <p:cTn id="26" presetID="64" presetClass="path" presetSubtype="0" accel="50000" decel="50000" fill="hold" grpId="0" nodeType="afterEffect">
                                  <p:stCondLst>
                                    <p:cond delay="0"/>
                                  </p:stCondLst>
                                  <p:childTnLst>
                                    <p:animMotion origin="layout" path="M 3.05556E-6 1.48148E-6 L -0.0467 -0.18472 " pathEditMode="relative" rAng="0" ptsTypes="AA">
                                      <p:cBhvr>
                                        <p:cTn id="27" dur="2000" fill="hold"/>
                                        <p:tgtEl>
                                          <p:spTgt spid="17427"/>
                                        </p:tgtEl>
                                        <p:attrNameLst>
                                          <p:attrName>ppt_x</p:attrName>
                                          <p:attrName>ppt_y</p:attrName>
                                        </p:attrNameLst>
                                      </p:cBhvr>
                                      <p:rCtr x="-23" y="-92"/>
                                    </p:animMotion>
                                  </p:childTnLst>
                                </p:cTn>
                              </p:par>
                              <p:par>
                                <p:cTn id="28" presetID="1" presetClass="exit" presetSubtype="0" fill="hold" grpId="1" nodeType="withEffect">
                                  <p:stCondLst>
                                    <p:cond delay="0"/>
                                  </p:stCondLst>
                                  <p:childTnLst>
                                    <p:set>
                                      <p:cBhvr>
                                        <p:cTn id="29" dur="1" fill="hold">
                                          <p:stCondLst>
                                            <p:cond delay="0"/>
                                          </p:stCondLst>
                                        </p:cTn>
                                        <p:tgtEl>
                                          <p:spTgt spid="17416"/>
                                        </p:tgtEl>
                                        <p:attrNameLst>
                                          <p:attrName>style.visibility</p:attrName>
                                        </p:attrNameLst>
                                      </p:cBhvr>
                                      <p:to>
                                        <p:strVal val="hidden"/>
                                      </p:to>
                                    </p:set>
                                  </p:childTnLst>
                                </p:cTn>
                              </p:par>
                              <p:par>
                                <p:cTn id="30" presetID="1" presetClass="entr" presetSubtype="0" fill="hold" grpId="0" nodeType="withEffect">
                                  <p:stCondLst>
                                    <p:cond delay="0"/>
                                  </p:stCondLst>
                                  <p:childTnLst>
                                    <p:set>
                                      <p:cBhvr>
                                        <p:cTn id="31" dur="1" fill="hold">
                                          <p:stCondLst>
                                            <p:cond delay="0"/>
                                          </p:stCondLst>
                                        </p:cTn>
                                        <p:tgtEl>
                                          <p:spTgt spid="17414"/>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7413"/>
                                        </p:tgtEl>
                                        <p:attrNameLst>
                                          <p:attrName>style.visibility</p:attrName>
                                        </p:attrNameLst>
                                      </p:cBhvr>
                                      <p:to>
                                        <p:strVal val="visible"/>
                                      </p:to>
                                    </p:set>
                                  </p:childTnLst>
                                </p:cTn>
                              </p:par>
                              <p:par>
                                <p:cTn id="34" presetID="1" presetClass="exit" presetSubtype="0" fill="hold" grpId="0" nodeType="withEffect">
                                  <p:stCondLst>
                                    <p:cond delay="0"/>
                                  </p:stCondLst>
                                  <p:childTnLst>
                                    <p:set>
                                      <p:cBhvr>
                                        <p:cTn id="35" dur="1" fill="hold">
                                          <p:stCondLst>
                                            <p:cond delay="0"/>
                                          </p:stCondLst>
                                        </p:cTn>
                                        <p:tgtEl>
                                          <p:spTgt spid="17448"/>
                                        </p:tgtEl>
                                        <p:attrNameLst>
                                          <p:attrName>style.visibility</p:attrName>
                                        </p:attrNameLst>
                                      </p:cBhvr>
                                      <p:to>
                                        <p:strVal val="hidden"/>
                                      </p:to>
                                    </p:set>
                                  </p:childTnLst>
                                </p:cTn>
                              </p:par>
                              <p:par>
                                <p:cTn id="36" presetID="1" presetClass="exit" presetSubtype="0" fill="hold" grpId="1" nodeType="withEffect">
                                  <p:stCondLst>
                                    <p:cond delay="0"/>
                                  </p:stCondLst>
                                  <p:childTnLst>
                                    <p:set>
                                      <p:cBhvr>
                                        <p:cTn id="37" dur="1" fill="hold">
                                          <p:stCondLst>
                                            <p:cond delay="0"/>
                                          </p:stCondLst>
                                        </p:cTn>
                                        <p:tgtEl>
                                          <p:spTgt spid="17451"/>
                                        </p:tgtEl>
                                        <p:attrNameLst>
                                          <p:attrName>style.visibility</p:attrName>
                                        </p:attrNameLst>
                                      </p:cBhvr>
                                      <p:to>
                                        <p:strVal val="hidden"/>
                                      </p:to>
                                    </p:set>
                                  </p:childTnLst>
                                </p:cTn>
                              </p:par>
                              <p:par>
                                <p:cTn id="38" presetID="1" presetClass="exit" presetSubtype="0" fill="hold" grpId="0" nodeType="withEffect">
                                  <p:stCondLst>
                                    <p:cond delay="0"/>
                                  </p:stCondLst>
                                  <p:childTnLst>
                                    <p:set>
                                      <p:cBhvr>
                                        <p:cTn id="39" dur="1" fill="hold">
                                          <p:stCondLst>
                                            <p:cond delay="0"/>
                                          </p:stCondLst>
                                        </p:cTn>
                                        <p:tgtEl>
                                          <p:spTgt spid="17449"/>
                                        </p:tgtEl>
                                        <p:attrNameLst>
                                          <p:attrName>style.visibility</p:attrName>
                                        </p:attrNameLst>
                                      </p:cBhvr>
                                      <p:to>
                                        <p:strVal val="hidden"/>
                                      </p:to>
                                    </p:set>
                                  </p:childTnLst>
                                </p:cTn>
                              </p:par>
                            </p:childTnLst>
                          </p:cTn>
                        </p:par>
                        <p:par>
                          <p:cTn id="40" fill="hold">
                            <p:stCondLst>
                              <p:cond delay="4500"/>
                            </p:stCondLst>
                            <p:childTnLst>
                              <p:par>
                                <p:cTn id="41" presetID="1" presetClass="entr" presetSubtype="0" fill="hold" grpId="0" nodeType="afterEffect">
                                  <p:stCondLst>
                                    <p:cond delay="0"/>
                                  </p:stCondLst>
                                  <p:childTnLst>
                                    <p:set>
                                      <p:cBhvr>
                                        <p:cTn id="42" dur="1" fill="hold">
                                          <p:stCondLst>
                                            <p:cond delay="0"/>
                                          </p:stCondLst>
                                        </p:cTn>
                                        <p:tgtEl>
                                          <p:spTgt spid="1745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745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7454"/>
                                        </p:tgtEl>
                                        <p:attrNameLst>
                                          <p:attrName>style.visibility</p:attrName>
                                        </p:attrNameLst>
                                      </p:cBhvr>
                                      <p:to>
                                        <p:strVal val="visible"/>
                                      </p:to>
                                    </p:set>
                                  </p:childTnLst>
                                </p:cTn>
                              </p:par>
                            </p:childTnLst>
                          </p:cTn>
                        </p:par>
                        <p:par>
                          <p:cTn id="47" fill="hold">
                            <p:stCondLst>
                              <p:cond delay="4500"/>
                            </p:stCondLst>
                            <p:childTnLst>
                              <p:par>
                                <p:cTn id="48" presetID="1" presetClass="entr" presetSubtype="0" fill="hold" grpId="0" nodeType="afterEffect">
                                  <p:stCondLst>
                                    <p:cond delay="0"/>
                                  </p:stCondLst>
                                  <p:childTnLst>
                                    <p:set>
                                      <p:cBhvr>
                                        <p:cTn id="49" dur="1" fill="hold">
                                          <p:stCondLst>
                                            <p:cond delay="0"/>
                                          </p:stCondLst>
                                        </p:cTn>
                                        <p:tgtEl>
                                          <p:spTgt spid="17455"/>
                                        </p:tgtEl>
                                        <p:attrNameLst>
                                          <p:attrName>style.visibility</p:attrName>
                                        </p:attrNameLst>
                                      </p:cBhvr>
                                      <p:to>
                                        <p:strVal val="visible"/>
                                      </p:to>
                                    </p:set>
                                  </p:childTnLst>
                                </p:cTn>
                              </p:par>
                              <p:par>
                                <p:cTn id="50" presetID="1" presetClass="exit" presetSubtype="0" fill="hold" grpId="1" nodeType="withEffect">
                                  <p:stCondLst>
                                    <p:cond delay="0"/>
                                  </p:stCondLst>
                                  <p:childTnLst>
                                    <p:set>
                                      <p:cBhvr>
                                        <p:cTn id="51" dur="1" fill="hold">
                                          <p:stCondLst>
                                            <p:cond delay="0"/>
                                          </p:stCondLst>
                                        </p:cTn>
                                        <p:tgtEl>
                                          <p:spTgt spid="17455"/>
                                        </p:tgtEl>
                                        <p:attrNameLst>
                                          <p:attrName>style.visibility</p:attrName>
                                        </p:attrNameLst>
                                      </p:cBhvr>
                                      <p:to>
                                        <p:strVal val="hidden"/>
                                      </p:to>
                                    </p:set>
                                  </p:childTnLst>
                                </p:cTn>
                              </p:par>
                            </p:childTnLst>
                          </p:cTn>
                        </p:par>
                        <p:par>
                          <p:cTn id="52" fill="hold">
                            <p:stCondLst>
                              <p:cond delay="4500"/>
                            </p:stCondLst>
                            <p:childTnLst>
                              <p:par>
                                <p:cTn id="53" presetID="1" presetClass="entr" presetSubtype="0" fill="hold" grpId="2" nodeType="afterEffect">
                                  <p:stCondLst>
                                    <p:cond delay="0"/>
                                  </p:stCondLst>
                                  <p:childTnLst>
                                    <p:set>
                                      <p:cBhvr>
                                        <p:cTn id="54" dur="1" fill="hold">
                                          <p:stCondLst>
                                            <p:cond delay="0"/>
                                          </p:stCondLst>
                                        </p:cTn>
                                        <p:tgtEl>
                                          <p:spTgt spid="17455"/>
                                        </p:tgtEl>
                                        <p:attrNameLst>
                                          <p:attrName>style.visibility</p:attrName>
                                        </p:attrNameLst>
                                      </p:cBhvr>
                                      <p:to>
                                        <p:strVal val="visible"/>
                                      </p:to>
                                    </p:set>
                                  </p:childTnLst>
                                </p:cTn>
                              </p:par>
                            </p:childTnLst>
                          </p:cTn>
                        </p:par>
                        <p:par>
                          <p:cTn id="55" fill="hold">
                            <p:stCondLst>
                              <p:cond delay="4500"/>
                            </p:stCondLst>
                            <p:childTnLst>
                              <p:par>
                                <p:cTn id="56" presetID="1" presetClass="entr" presetSubtype="0" fill="hold" grpId="0" nodeType="afterEffect">
                                  <p:stCondLst>
                                    <p:cond delay="0"/>
                                  </p:stCondLst>
                                  <p:childTnLst>
                                    <p:set>
                                      <p:cBhvr>
                                        <p:cTn id="57" dur="1" fill="hold">
                                          <p:stCondLst>
                                            <p:cond delay="0"/>
                                          </p:stCondLst>
                                        </p:cTn>
                                        <p:tgtEl>
                                          <p:spTgt spid="17412"/>
                                        </p:tgtEl>
                                        <p:attrNameLst>
                                          <p:attrName>style.visibility</p:attrName>
                                        </p:attrNameLst>
                                      </p:cBhvr>
                                      <p:to>
                                        <p:strVal val="visible"/>
                                      </p:to>
                                    </p:set>
                                  </p:childTnLst>
                                </p:cTn>
                              </p:par>
                            </p:childTnLst>
                          </p:cTn>
                        </p:par>
                        <p:par>
                          <p:cTn id="58" fill="hold">
                            <p:stCondLst>
                              <p:cond delay="4500"/>
                            </p:stCondLst>
                            <p:childTnLst>
                              <p:par>
                                <p:cTn id="59" presetID="1" presetClass="exit" presetSubtype="0" fill="hold" grpId="1" nodeType="afterEffect">
                                  <p:stCondLst>
                                    <p:cond delay="0"/>
                                  </p:stCondLst>
                                  <p:childTnLst>
                                    <p:set>
                                      <p:cBhvr>
                                        <p:cTn id="60" dur="1" fill="hold">
                                          <p:stCondLst>
                                            <p:cond delay="0"/>
                                          </p:stCondLst>
                                        </p:cTn>
                                        <p:tgtEl>
                                          <p:spTgt spid="17415"/>
                                        </p:tgtEl>
                                        <p:attrNameLst>
                                          <p:attrName>style.visibility</p:attrName>
                                        </p:attrNameLst>
                                      </p:cBhvr>
                                      <p:to>
                                        <p:strVal val="hidden"/>
                                      </p:to>
                                    </p:set>
                                  </p:childTnLst>
                                </p:cTn>
                              </p:par>
                            </p:childTnLst>
                          </p:cTn>
                        </p:par>
                        <p:par>
                          <p:cTn id="61" fill="hold">
                            <p:stCondLst>
                              <p:cond delay="4500"/>
                            </p:stCondLst>
                            <p:childTnLst>
                              <p:par>
                                <p:cTn id="62" presetID="64" presetClass="path" presetSubtype="0" accel="50000" decel="50000" fill="hold" grpId="0" nodeType="afterEffect">
                                  <p:stCondLst>
                                    <p:cond delay="0"/>
                                  </p:stCondLst>
                                  <p:childTnLst>
                                    <p:animMotion origin="layout" path="M 4.16667E-6 2.22222E-6 L 4.16667E-6 -0.15556 " pathEditMode="relative" rAng="0" ptsTypes="AA">
                                      <p:cBhvr>
                                        <p:cTn id="63" dur="2000" fill="hold"/>
                                        <p:tgtEl>
                                          <p:spTgt spid="17422"/>
                                        </p:tgtEl>
                                        <p:attrNameLst>
                                          <p:attrName>ppt_x</p:attrName>
                                          <p:attrName>ppt_y</p:attrName>
                                        </p:attrNameLst>
                                      </p:cBhvr>
                                      <p:rCtr x="0" y="-78"/>
                                    </p:animMotion>
                                  </p:childTnLst>
                                </p:cTn>
                              </p:par>
                              <p:par>
                                <p:cTn id="64" presetID="1" presetClass="entr" presetSubtype="0" fill="hold" grpId="0" nodeType="withEffect">
                                  <p:stCondLst>
                                    <p:cond delay="0"/>
                                  </p:stCondLst>
                                  <p:childTnLst>
                                    <p:set>
                                      <p:cBhvr>
                                        <p:cTn id="65" dur="1" fill="hold">
                                          <p:stCondLst>
                                            <p:cond delay="0"/>
                                          </p:stCondLst>
                                        </p:cTn>
                                        <p:tgtEl>
                                          <p:spTgt spid="17411"/>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17410"/>
                                        </p:tgtEl>
                                        <p:attrNameLst>
                                          <p:attrName>style.visibility</p:attrName>
                                        </p:attrNameLst>
                                      </p:cBhvr>
                                      <p:to>
                                        <p:strVal val="visible"/>
                                      </p:to>
                                    </p:set>
                                  </p:childTnLst>
                                </p:cTn>
                              </p:par>
                            </p:childTnLst>
                          </p:cTn>
                        </p:par>
                        <p:par>
                          <p:cTn id="68" fill="hold">
                            <p:stCondLst>
                              <p:cond delay="6500"/>
                            </p:stCondLst>
                            <p:childTnLst>
                              <p:par>
                                <p:cTn id="69" presetID="1" presetClass="entr" presetSubtype="0" fill="hold" grpId="0" nodeType="afterEffect">
                                  <p:stCondLst>
                                    <p:cond delay="0"/>
                                  </p:stCondLst>
                                  <p:childTnLst>
                                    <p:set>
                                      <p:cBhvr>
                                        <p:cTn id="70" dur="1" fill="hold">
                                          <p:stCondLst>
                                            <p:cond delay="0"/>
                                          </p:stCondLst>
                                        </p:cTn>
                                        <p:tgtEl>
                                          <p:spTgt spid="17456"/>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7457"/>
                                        </p:tgtEl>
                                        <p:attrNameLst>
                                          <p:attrName>style.visibility</p:attrName>
                                        </p:attrNameLst>
                                      </p:cBhvr>
                                      <p:to>
                                        <p:strVal val="visible"/>
                                      </p:to>
                                    </p:set>
                                  </p:childTnLst>
                                </p:cTn>
                              </p:par>
                            </p:childTnLst>
                          </p:cTn>
                        </p:par>
                        <p:par>
                          <p:cTn id="73" fill="hold">
                            <p:stCondLst>
                              <p:cond delay="6500"/>
                            </p:stCondLst>
                            <p:childTnLst>
                              <p:par>
                                <p:cTn id="74" presetID="1" presetClass="exit" presetSubtype="0" fill="hold" grpId="3" nodeType="afterEffect">
                                  <p:stCondLst>
                                    <p:cond delay="0"/>
                                  </p:stCondLst>
                                  <p:childTnLst>
                                    <p:set>
                                      <p:cBhvr>
                                        <p:cTn id="75" dur="1" fill="hold">
                                          <p:stCondLst>
                                            <p:cond delay="0"/>
                                          </p:stCondLst>
                                        </p:cTn>
                                        <p:tgtEl>
                                          <p:spTgt spid="1745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nimBg="1"/>
      <p:bldP spid="17411" grpId="0" animBg="1"/>
      <p:bldP spid="17412" grpId="0" animBg="1"/>
      <p:bldP spid="17413" grpId="0" animBg="1"/>
      <p:bldP spid="17414" grpId="0" animBg="1"/>
      <p:bldP spid="17415" grpId="0" animBg="1"/>
      <p:bldP spid="17415" grpId="1" animBg="1"/>
      <p:bldP spid="17416" grpId="0" animBg="1"/>
      <p:bldP spid="17416" grpId="1" animBg="1"/>
      <p:bldP spid="17420" grpId="0" animBg="1"/>
      <p:bldP spid="17421" grpId="0" animBg="1"/>
      <p:bldP spid="17422" grpId="0" animBg="1"/>
      <p:bldP spid="17425" grpId="0" animBg="1"/>
      <p:bldP spid="17427" grpId="0" animBg="1"/>
      <p:bldP spid="17448" grpId="0" animBg="1"/>
      <p:bldP spid="17449" grpId="0" animBg="1"/>
      <p:bldP spid="17450" grpId="0" animBg="1"/>
      <p:bldP spid="17451" grpId="0" animBg="1"/>
      <p:bldP spid="17451" grpId="1" animBg="1"/>
      <p:bldP spid="17452" grpId="0" animBg="1"/>
      <p:bldP spid="17453" grpId="0" animBg="1"/>
      <p:bldP spid="17454" grpId="0" animBg="1"/>
      <p:bldP spid="17455" grpId="0" animBg="1"/>
      <p:bldP spid="17455" grpId="1" animBg="1"/>
      <p:bldP spid="17455" grpId="2" animBg="1"/>
      <p:bldP spid="17455" grpId="3" animBg="1"/>
      <p:bldP spid="17456" grpId="0" animBg="1"/>
      <p:bldP spid="17457"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mtClean="0"/>
              <a:t>Inserting into a B-Tree</a:t>
            </a:r>
          </a:p>
        </p:txBody>
      </p:sp>
      <p:sp>
        <p:nvSpPr>
          <p:cNvPr id="18435" name="Rectangle 3"/>
          <p:cNvSpPr>
            <a:spLocks noGrp="1" noChangeArrowheads="1"/>
          </p:cNvSpPr>
          <p:nvPr>
            <p:ph idx="1"/>
          </p:nvPr>
        </p:nvSpPr>
        <p:spPr/>
        <p:txBody>
          <a:bodyPr>
            <a:normAutofit/>
          </a:bodyPr>
          <a:lstStyle/>
          <a:p>
            <a:pPr eaLnBrk="1" hangingPunct="1"/>
            <a:r>
              <a:rPr lang="en-US" smtClean="0"/>
              <a:t>Attempt to insert the new key into a leaf</a:t>
            </a:r>
          </a:p>
          <a:p>
            <a:pPr eaLnBrk="1" hangingPunct="1"/>
            <a:r>
              <a:rPr lang="en-US" smtClean="0"/>
              <a:t>If this would result in that leaf becoming too big, split the leaf into two, promoting the middle key to the leaf’s parent</a:t>
            </a:r>
          </a:p>
          <a:p>
            <a:pPr eaLnBrk="1" hangingPunct="1"/>
            <a:r>
              <a:rPr lang="en-US" smtClean="0"/>
              <a:t>If this would result in the parent becoming too big, split the parent into two, promoting the middle key</a:t>
            </a:r>
          </a:p>
          <a:p>
            <a:pPr eaLnBrk="1" hangingPunct="1"/>
            <a:r>
              <a:rPr lang="en-US" smtClean="0"/>
              <a:t>This strategy might have to be repeated all the way to the top</a:t>
            </a:r>
          </a:p>
          <a:p>
            <a:pPr eaLnBrk="1" hangingPunct="1"/>
            <a:r>
              <a:rPr lang="en-US" smtClean="0"/>
              <a:t>If necessary, the root is split in two and the middle key is promoted to a new root, making the tree one level higher</a:t>
            </a:r>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GB" smtClean="0"/>
              <a:t>Removal from a B-tree</a:t>
            </a:r>
          </a:p>
        </p:txBody>
      </p:sp>
      <p:sp>
        <p:nvSpPr>
          <p:cNvPr id="21507" name="Rectangle 3"/>
          <p:cNvSpPr>
            <a:spLocks noGrp="1" noChangeArrowheads="1"/>
          </p:cNvSpPr>
          <p:nvPr>
            <p:ph idx="1"/>
          </p:nvPr>
        </p:nvSpPr>
        <p:spPr/>
        <p:txBody>
          <a:bodyPr/>
          <a:lstStyle/>
          <a:p>
            <a:pPr eaLnBrk="1" hangingPunct="1">
              <a:lnSpc>
                <a:spcPct val="90000"/>
              </a:lnSpc>
            </a:pPr>
            <a:r>
              <a:rPr lang="en-GB" smtClean="0"/>
              <a:t>During insertion, the key always goes </a:t>
            </a:r>
            <a:r>
              <a:rPr lang="en-GB" i="1" smtClean="0"/>
              <a:t>into</a:t>
            </a:r>
            <a:r>
              <a:rPr lang="en-GB" smtClean="0"/>
              <a:t> a </a:t>
            </a:r>
            <a:r>
              <a:rPr lang="en-GB" i="1" smtClean="0"/>
              <a:t>leaf</a:t>
            </a:r>
            <a:r>
              <a:rPr lang="en-GB" smtClean="0"/>
              <a:t>.  For deletion we wish to remove </a:t>
            </a:r>
            <a:r>
              <a:rPr lang="en-GB" i="1" smtClean="0"/>
              <a:t>from</a:t>
            </a:r>
            <a:r>
              <a:rPr lang="en-GB" smtClean="0"/>
              <a:t> a leaf.  There are three possible ways we can do this:</a:t>
            </a:r>
          </a:p>
          <a:p>
            <a:pPr eaLnBrk="1" hangingPunct="1">
              <a:lnSpc>
                <a:spcPct val="90000"/>
              </a:lnSpc>
            </a:pPr>
            <a:r>
              <a:rPr lang="en-GB" smtClean="0"/>
              <a:t>1 - If the key is already in a leaf node, and removing it doesn’t cause that leaf node to have too few keys, then simply remove the key to be deleted.</a:t>
            </a:r>
          </a:p>
          <a:p>
            <a:pPr eaLnBrk="1" hangingPunct="1">
              <a:lnSpc>
                <a:spcPct val="90000"/>
              </a:lnSpc>
            </a:pPr>
            <a:r>
              <a:rPr lang="en-GB" smtClean="0"/>
              <a:t>2 - If the key is </a:t>
            </a:r>
            <a:r>
              <a:rPr lang="en-GB" i="1" smtClean="0"/>
              <a:t>not</a:t>
            </a:r>
            <a:r>
              <a:rPr lang="en-GB" smtClean="0"/>
              <a:t> in a leaf then it is guaranteed (by the nature of a B-tree) that its predecessor or successor will be in a leaf -- in this case can we delete the key and promote the predecessor or successor key to the non-leaf deleted key’s position.</a:t>
            </a:r>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GB" smtClean="0"/>
              <a:t>Removal from a B-tree (2)</a:t>
            </a:r>
          </a:p>
        </p:txBody>
      </p:sp>
      <p:sp>
        <p:nvSpPr>
          <p:cNvPr id="22531" name="Rectangle 3"/>
          <p:cNvSpPr>
            <a:spLocks noGrp="1" noChangeArrowheads="1"/>
          </p:cNvSpPr>
          <p:nvPr>
            <p:ph idx="1"/>
          </p:nvPr>
        </p:nvSpPr>
        <p:spPr/>
        <p:txBody>
          <a:bodyPr>
            <a:normAutofit/>
          </a:bodyPr>
          <a:lstStyle/>
          <a:p>
            <a:pPr eaLnBrk="1" hangingPunct="1"/>
            <a:r>
              <a:rPr lang="en-GB" smtClean="0"/>
              <a:t>If (1) or (2) lead to a leaf node containing less than the minimum number of keys then we have to look at the siblings immediately adjacent to the leaf in question:  </a:t>
            </a:r>
          </a:p>
          <a:p>
            <a:pPr lvl="1" eaLnBrk="1" hangingPunct="1"/>
            <a:r>
              <a:rPr lang="en-GB" smtClean="0"/>
              <a:t>3: if one of them has more than the min’ number of keys then we can promote one of its keys to the parent and take the parent key into our lacking leaf </a:t>
            </a:r>
          </a:p>
          <a:p>
            <a:pPr lvl="1" eaLnBrk="1" hangingPunct="1"/>
            <a:r>
              <a:rPr lang="en-GB" smtClean="0"/>
              <a:t>4: if neither of them has more than the min’ number of keys then the lacking leaf and one of its neighbours can be combined with their shared parent (the opposite of promoting a key) and the new leaf will have the correct number of keys; if this step leave the parent with too few keys then we repeat the process up to the root itself, if required </a:t>
            </a:r>
          </a:p>
          <a:p>
            <a:pPr lvl="1" eaLnBrk="1" hangingPunct="1"/>
            <a:endParaRPr lang="en-GB" smtClean="0"/>
          </a:p>
          <a:p>
            <a:pPr lvl="1" eaLnBrk="1" hangingPunct="1"/>
            <a:endParaRPr lang="en-GB" smtClean="0"/>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GB" smtClean="0"/>
              <a:t>Type #1: Simple leaf deletion</a:t>
            </a:r>
          </a:p>
        </p:txBody>
      </p:sp>
      <p:grpSp>
        <p:nvGrpSpPr>
          <p:cNvPr id="8" name="Group 3"/>
          <p:cNvGrpSpPr>
            <a:grpSpLocks/>
          </p:cNvGrpSpPr>
          <p:nvPr/>
        </p:nvGrpSpPr>
        <p:grpSpPr bwMode="auto">
          <a:xfrm>
            <a:off x="990600" y="2209800"/>
            <a:ext cx="6858000" cy="2133600"/>
            <a:chOff x="624" y="1392"/>
            <a:chExt cx="4320" cy="1344"/>
          </a:xfrm>
        </p:grpSpPr>
        <p:grpSp>
          <p:nvGrpSpPr>
            <p:cNvPr id="11" name="Group 4"/>
            <p:cNvGrpSpPr>
              <a:grpSpLocks/>
            </p:cNvGrpSpPr>
            <p:nvPr/>
          </p:nvGrpSpPr>
          <p:grpSpPr bwMode="auto">
            <a:xfrm>
              <a:off x="2160" y="1392"/>
              <a:ext cx="1200" cy="432"/>
              <a:chOff x="2160" y="1392"/>
              <a:chExt cx="1200" cy="432"/>
            </a:xfrm>
          </p:grpSpPr>
          <p:sp>
            <p:nvSpPr>
              <p:cNvPr id="2" name="Rectangle 5"/>
              <p:cNvSpPr>
                <a:spLocks noChangeArrowheads="1"/>
              </p:cNvSpPr>
              <p:nvPr/>
            </p:nvSpPr>
            <p:spPr bwMode="auto">
              <a:xfrm>
                <a:off x="2160" y="1392"/>
                <a:ext cx="1200" cy="432"/>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23558" name="Rectangle 6"/>
              <p:cNvSpPr>
                <a:spLocks noChangeArrowheads="1"/>
              </p:cNvSpPr>
              <p:nvPr/>
            </p:nvSpPr>
            <p:spPr bwMode="auto">
              <a:xfrm>
                <a:off x="2208"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12</a:t>
                </a:r>
              </a:p>
            </p:txBody>
          </p:sp>
          <p:sp>
            <p:nvSpPr>
              <p:cNvPr id="23559" name="Rectangle 7"/>
              <p:cNvSpPr>
                <a:spLocks noChangeArrowheads="1"/>
              </p:cNvSpPr>
              <p:nvPr/>
            </p:nvSpPr>
            <p:spPr bwMode="auto">
              <a:xfrm>
                <a:off x="2592"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29</a:t>
                </a:r>
              </a:p>
            </p:txBody>
          </p:sp>
          <p:sp>
            <p:nvSpPr>
              <p:cNvPr id="23560" name="Rectangle 8"/>
              <p:cNvSpPr>
                <a:spLocks noChangeArrowheads="1"/>
              </p:cNvSpPr>
              <p:nvPr/>
            </p:nvSpPr>
            <p:spPr bwMode="auto">
              <a:xfrm>
                <a:off x="2976"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52</a:t>
                </a:r>
              </a:p>
            </p:txBody>
          </p:sp>
        </p:grpSp>
        <p:grpSp>
          <p:nvGrpSpPr>
            <p:cNvPr id="12" name="Group 9"/>
            <p:cNvGrpSpPr>
              <a:grpSpLocks/>
            </p:cNvGrpSpPr>
            <p:nvPr/>
          </p:nvGrpSpPr>
          <p:grpSpPr bwMode="auto">
            <a:xfrm>
              <a:off x="624" y="2304"/>
              <a:ext cx="1200" cy="432"/>
              <a:chOff x="2160" y="1392"/>
              <a:chExt cx="1200" cy="432"/>
            </a:xfrm>
          </p:grpSpPr>
          <p:sp>
            <p:nvSpPr>
              <p:cNvPr id="3" name="Rectangle 10"/>
              <p:cNvSpPr>
                <a:spLocks noChangeArrowheads="1"/>
              </p:cNvSpPr>
              <p:nvPr/>
            </p:nvSpPr>
            <p:spPr bwMode="auto">
              <a:xfrm>
                <a:off x="2160" y="1392"/>
                <a:ext cx="1200" cy="432"/>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4" name="Rectangle 11"/>
              <p:cNvSpPr>
                <a:spLocks noChangeArrowheads="1"/>
              </p:cNvSpPr>
              <p:nvPr/>
            </p:nvSpPr>
            <p:spPr bwMode="auto">
              <a:xfrm>
                <a:off x="2208"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a:t>
                </a:r>
              </a:p>
            </p:txBody>
          </p:sp>
          <p:sp>
            <p:nvSpPr>
              <p:cNvPr id="5" name="Rectangle 12"/>
              <p:cNvSpPr>
                <a:spLocks noChangeArrowheads="1"/>
              </p:cNvSpPr>
              <p:nvPr/>
            </p:nvSpPr>
            <p:spPr bwMode="auto">
              <a:xfrm>
                <a:off x="2592"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7</a:t>
                </a:r>
              </a:p>
            </p:txBody>
          </p:sp>
          <p:sp>
            <p:nvSpPr>
              <p:cNvPr id="6" name="Rectangle 13"/>
              <p:cNvSpPr>
                <a:spLocks noChangeArrowheads="1"/>
              </p:cNvSpPr>
              <p:nvPr/>
            </p:nvSpPr>
            <p:spPr bwMode="auto">
              <a:xfrm>
                <a:off x="2976"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9</a:t>
                </a:r>
              </a:p>
            </p:txBody>
          </p:sp>
        </p:grpSp>
        <p:grpSp>
          <p:nvGrpSpPr>
            <p:cNvPr id="13" name="Group 14"/>
            <p:cNvGrpSpPr>
              <a:grpSpLocks/>
            </p:cNvGrpSpPr>
            <p:nvPr/>
          </p:nvGrpSpPr>
          <p:grpSpPr bwMode="auto">
            <a:xfrm>
              <a:off x="1920" y="2304"/>
              <a:ext cx="816" cy="432"/>
              <a:chOff x="2160" y="2304"/>
              <a:chExt cx="816" cy="432"/>
            </a:xfrm>
          </p:grpSpPr>
          <p:sp>
            <p:nvSpPr>
              <p:cNvPr id="23579" name="Rectangle 15"/>
              <p:cNvSpPr>
                <a:spLocks noChangeArrowheads="1"/>
              </p:cNvSpPr>
              <p:nvPr/>
            </p:nvSpPr>
            <p:spPr bwMode="auto">
              <a:xfrm>
                <a:off x="2160" y="2304"/>
                <a:ext cx="816" cy="432"/>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7" name="Rectangle 16"/>
              <p:cNvSpPr>
                <a:spLocks noChangeArrowheads="1"/>
              </p:cNvSpPr>
              <p:nvPr/>
            </p:nvSpPr>
            <p:spPr bwMode="auto">
              <a:xfrm>
                <a:off x="2208"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15</a:t>
                </a:r>
              </a:p>
            </p:txBody>
          </p:sp>
          <p:sp>
            <p:nvSpPr>
              <p:cNvPr id="9" name="Rectangle 17"/>
              <p:cNvSpPr>
                <a:spLocks noChangeArrowheads="1"/>
              </p:cNvSpPr>
              <p:nvPr/>
            </p:nvSpPr>
            <p:spPr bwMode="auto">
              <a:xfrm>
                <a:off x="2592"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22</a:t>
                </a:r>
              </a:p>
            </p:txBody>
          </p:sp>
        </p:grpSp>
        <p:grpSp>
          <p:nvGrpSpPr>
            <p:cNvPr id="14" name="Group 18"/>
            <p:cNvGrpSpPr>
              <a:grpSpLocks/>
            </p:cNvGrpSpPr>
            <p:nvPr/>
          </p:nvGrpSpPr>
          <p:grpSpPr bwMode="auto">
            <a:xfrm>
              <a:off x="3744" y="2304"/>
              <a:ext cx="1200" cy="432"/>
              <a:chOff x="2160" y="1392"/>
              <a:chExt cx="1200" cy="432"/>
            </a:xfrm>
          </p:grpSpPr>
          <p:sp>
            <p:nvSpPr>
              <p:cNvPr id="23575" name="Rectangle 19"/>
              <p:cNvSpPr>
                <a:spLocks noChangeArrowheads="1"/>
              </p:cNvSpPr>
              <p:nvPr/>
            </p:nvSpPr>
            <p:spPr bwMode="auto">
              <a:xfrm>
                <a:off x="2160" y="1392"/>
                <a:ext cx="1200" cy="432"/>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0" name="Rectangle 20"/>
              <p:cNvSpPr>
                <a:spLocks noChangeArrowheads="1"/>
              </p:cNvSpPr>
              <p:nvPr/>
            </p:nvSpPr>
            <p:spPr bwMode="auto">
              <a:xfrm>
                <a:off x="2208"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56</a:t>
                </a:r>
              </a:p>
            </p:txBody>
          </p:sp>
          <p:sp>
            <p:nvSpPr>
              <p:cNvPr id="23573" name="Rectangle 21"/>
              <p:cNvSpPr>
                <a:spLocks noChangeArrowheads="1"/>
              </p:cNvSpPr>
              <p:nvPr/>
            </p:nvSpPr>
            <p:spPr bwMode="auto">
              <a:xfrm>
                <a:off x="2592"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69</a:t>
                </a:r>
              </a:p>
            </p:txBody>
          </p:sp>
          <p:sp>
            <p:nvSpPr>
              <p:cNvPr id="23574" name="Rectangle 22"/>
              <p:cNvSpPr>
                <a:spLocks noChangeArrowheads="1"/>
              </p:cNvSpPr>
              <p:nvPr/>
            </p:nvSpPr>
            <p:spPr bwMode="auto">
              <a:xfrm>
                <a:off x="2976"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72</a:t>
                </a:r>
              </a:p>
            </p:txBody>
          </p:sp>
        </p:grpSp>
        <p:sp>
          <p:nvSpPr>
            <p:cNvPr id="23567" name="Line 23"/>
            <p:cNvSpPr>
              <a:spLocks noChangeShapeType="1"/>
            </p:cNvSpPr>
            <p:nvPr/>
          </p:nvSpPr>
          <p:spPr bwMode="auto">
            <a:xfrm flipH="1">
              <a:off x="1824" y="1824"/>
              <a:ext cx="336" cy="480"/>
            </a:xfrm>
            <a:prstGeom prst="line">
              <a:avLst/>
            </a:prstGeom>
            <a:noFill/>
            <a:ln w="12700">
              <a:solidFill>
                <a:schemeClr val="tx1"/>
              </a:solidFill>
              <a:round/>
              <a:headEnd/>
              <a:tailEnd/>
            </a:ln>
          </p:spPr>
          <p:txBody>
            <a:bodyPr wrap="none" anchor="ctr"/>
            <a:lstStyle/>
            <a:p>
              <a:endParaRPr lang="en-US"/>
            </a:p>
          </p:txBody>
        </p:sp>
        <p:sp>
          <p:nvSpPr>
            <p:cNvPr id="23568" name="Line 24"/>
            <p:cNvSpPr>
              <a:spLocks noChangeShapeType="1"/>
            </p:cNvSpPr>
            <p:nvPr/>
          </p:nvSpPr>
          <p:spPr bwMode="auto">
            <a:xfrm flipH="1">
              <a:off x="2448" y="1824"/>
              <a:ext cx="96" cy="480"/>
            </a:xfrm>
            <a:prstGeom prst="line">
              <a:avLst/>
            </a:prstGeom>
            <a:noFill/>
            <a:ln w="12700">
              <a:solidFill>
                <a:schemeClr val="tx1"/>
              </a:solidFill>
              <a:round/>
              <a:headEnd/>
              <a:tailEnd/>
            </a:ln>
          </p:spPr>
          <p:txBody>
            <a:bodyPr wrap="none" anchor="ctr"/>
            <a:lstStyle/>
            <a:p>
              <a:endParaRPr lang="en-US"/>
            </a:p>
          </p:txBody>
        </p:sp>
        <p:sp>
          <p:nvSpPr>
            <p:cNvPr id="23569" name="Line 25"/>
            <p:cNvSpPr>
              <a:spLocks noChangeShapeType="1"/>
            </p:cNvSpPr>
            <p:nvPr/>
          </p:nvSpPr>
          <p:spPr bwMode="auto">
            <a:xfrm>
              <a:off x="3360" y="1824"/>
              <a:ext cx="384" cy="480"/>
            </a:xfrm>
            <a:prstGeom prst="line">
              <a:avLst/>
            </a:prstGeom>
            <a:noFill/>
            <a:ln w="12700">
              <a:solidFill>
                <a:schemeClr val="tx1"/>
              </a:solidFill>
              <a:round/>
              <a:headEnd/>
              <a:tailEnd/>
            </a:ln>
          </p:spPr>
          <p:txBody>
            <a:bodyPr wrap="none" anchor="ctr"/>
            <a:lstStyle/>
            <a:p>
              <a:endParaRPr lang="en-US"/>
            </a:p>
          </p:txBody>
        </p:sp>
        <p:sp>
          <p:nvSpPr>
            <p:cNvPr id="23570" name="Line 26"/>
            <p:cNvSpPr>
              <a:spLocks noChangeShapeType="1"/>
            </p:cNvSpPr>
            <p:nvPr/>
          </p:nvSpPr>
          <p:spPr bwMode="auto">
            <a:xfrm>
              <a:off x="2976" y="1824"/>
              <a:ext cx="144" cy="480"/>
            </a:xfrm>
            <a:prstGeom prst="line">
              <a:avLst/>
            </a:prstGeom>
            <a:noFill/>
            <a:ln w="12700">
              <a:solidFill>
                <a:schemeClr val="tx1"/>
              </a:solidFill>
              <a:round/>
              <a:headEnd/>
              <a:tailEnd/>
            </a:ln>
          </p:spPr>
          <p:txBody>
            <a:bodyPr wrap="none" anchor="ctr"/>
            <a:lstStyle/>
            <a:p>
              <a:endParaRPr lang="en-US"/>
            </a:p>
          </p:txBody>
        </p:sp>
        <p:grpSp>
          <p:nvGrpSpPr>
            <p:cNvPr id="15" name="Group 27"/>
            <p:cNvGrpSpPr>
              <a:grpSpLocks/>
            </p:cNvGrpSpPr>
            <p:nvPr/>
          </p:nvGrpSpPr>
          <p:grpSpPr bwMode="auto">
            <a:xfrm>
              <a:off x="2832" y="2304"/>
              <a:ext cx="816" cy="432"/>
              <a:chOff x="2160" y="2304"/>
              <a:chExt cx="816" cy="432"/>
            </a:xfrm>
          </p:grpSpPr>
          <p:sp>
            <p:nvSpPr>
              <p:cNvPr id="23572" name="Rectangle 28"/>
              <p:cNvSpPr>
                <a:spLocks noChangeArrowheads="1"/>
              </p:cNvSpPr>
              <p:nvPr/>
            </p:nvSpPr>
            <p:spPr bwMode="auto">
              <a:xfrm>
                <a:off x="2160" y="2304"/>
                <a:ext cx="816" cy="432"/>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23581" name="Rectangle 29"/>
              <p:cNvSpPr>
                <a:spLocks noChangeArrowheads="1"/>
              </p:cNvSpPr>
              <p:nvPr/>
            </p:nvSpPr>
            <p:spPr bwMode="auto">
              <a:xfrm>
                <a:off x="2208"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31</a:t>
                </a:r>
              </a:p>
            </p:txBody>
          </p:sp>
          <p:sp>
            <p:nvSpPr>
              <p:cNvPr id="23582" name="Rectangle 30"/>
              <p:cNvSpPr>
                <a:spLocks noChangeArrowheads="1"/>
              </p:cNvSpPr>
              <p:nvPr/>
            </p:nvSpPr>
            <p:spPr bwMode="auto">
              <a:xfrm>
                <a:off x="2592"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43</a:t>
                </a:r>
              </a:p>
            </p:txBody>
          </p:sp>
        </p:grpSp>
      </p:grpSp>
      <p:sp>
        <p:nvSpPr>
          <p:cNvPr id="23556" name="Text Box 31"/>
          <p:cNvSpPr txBox="1">
            <a:spLocks noChangeArrowheads="1"/>
          </p:cNvSpPr>
          <p:nvPr/>
        </p:nvSpPr>
        <p:spPr bwMode="auto">
          <a:xfrm>
            <a:off x="958850" y="5089525"/>
            <a:ext cx="3600450" cy="641350"/>
          </a:xfrm>
          <a:prstGeom prst="rect">
            <a:avLst/>
          </a:prstGeom>
          <a:noFill/>
          <a:ln w="12700">
            <a:noFill/>
            <a:miter lim="800000"/>
            <a:headEnd/>
            <a:tailEnd/>
          </a:ln>
        </p:spPr>
        <p:txBody>
          <a:bodyPr wrap="none" anchor="ctr">
            <a:spAutoFit/>
          </a:bodyPr>
          <a:lstStyle/>
          <a:p>
            <a:pPr algn="ctr"/>
            <a:r>
              <a:rPr lang="en-GB">
                <a:latin typeface="Arial" charset="0"/>
              </a:rPr>
              <a:t>Delete 2:  Since there are enough</a:t>
            </a:r>
          </a:p>
          <a:p>
            <a:pPr algn="ctr"/>
            <a:r>
              <a:rPr lang="en-GB">
                <a:latin typeface="Arial" charset="0"/>
              </a:rPr>
              <a:t>keys in the node, just delete it</a:t>
            </a:r>
            <a:endParaRPr lang="en-GB" sz="2800">
              <a:latin typeface="Arial" charset="0"/>
            </a:endParaRPr>
          </a:p>
        </p:txBody>
      </p:sp>
      <p:sp>
        <p:nvSpPr>
          <p:cNvPr id="23557" name="Line 32"/>
          <p:cNvSpPr>
            <a:spLocks noChangeShapeType="1"/>
          </p:cNvSpPr>
          <p:nvPr/>
        </p:nvSpPr>
        <p:spPr bwMode="auto">
          <a:xfrm flipH="1" flipV="1">
            <a:off x="1447800" y="4495800"/>
            <a:ext cx="152400" cy="381000"/>
          </a:xfrm>
          <a:prstGeom prst="line">
            <a:avLst/>
          </a:prstGeom>
          <a:noFill/>
          <a:ln w="12700">
            <a:solidFill>
              <a:schemeClr val="tx1"/>
            </a:solidFill>
            <a:round/>
            <a:headEnd/>
            <a:tailEnd type="triangle" w="med" len="med"/>
          </a:ln>
        </p:spPr>
        <p:txBody>
          <a:bodyPr wrap="none" anchor="ctr"/>
          <a:lstStyle/>
          <a:p>
            <a:endParaRPr lang="en-US"/>
          </a:p>
        </p:txBody>
      </p:sp>
      <p:sp>
        <p:nvSpPr>
          <p:cNvPr id="23585" name="Text Box 33"/>
          <p:cNvSpPr txBox="1">
            <a:spLocks noChangeArrowheads="1"/>
          </p:cNvSpPr>
          <p:nvPr/>
        </p:nvSpPr>
        <p:spPr bwMode="auto">
          <a:xfrm>
            <a:off x="457200" y="2133600"/>
            <a:ext cx="2152650" cy="641350"/>
          </a:xfrm>
          <a:prstGeom prst="rect">
            <a:avLst/>
          </a:prstGeom>
          <a:noFill/>
          <a:ln w="12700">
            <a:noFill/>
            <a:miter lim="800000"/>
            <a:headEnd/>
            <a:tailEnd/>
          </a:ln>
          <a:effectLst/>
        </p:spPr>
        <p:txBody>
          <a:bodyPr wrap="none" anchor="ctr">
            <a:spAutoFit/>
          </a:bodyPr>
          <a:lstStyle/>
          <a:p>
            <a:pPr algn="ctr">
              <a:defRPr/>
            </a:pPr>
            <a:r>
              <a:rPr lang="en-GB">
                <a:latin typeface="Arial" charset="0"/>
              </a:rPr>
              <a:t>Assuming a 5-way</a:t>
            </a:r>
          </a:p>
          <a:p>
            <a:pPr algn="ctr">
              <a:defRPr/>
            </a:pPr>
            <a:r>
              <a:rPr lang="en-GB">
                <a:latin typeface="Arial" charset="0"/>
              </a:rPr>
              <a:t>B-Tree, as before...</a:t>
            </a:r>
            <a:endParaRPr lang="en-GB" sz="2800" i="1">
              <a:effectLst>
                <a:outerShdw blurRad="38100" dist="38100" dir="2700000" algn="tl">
                  <a:srgbClr val="C0C0C0"/>
                </a:outerShdw>
              </a:effectLst>
              <a:latin typeface="Arial" charset="0"/>
            </a:endParaRPr>
          </a:p>
        </p:txBody>
      </p:sp>
      <p:sp>
        <p:nvSpPr>
          <p:cNvPr id="23586" name="Text Box 34"/>
          <p:cNvSpPr txBox="1">
            <a:spLocks noChangeArrowheads="1"/>
          </p:cNvSpPr>
          <p:nvPr/>
        </p:nvSpPr>
        <p:spPr bwMode="auto">
          <a:xfrm>
            <a:off x="5265738" y="5865813"/>
            <a:ext cx="3367087" cy="304800"/>
          </a:xfrm>
          <a:prstGeom prst="rect">
            <a:avLst/>
          </a:prstGeom>
          <a:noFill/>
          <a:ln w="12700">
            <a:noFill/>
            <a:miter lim="800000"/>
            <a:headEnd/>
            <a:tailEnd/>
          </a:ln>
          <a:effectLst/>
        </p:spPr>
        <p:txBody>
          <a:bodyPr wrap="none" anchor="ctr">
            <a:spAutoFit/>
          </a:bodyPr>
          <a:lstStyle/>
          <a:p>
            <a:pPr algn="ctr">
              <a:defRPr/>
            </a:pPr>
            <a:r>
              <a:rPr lang="en-GB" sz="1400" i="1">
                <a:latin typeface="Arial" charset="0"/>
              </a:rPr>
              <a:t>Note when printed: this slide is animated</a:t>
            </a:r>
            <a:endParaRPr lang="en-GB" sz="2800" i="1">
              <a:effectLst>
                <a:outerShdw blurRad="38100" dist="38100" dir="2700000" algn="tl">
                  <a:srgbClr val="C0C0C0"/>
                </a:outerShdw>
              </a:effectLst>
              <a:latin typeface="Arial" charset="0"/>
            </a:endParaRPr>
          </a:p>
        </p:txBody>
      </p:sp>
      <p:grpSp>
        <p:nvGrpSpPr>
          <p:cNvPr id="16" name="Group 35"/>
          <p:cNvGrpSpPr>
            <a:grpSpLocks/>
          </p:cNvGrpSpPr>
          <p:nvPr/>
        </p:nvGrpSpPr>
        <p:grpSpPr bwMode="auto">
          <a:xfrm>
            <a:off x="914400" y="3581400"/>
            <a:ext cx="685800" cy="914400"/>
            <a:chOff x="576" y="2256"/>
            <a:chExt cx="432" cy="576"/>
          </a:xfrm>
        </p:grpSpPr>
        <p:sp>
          <p:nvSpPr>
            <p:cNvPr id="23561" name="Rectangle 36"/>
            <p:cNvSpPr>
              <a:spLocks noChangeArrowheads="1"/>
            </p:cNvSpPr>
            <p:nvPr/>
          </p:nvSpPr>
          <p:spPr bwMode="auto">
            <a:xfrm>
              <a:off x="576" y="2256"/>
              <a:ext cx="432" cy="576"/>
            </a:xfrm>
            <a:prstGeom prst="rect">
              <a:avLst/>
            </a:prstGeom>
            <a:solidFill>
              <a:schemeClr val="bg1"/>
            </a:solidFill>
            <a:ln w="12700">
              <a:solidFill>
                <a:schemeClr val="bg1"/>
              </a:solidFill>
              <a:miter lim="800000"/>
              <a:headEnd/>
              <a:tailEnd/>
            </a:ln>
          </p:spPr>
          <p:txBody>
            <a:bodyPr wrap="none" anchor="ctr"/>
            <a:lstStyle/>
            <a:p>
              <a:endParaRPr lang="en-US"/>
            </a:p>
          </p:txBody>
        </p:sp>
        <p:sp>
          <p:nvSpPr>
            <p:cNvPr id="23562" name="Line 37"/>
            <p:cNvSpPr>
              <a:spLocks noChangeShapeType="1"/>
            </p:cNvSpPr>
            <p:nvPr/>
          </p:nvSpPr>
          <p:spPr bwMode="auto">
            <a:xfrm>
              <a:off x="1008" y="2304"/>
              <a:ext cx="0" cy="432"/>
            </a:xfrm>
            <a:prstGeom prst="line">
              <a:avLst/>
            </a:prstGeom>
            <a:noFill/>
            <a:ln w="12700">
              <a:solidFill>
                <a:schemeClr val="tx1"/>
              </a:solidFill>
              <a:round/>
              <a:headEnd/>
              <a:tailEnd/>
            </a:ln>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a:bodyPr>
          <a:lstStyle/>
          <a:p>
            <a:pPr eaLnBrk="1" hangingPunct="1"/>
            <a:r>
              <a:rPr lang="en-GB" smtClean="0"/>
              <a:t>Type #2: Simple non-leaf deletion</a:t>
            </a:r>
          </a:p>
        </p:txBody>
      </p:sp>
      <p:grpSp>
        <p:nvGrpSpPr>
          <p:cNvPr id="8" name="Group 3"/>
          <p:cNvGrpSpPr>
            <a:grpSpLocks/>
          </p:cNvGrpSpPr>
          <p:nvPr/>
        </p:nvGrpSpPr>
        <p:grpSpPr bwMode="auto">
          <a:xfrm>
            <a:off x="1600200" y="2209800"/>
            <a:ext cx="6248400" cy="2133600"/>
            <a:chOff x="1008" y="1392"/>
            <a:chExt cx="3936" cy="1344"/>
          </a:xfrm>
        </p:grpSpPr>
        <p:grpSp>
          <p:nvGrpSpPr>
            <p:cNvPr id="9" name="Group 4"/>
            <p:cNvGrpSpPr>
              <a:grpSpLocks/>
            </p:cNvGrpSpPr>
            <p:nvPr/>
          </p:nvGrpSpPr>
          <p:grpSpPr bwMode="auto">
            <a:xfrm>
              <a:off x="2160" y="1392"/>
              <a:ext cx="1200" cy="432"/>
              <a:chOff x="2160" y="1392"/>
              <a:chExt cx="1200" cy="432"/>
            </a:xfrm>
          </p:grpSpPr>
          <p:sp>
            <p:nvSpPr>
              <p:cNvPr id="2" name="Rectangle 5"/>
              <p:cNvSpPr>
                <a:spLocks noChangeArrowheads="1"/>
              </p:cNvSpPr>
              <p:nvPr/>
            </p:nvSpPr>
            <p:spPr bwMode="auto">
              <a:xfrm>
                <a:off x="2160" y="1392"/>
                <a:ext cx="1200" cy="432"/>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3" name="Rectangle 6"/>
              <p:cNvSpPr>
                <a:spLocks noChangeArrowheads="1"/>
              </p:cNvSpPr>
              <p:nvPr/>
            </p:nvSpPr>
            <p:spPr bwMode="auto">
              <a:xfrm>
                <a:off x="2208"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12</a:t>
                </a:r>
              </a:p>
            </p:txBody>
          </p:sp>
          <p:sp>
            <p:nvSpPr>
              <p:cNvPr id="24583" name="Rectangle 7"/>
              <p:cNvSpPr>
                <a:spLocks noChangeArrowheads="1"/>
              </p:cNvSpPr>
              <p:nvPr/>
            </p:nvSpPr>
            <p:spPr bwMode="auto">
              <a:xfrm>
                <a:off x="2592"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29</a:t>
                </a:r>
              </a:p>
            </p:txBody>
          </p:sp>
          <p:sp>
            <p:nvSpPr>
              <p:cNvPr id="24584" name="Rectangle 8"/>
              <p:cNvSpPr>
                <a:spLocks noChangeArrowheads="1"/>
              </p:cNvSpPr>
              <p:nvPr/>
            </p:nvSpPr>
            <p:spPr bwMode="auto">
              <a:xfrm>
                <a:off x="2976"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52</a:t>
                </a:r>
              </a:p>
            </p:txBody>
          </p:sp>
        </p:grpSp>
        <p:grpSp>
          <p:nvGrpSpPr>
            <p:cNvPr id="12" name="Group 9"/>
            <p:cNvGrpSpPr>
              <a:grpSpLocks/>
            </p:cNvGrpSpPr>
            <p:nvPr/>
          </p:nvGrpSpPr>
          <p:grpSpPr bwMode="auto">
            <a:xfrm>
              <a:off x="1008" y="2304"/>
              <a:ext cx="816" cy="432"/>
              <a:chOff x="1008" y="2304"/>
              <a:chExt cx="816" cy="432"/>
            </a:xfrm>
          </p:grpSpPr>
          <p:sp>
            <p:nvSpPr>
              <p:cNvPr id="24613" name="Rectangle 10"/>
              <p:cNvSpPr>
                <a:spLocks noChangeArrowheads="1"/>
              </p:cNvSpPr>
              <p:nvPr/>
            </p:nvSpPr>
            <p:spPr bwMode="auto">
              <a:xfrm>
                <a:off x="1008" y="2304"/>
                <a:ext cx="816" cy="432"/>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24587" name="Rectangle 11"/>
              <p:cNvSpPr>
                <a:spLocks noChangeArrowheads="1"/>
              </p:cNvSpPr>
              <p:nvPr/>
            </p:nvSpPr>
            <p:spPr bwMode="auto">
              <a:xfrm>
                <a:off x="1056"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7</a:t>
                </a:r>
              </a:p>
            </p:txBody>
          </p:sp>
          <p:sp>
            <p:nvSpPr>
              <p:cNvPr id="24588" name="Rectangle 12"/>
              <p:cNvSpPr>
                <a:spLocks noChangeArrowheads="1"/>
              </p:cNvSpPr>
              <p:nvPr/>
            </p:nvSpPr>
            <p:spPr bwMode="auto">
              <a:xfrm>
                <a:off x="1440"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9</a:t>
                </a:r>
              </a:p>
            </p:txBody>
          </p:sp>
        </p:grpSp>
        <p:grpSp>
          <p:nvGrpSpPr>
            <p:cNvPr id="13" name="Group 13"/>
            <p:cNvGrpSpPr>
              <a:grpSpLocks/>
            </p:cNvGrpSpPr>
            <p:nvPr/>
          </p:nvGrpSpPr>
          <p:grpSpPr bwMode="auto">
            <a:xfrm>
              <a:off x="1920" y="2304"/>
              <a:ext cx="816" cy="432"/>
              <a:chOff x="2160" y="2304"/>
              <a:chExt cx="816" cy="432"/>
            </a:xfrm>
          </p:grpSpPr>
          <p:sp>
            <p:nvSpPr>
              <p:cNvPr id="24610" name="Rectangle 14"/>
              <p:cNvSpPr>
                <a:spLocks noChangeArrowheads="1"/>
              </p:cNvSpPr>
              <p:nvPr/>
            </p:nvSpPr>
            <p:spPr bwMode="auto">
              <a:xfrm>
                <a:off x="2160" y="2304"/>
                <a:ext cx="816" cy="432"/>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4" name="Rectangle 15"/>
              <p:cNvSpPr>
                <a:spLocks noChangeArrowheads="1"/>
              </p:cNvSpPr>
              <p:nvPr/>
            </p:nvSpPr>
            <p:spPr bwMode="auto">
              <a:xfrm>
                <a:off x="2208"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15</a:t>
                </a:r>
              </a:p>
            </p:txBody>
          </p:sp>
          <p:sp>
            <p:nvSpPr>
              <p:cNvPr id="5" name="Rectangle 16"/>
              <p:cNvSpPr>
                <a:spLocks noChangeArrowheads="1"/>
              </p:cNvSpPr>
              <p:nvPr/>
            </p:nvSpPr>
            <p:spPr bwMode="auto">
              <a:xfrm>
                <a:off x="2592"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22</a:t>
                </a:r>
              </a:p>
            </p:txBody>
          </p:sp>
        </p:grpSp>
        <p:grpSp>
          <p:nvGrpSpPr>
            <p:cNvPr id="14" name="Group 17"/>
            <p:cNvGrpSpPr>
              <a:grpSpLocks/>
            </p:cNvGrpSpPr>
            <p:nvPr/>
          </p:nvGrpSpPr>
          <p:grpSpPr bwMode="auto">
            <a:xfrm>
              <a:off x="3744" y="2304"/>
              <a:ext cx="1200" cy="432"/>
              <a:chOff x="2160" y="1392"/>
              <a:chExt cx="1200" cy="432"/>
            </a:xfrm>
          </p:grpSpPr>
          <p:sp>
            <p:nvSpPr>
              <p:cNvPr id="6" name="Rectangle 18"/>
              <p:cNvSpPr>
                <a:spLocks noChangeArrowheads="1"/>
              </p:cNvSpPr>
              <p:nvPr/>
            </p:nvSpPr>
            <p:spPr bwMode="auto">
              <a:xfrm>
                <a:off x="2160" y="1392"/>
                <a:ext cx="1200" cy="432"/>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7" name="Rectangle 19"/>
              <p:cNvSpPr>
                <a:spLocks noChangeArrowheads="1"/>
              </p:cNvSpPr>
              <p:nvPr/>
            </p:nvSpPr>
            <p:spPr bwMode="auto">
              <a:xfrm>
                <a:off x="2208"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56</a:t>
                </a:r>
              </a:p>
            </p:txBody>
          </p:sp>
          <p:sp>
            <p:nvSpPr>
              <p:cNvPr id="10" name="Rectangle 20"/>
              <p:cNvSpPr>
                <a:spLocks noChangeArrowheads="1"/>
              </p:cNvSpPr>
              <p:nvPr/>
            </p:nvSpPr>
            <p:spPr bwMode="auto">
              <a:xfrm>
                <a:off x="2592"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69</a:t>
                </a:r>
              </a:p>
            </p:txBody>
          </p:sp>
          <p:sp>
            <p:nvSpPr>
              <p:cNvPr id="11" name="Rectangle 21"/>
              <p:cNvSpPr>
                <a:spLocks noChangeArrowheads="1"/>
              </p:cNvSpPr>
              <p:nvPr/>
            </p:nvSpPr>
            <p:spPr bwMode="auto">
              <a:xfrm>
                <a:off x="2976"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72</a:t>
                </a:r>
              </a:p>
            </p:txBody>
          </p:sp>
        </p:grpSp>
        <p:sp>
          <p:nvSpPr>
            <p:cNvPr id="24598" name="Line 22"/>
            <p:cNvSpPr>
              <a:spLocks noChangeShapeType="1"/>
            </p:cNvSpPr>
            <p:nvPr/>
          </p:nvSpPr>
          <p:spPr bwMode="auto">
            <a:xfrm flipH="1">
              <a:off x="1824" y="1824"/>
              <a:ext cx="336" cy="480"/>
            </a:xfrm>
            <a:prstGeom prst="line">
              <a:avLst/>
            </a:prstGeom>
            <a:noFill/>
            <a:ln w="12700">
              <a:solidFill>
                <a:schemeClr val="tx1"/>
              </a:solidFill>
              <a:round/>
              <a:headEnd/>
              <a:tailEnd/>
            </a:ln>
          </p:spPr>
          <p:txBody>
            <a:bodyPr wrap="none" anchor="ctr"/>
            <a:lstStyle/>
            <a:p>
              <a:endParaRPr lang="en-US"/>
            </a:p>
          </p:txBody>
        </p:sp>
        <p:sp>
          <p:nvSpPr>
            <p:cNvPr id="24599" name="Line 23"/>
            <p:cNvSpPr>
              <a:spLocks noChangeShapeType="1"/>
            </p:cNvSpPr>
            <p:nvPr/>
          </p:nvSpPr>
          <p:spPr bwMode="auto">
            <a:xfrm flipH="1">
              <a:off x="2448" y="1824"/>
              <a:ext cx="96" cy="480"/>
            </a:xfrm>
            <a:prstGeom prst="line">
              <a:avLst/>
            </a:prstGeom>
            <a:noFill/>
            <a:ln w="12700">
              <a:solidFill>
                <a:schemeClr val="tx1"/>
              </a:solidFill>
              <a:round/>
              <a:headEnd/>
              <a:tailEnd/>
            </a:ln>
          </p:spPr>
          <p:txBody>
            <a:bodyPr wrap="none" anchor="ctr"/>
            <a:lstStyle/>
            <a:p>
              <a:endParaRPr lang="en-US"/>
            </a:p>
          </p:txBody>
        </p:sp>
        <p:sp>
          <p:nvSpPr>
            <p:cNvPr id="24600" name="Line 24"/>
            <p:cNvSpPr>
              <a:spLocks noChangeShapeType="1"/>
            </p:cNvSpPr>
            <p:nvPr/>
          </p:nvSpPr>
          <p:spPr bwMode="auto">
            <a:xfrm>
              <a:off x="3360" y="1824"/>
              <a:ext cx="384" cy="480"/>
            </a:xfrm>
            <a:prstGeom prst="line">
              <a:avLst/>
            </a:prstGeom>
            <a:noFill/>
            <a:ln w="12700">
              <a:solidFill>
                <a:schemeClr val="tx1"/>
              </a:solidFill>
              <a:round/>
              <a:headEnd/>
              <a:tailEnd/>
            </a:ln>
          </p:spPr>
          <p:txBody>
            <a:bodyPr wrap="none" anchor="ctr"/>
            <a:lstStyle/>
            <a:p>
              <a:endParaRPr lang="en-US"/>
            </a:p>
          </p:txBody>
        </p:sp>
        <p:sp>
          <p:nvSpPr>
            <p:cNvPr id="24601" name="Line 25"/>
            <p:cNvSpPr>
              <a:spLocks noChangeShapeType="1"/>
            </p:cNvSpPr>
            <p:nvPr/>
          </p:nvSpPr>
          <p:spPr bwMode="auto">
            <a:xfrm>
              <a:off x="2976" y="1824"/>
              <a:ext cx="144" cy="480"/>
            </a:xfrm>
            <a:prstGeom prst="line">
              <a:avLst/>
            </a:prstGeom>
            <a:noFill/>
            <a:ln w="12700">
              <a:solidFill>
                <a:schemeClr val="tx1"/>
              </a:solidFill>
              <a:round/>
              <a:headEnd/>
              <a:tailEnd/>
            </a:ln>
          </p:spPr>
          <p:txBody>
            <a:bodyPr wrap="none" anchor="ctr"/>
            <a:lstStyle/>
            <a:p>
              <a:endParaRPr lang="en-US"/>
            </a:p>
          </p:txBody>
        </p:sp>
        <p:grpSp>
          <p:nvGrpSpPr>
            <p:cNvPr id="15" name="Group 26"/>
            <p:cNvGrpSpPr>
              <a:grpSpLocks/>
            </p:cNvGrpSpPr>
            <p:nvPr/>
          </p:nvGrpSpPr>
          <p:grpSpPr bwMode="auto">
            <a:xfrm>
              <a:off x="2832" y="2304"/>
              <a:ext cx="816" cy="432"/>
              <a:chOff x="2160" y="2304"/>
              <a:chExt cx="816" cy="432"/>
            </a:xfrm>
          </p:grpSpPr>
          <p:sp>
            <p:nvSpPr>
              <p:cNvPr id="24603" name="Rectangle 27"/>
              <p:cNvSpPr>
                <a:spLocks noChangeArrowheads="1"/>
              </p:cNvSpPr>
              <p:nvPr/>
            </p:nvSpPr>
            <p:spPr bwMode="auto">
              <a:xfrm>
                <a:off x="2160" y="2304"/>
                <a:ext cx="816" cy="432"/>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24604" name="Rectangle 28"/>
              <p:cNvSpPr>
                <a:spLocks noChangeArrowheads="1"/>
              </p:cNvSpPr>
              <p:nvPr/>
            </p:nvSpPr>
            <p:spPr bwMode="auto">
              <a:xfrm>
                <a:off x="2208"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31</a:t>
                </a:r>
              </a:p>
            </p:txBody>
          </p:sp>
          <p:sp>
            <p:nvSpPr>
              <p:cNvPr id="24605" name="Rectangle 29"/>
              <p:cNvSpPr>
                <a:spLocks noChangeArrowheads="1"/>
              </p:cNvSpPr>
              <p:nvPr/>
            </p:nvSpPr>
            <p:spPr bwMode="auto">
              <a:xfrm>
                <a:off x="2592"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43</a:t>
                </a:r>
              </a:p>
            </p:txBody>
          </p:sp>
        </p:grpSp>
      </p:grpSp>
      <p:sp>
        <p:nvSpPr>
          <p:cNvPr id="24606" name="Text Box 30"/>
          <p:cNvSpPr txBox="1">
            <a:spLocks noChangeArrowheads="1"/>
          </p:cNvSpPr>
          <p:nvPr/>
        </p:nvSpPr>
        <p:spPr bwMode="auto">
          <a:xfrm>
            <a:off x="6019800" y="2286000"/>
            <a:ext cx="1271588" cy="396875"/>
          </a:xfrm>
          <a:prstGeom prst="rect">
            <a:avLst/>
          </a:prstGeom>
          <a:noFill/>
          <a:ln w="12700">
            <a:noFill/>
            <a:miter lim="800000"/>
            <a:headEnd/>
            <a:tailEnd/>
          </a:ln>
          <a:effectLst/>
        </p:spPr>
        <p:txBody>
          <a:bodyPr wrap="none" anchor="ctr">
            <a:spAutoFit/>
          </a:bodyPr>
          <a:lstStyle/>
          <a:p>
            <a:pPr algn="ctr">
              <a:defRPr/>
            </a:pPr>
            <a:r>
              <a:rPr lang="en-GB" sz="2000">
                <a:latin typeface="Arial" charset="0"/>
              </a:rPr>
              <a:t>Delete 52</a:t>
            </a:r>
            <a:endParaRPr lang="en-GB" sz="2800" i="1">
              <a:effectLst>
                <a:outerShdw blurRad="38100" dist="38100" dir="2700000" algn="tl">
                  <a:srgbClr val="C0C0C0"/>
                </a:outerShdw>
              </a:effectLst>
              <a:latin typeface="Arial" charset="0"/>
            </a:endParaRPr>
          </a:p>
        </p:txBody>
      </p:sp>
      <p:sp>
        <p:nvSpPr>
          <p:cNvPr id="24581" name="Line 31"/>
          <p:cNvSpPr>
            <a:spLocks noChangeShapeType="1"/>
          </p:cNvSpPr>
          <p:nvPr/>
        </p:nvSpPr>
        <p:spPr bwMode="auto">
          <a:xfrm flipH="1">
            <a:off x="5410200" y="2514600"/>
            <a:ext cx="609600" cy="0"/>
          </a:xfrm>
          <a:prstGeom prst="line">
            <a:avLst/>
          </a:prstGeom>
          <a:noFill/>
          <a:ln w="12700">
            <a:solidFill>
              <a:schemeClr val="tx1"/>
            </a:solidFill>
            <a:round/>
            <a:headEnd/>
            <a:tailEnd type="triangle" w="med" len="med"/>
          </a:ln>
        </p:spPr>
        <p:txBody>
          <a:bodyPr wrap="none" anchor="ctr"/>
          <a:lstStyle/>
          <a:p>
            <a:endParaRPr lang="en-US"/>
          </a:p>
        </p:txBody>
      </p:sp>
      <p:sp>
        <p:nvSpPr>
          <p:cNvPr id="24582" name="Line 32"/>
          <p:cNvSpPr>
            <a:spLocks noChangeShapeType="1"/>
          </p:cNvSpPr>
          <p:nvPr/>
        </p:nvSpPr>
        <p:spPr bwMode="auto">
          <a:xfrm flipV="1">
            <a:off x="6324600" y="4419600"/>
            <a:ext cx="0" cy="533400"/>
          </a:xfrm>
          <a:prstGeom prst="line">
            <a:avLst/>
          </a:prstGeom>
          <a:noFill/>
          <a:ln w="12700">
            <a:solidFill>
              <a:schemeClr val="tx1"/>
            </a:solidFill>
            <a:round/>
            <a:headEnd/>
            <a:tailEnd type="triangle" w="med" len="med"/>
          </a:ln>
        </p:spPr>
        <p:txBody>
          <a:bodyPr wrap="none" anchor="ctr"/>
          <a:lstStyle/>
          <a:p>
            <a:endParaRPr lang="en-US"/>
          </a:p>
        </p:txBody>
      </p:sp>
      <p:sp>
        <p:nvSpPr>
          <p:cNvPr id="24609" name="Text Box 33"/>
          <p:cNvSpPr txBox="1">
            <a:spLocks noChangeArrowheads="1"/>
          </p:cNvSpPr>
          <p:nvPr/>
        </p:nvSpPr>
        <p:spPr bwMode="auto">
          <a:xfrm>
            <a:off x="5180013" y="4876800"/>
            <a:ext cx="3130550" cy="701675"/>
          </a:xfrm>
          <a:prstGeom prst="rect">
            <a:avLst/>
          </a:prstGeom>
          <a:noFill/>
          <a:ln w="12700">
            <a:noFill/>
            <a:miter lim="800000"/>
            <a:headEnd/>
            <a:tailEnd/>
          </a:ln>
          <a:effectLst/>
        </p:spPr>
        <p:txBody>
          <a:bodyPr wrap="none" anchor="ctr">
            <a:spAutoFit/>
          </a:bodyPr>
          <a:lstStyle/>
          <a:p>
            <a:pPr algn="ctr">
              <a:defRPr/>
            </a:pPr>
            <a:r>
              <a:rPr lang="en-GB" sz="2000">
                <a:latin typeface="Arial" charset="0"/>
              </a:rPr>
              <a:t>Borrow the predecessor</a:t>
            </a:r>
          </a:p>
          <a:p>
            <a:pPr algn="ctr">
              <a:defRPr/>
            </a:pPr>
            <a:r>
              <a:rPr lang="en-GB" sz="2000">
                <a:latin typeface="Arial" charset="0"/>
              </a:rPr>
              <a:t>or (in this case) successor</a:t>
            </a:r>
            <a:endParaRPr lang="en-GB" sz="2800" i="1">
              <a:effectLst>
                <a:outerShdw blurRad="38100" dist="38100" dir="2700000" algn="tl">
                  <a:srgbClr val="C0C0C0"/>
                </a:outerShdw>
              </a:effectLst>
              <a:latin typeface="Arial" charset="0"/>
            </a:endParaRPr>
          </a:p>
        </p:txBody>
      </p:sp>
      <p:grpSp>
        <p:nvGrpSpPr>
          <p:cNvPr id="16" name="Group 34"/>
          <p:cNvGrpSpPr>
            <a:grpSpLocks/>
          </p:cNvGrpSpPr>
          <p:nvPr/>
        </p:nvGrpSpPr>
        <p:grpSpPr bwMode="auto">
          <a:xfrm>
            <a:off x="4724400" y="2286000"/>
            <a:ext cx="838200" cy="1219200"/>
            <a:chOff x="2976" y="1440"/>
            <a:chExt cx="528" cy="768"/>
          </a:xfrm>
        </p:grpSpPr>
        <p:sp>
          <p:nvSpPr>
            <p:cNvPr id="24592" name="Line 35"/>
            <p:cNvSpPr>
              <a:spLocks noChangeShapeType="1"/>
            </p:cNvSpPr>
            <p:nvPr/>
          </p:nvSpPr>
          <p:spPr bwMode="auto">
            <a:xfrm>
              <a:off x="3168" y="1776"/>
              <a:ext cx="336" cy="432"/>
            </a:xfrm>
            <a:prstGeom prst="line">
              <a:avLst/>
            </a:prstGeom>
            <a:noFill/>
            <a:ln w="12700">
              <a:solidFill>
                <a:srgbClr val="FF0000"/>
              </a:solidFill>
              <a:round/>
              <a:headEnd/>
              <a:tailEnd type="triangle" w="med" len="med"/>
            </a:ln>
          </p:spPr>
          <p:txBody>
            <a:bodyPr wrap="none" anchor="ctr"/>
            <a:lstStyle/>
            <a:p>
              <a:endParaRPr lang="en-US"/>
            </a:p>
          </p:txBody>
        </p:sp>
        <p:sp>
          <p:nvSpPr>
            <p:cNvPr id="24593" name="Rectangle 36"/>
            <p:cNvSpPr>
              <a:spLocks noChangeArrowheads="1"/>
            </p:cNvSpPr>
            <p:nvPr/>
          </p:nvSpPr>
          <p:spPr bwMode="auto">
            <a:xfrm>
              <a:off x="2976" y="1440"/>
              <a:ext cx="336" cy="336"/>
            </a:xfrm>
            <a:prstGeom prst="rect">
              <a:avLst/>
            </a:prstGeom>
            <a:solidFill>
              <a:schemeClr val="accent1"/>
            </a:solidFill>
            <a:ln w="12700">
              <a:solidFill>
                <a:schemeClr val="tx1"/>
              </a:solidFill>
              <a:miter lim="800000"/>
              <a:headEnd/>
              <a:tailEnd/>
            </a:ln>
          </p:spPr>
          <p:txBody>
            <a:bodyPr wrap="none" anchor="ctr"/>
            <a:lstStyle/>
            <a:p>
              <a:endParaRPr lang="en-US"/>
            </a:p>
          </p:txBody>
        </p:sp>
      </p:grpSp>
      <p:grpSp>
        <p:nvGrpSpPr>
          <p:cNvPr id="17" name="Group 37"/>
          <p:cNvGrpSpPr>
            <a:grpSpLocks/>
          </p:cNvGrpSpPr>
          <p:nvPr/>
        </p:nvGrpSpPr>
        <p:grpSpPr bwMode="auto">
          <a:xfrm>
            <a:off x="5410200" y="2743200"/>
            <a:ext cx="1143000" cy="1524000"/>
            <a:chOff x="3408" y="1728"/>
            <a:chExt cx="720" cy="960"/>
          </a:xfrm>
        </p:grpSpPr>
        <p:sp>
          <p:nvSpPr>
            <p:cNvPr id="24590" name="Line 38"/>
            <p:cNvSpPr>
              <a:spLocks noChangeShapeType="1"/>
            </p:cNvSpPr>
            <p:nvPr/>
          </p:nvSpPr>
          <p:spPr bwMode="auto">
            <a:xfrm flipH="1" flipV="1">
              <a:off x="3408" y="1728"/>
              <a:ext cx="528" cy="624"/>
            </a:xfrm>
            <a:prstGeom prst="line">
              <a:avLst/>
            </a:prstGeom>
            <a:noFill/>
            <a:ln w="12700">
              <a:solidFill>
                <a:srgbClr val="FF0000"/>
              </a:solidFill>
              <a:round/>
              <a:headEnd/>
              <a:tailEnd type="triangle" w="med" len="med"/>
            </a:ln>
          </p:spPr>
          <p:txBody>
            <a:bodyPr wrap="none" anchor="ctr"/>
            <a:lstStyle/>
            <a:p>
              <a:endParaRPr lang="en-US"/>
            </a:p>
          </p:txBody>
        </p:sp>
        <p:sp>
          <p:nvSpPr>
            <p:cNvPr id="24591" name="Rectangle 39"/>
            <p:cNvSpPr>
              <a:spLocks noChangeArrowheads="1"/>
            </p:cNvSpPr>
            <p:nvPr/>
          </p:nvSpPr>
          <p:spPr bwMode="auto">
            <a:xfrm>
              <a:off x="3792" y="2352"/>
              <a:ext cx="336" cy="336"/>
            </a:xfrm>
            <a:prstGeom prst="rect">
              <a:avLst/>
            </a:prstGeom>
            <a:solidFill>
              <a:schemeClr val="accent1"/>
            </a:solidFill>
            <a:ln w="12700">
              <a:solidFill>
                <a:schemeClr val="tx1"/>
              </a:solidFill>
              <a:miter lim="800000"/>
              <a:headEnd/>
              <a:tailEnd/>
            </a:ln>
          </p:spPr>
          <p:txBody>
            <a:bodyPr wrap="none" anchor="ctr"/>
            <a:lstStyle/>
            <a:p>
              <a:endParaRPr lang="en-US"/>
            </a:p>
          </p:txBody>
        </p:sp>
      </p:grpSp>
      <p:sp>
        <p:nvSpPr>
          <p:cNvPr id="24616" name="Rectangle 40"/>
          <p:cNvSpPr>
            <a:spLocks noChangeArrowheads="1"/>
          </p:cNvSpPr>
          <p:nvPr/>
        </p:nvSpPr>
        <p:spPr bwMode="auto">
          <a:xfrm>
            <a:off x="4724400" y="2286000"/>
            <a:ext cx="533400" cy="533400"/>
          </a:xfrm>
          <a:prstGeom prst="rect">
            <a:avLst/>
          </a:prstGeom>
          <a:solidFill>
            <a:schemeClr val="bg1"/>
          </a:solidFill>
          <a:ln w="12700">
            <a:solidFill>
              <a:schemeClr val="tx1"/>
            </a:solidFill>
            <a:miter lim="800000"/>
            <a:headEnd/>
            <a:tailEnd/>
          </a:ln>
          <a:effectLst/>
        </p:spPr>
        <p:txBody>
          <a:bodyPr wrap="none" anchor="ctr"/>
          <a:lstStyle/>
          <a:p>
            <a:pPr algn="ctr">
              <a:defRPr/>
            </a:pPr>
            <a:r>
              <a:rPr lang="en-GB" sz="2800" i="1">
                <a:effectLst>
                  <a:outerShdw blurRad="38100" dist="38100" dir="2700000" algn="tl">
                    <a:srgbClr val="C0C0C0"/>
                  </a:outerShdw>
                </a:effectLst>
                <a:latin typeface="Arial" charset="0"/>
              </a:rPr>
              <a:t>56</a:t>
            </a:r>
          </a:p>
        </p:txBody>
      </p:sp>
      <p:sp>
        <p:nvSpPr>
          <p:cNvPr id="24617" name="Rectangle 41"/>
          <p:cNvSpPr>
            <a:spLocks noChangeArrowheads="1"/>
          </p:cNvSpPr>
          <p:nvPr/>
        </p:nvSpPr>
        <p:spPr bwMode="auto">
          <a:xfrm>
            <a:off x="5410200" y="2286000"/>
            <a:ext cx="1828800" cy="381000"/>
          </a:xfrm>
          <a:prstGeom prst="rect">
            <a:avLst/>
          </a:prstGeom>
          <a:solidFill>
            <a:schemeClr val="bg1"/>
          </a:solidFill>
          <a:ln w="12700">
            <a:solidFill>
              <a:schemeClr val="bg1"/>
            </a:solidFill>
            <a:miter lim="800000"/>
            <a:headEnd/>
            <a:tailEnd/>
          </a:ln>
        </p:spPr>
        <p:txBody>
          <a:bodyPr wrap="none" anchor="ctr"/>
          <a:lstStyle/>
          <a:p>
            <a:endParaRPr lang="en-US"/>
          </a:p>
        </p:txBody>
      </p:sp>
      <p:sp>
        <p:nvSpPr>
          <p:cNvPr id="24618" name="Rectangle 42"/>
          <p:cNvSpPr>
            <a:spLocks noChangeArrowheads="1"/>
          </p:cNvSpPr>
          <p:nvPr/>
        </p:nvSpPr>
        <p:spPr bwMode="auto">
          <a:xfrm>
            <a:off x="5181600" y="4419600"/>
            <a:ext cx="3124200" cy="1295400"/>
          </a:xfrm>
          <a:prstGeom prst="rect">
            <a:avLst/>
          </a:prstGeom>
          <a:solidFill>
            <a:schemeClr val="bg1"/>
          </a:solidFill>
          <a:ln w="12700">
            <a:solidFill>
              <a:schemeClr val="bg1"/>
            </a:solidFill>
            <a:miter lim="800000"/>
            <a:headEnd/>
            <a:tailEnd/>
          </a:ln>
        </p:spPr>
        <p:txBody>
          <a:bodyPr wrap="none" anchor="ctr"/>
          <a:lstStyle/>
          <a:p>
            <a:endParaRPr lang="en-US"/>
          </a:p>
        </p:txBody>
      </p:sp>
      <p:sp>
        <p:nvSpPr>
          <p:cNvPr id="24619" name="Text Box 43"/>
          <p:cNvSpPr txBox="1">
            <a:spLocks noChangeArrowheads="1"/>
          </p:cNvSpPr>
          <p:nvPr/>
        </p:nvSpPr>
        <p:spPr bwMode="auto">
          <a:xfrm>
            <a:off x="5265738" y="5865813"/>
            <a:ext cx="3367087" cy="304800"/>
          </a:xfrm>
          <a:prstGeom prst="rect">
            <a:avLst/>
          </a:prstGeom>
          <a:noFill/>
          <a:ln w="12700">
            <a:noFill/>
            <a:miter lim="800000"/>
            <a:headEnd/>
            <a:tailEnd/>
          </a:ln>
          <a:effectLst/>
        </p:spPr>
        <p:txBody>
          <a:bodyPr wrap="none" anchor="ctr">
            <a:spAutoFit/>
          </a:bodyPr>
          <a:lstStyle/>
          <a:p>
            <a:pPr algn="ctr">
              <a:defRPr/>
            </a:pPr>
            <a:r>
              <a:rPr lang="en-GB" sz="1400" i="1">
                <a:latin typeface="Arial" charset="0"/>
              </a:rPr>
              <a:t>Note when printed: this slide is animated</a:t>
            </a:r>
            <a:endParaRPr lang="en-GB" sz="2800" i="1">
              <a:effectLst>
                <a:outerShdw blurRad="38100" dist="38100" dir="2700000" algn="tl">
                  <a:srgbClr val="C0C0C0"/>
                </a:outerShdw>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46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46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46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16" grpId="0" animBg="1" autoUpdateAnimBg="0"/>
      <p:bldP spid="24617" grpId="0" animBg="1"/>
      <p:bldP spid="24618"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a:bodyPr>
          <a:lstStyle/>
          <a:p>
            <a:pPr eaLnBrk="1" hangingPunct="1"/>
            <a:r>
              <a:rPr lang="en-GB" smtClean="0"/>
              <a:t>Type #4: Too few keys in node and its siblings</a:t>
            </a:r>
          </a:p>
        </p:txBody>
      </p:sp>
      <p:grpSp>
        <p:nvGrpSpPr>
          <p:cNvPr id="8" name="Group 3"/>
          <p:cNvGrpSpPr>
            <a:grpSpLocks/>
          </p:cNvGrpSpPr>
          <p:nvPr/>
        </p:nvGrpSpPr>
        <p:grpSpPr bwMode="auto">
          <a:xfrm>
            <a:off x="1600200" y="2209800"/>
            <a:ext cx="5638800" cy="2133600"/>
            <a:chOff x="1008" y="1392"/>
            <a:chExt cx="3552" cy="1344"/>
          </a:xfrm>
        </p:grpSpPr>
        <p:grpSp>
          <p:nvGrpSpPr>
            <p:cNvPr id="9" name="Group 4"/>
            <p:cNvGrpSpPr>
              <a:grpSpLocks/>
            </p:cNvGrpSpPr>
            <p:nvPr/>
          </p:nvGrpSpPr>
          <p:grpSpPr bwMode="auto">
            <a:xfrm>
              <a:off x="2160" y="1392"/>
              <a:ext cx="1200" cy="432"/>
              <a:chOff x="2160" y="1392"/>
              <a:chExt cx="1200" cy="432"/>
            </a:xfrm>
          </p:grpSpPr>
          <p:sp>
            <p:nvSpPr>
              <p:cNvPr id="25641" name="Rectangle 5"/>
              <p:cNvSpPr>
                <a:spLocks noChangeArrowheads="1"/>
              </p:cNvSpPr>
              <p:nvPr/>
            </p:nvSpPr>
            <p:spPr bwMode="auto">
              <a:xfrm>
                <a:off x="2160" y="1392"/>
                <a:ext cx="1200" cy="432"/>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25606" name="Rectangle 6"/>
              <p:cNvSpPr>
                <a:spLocks noChangeArrowheads="1"/>
              </p:cNvSpPr>
              <p:nvPr/>
            </p:nvSpPr>
            <p:spPr bwMode="auto">
              <a:xfrm>
                <a:off x="2208"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12</a:t>
                </a:r>
              </a:p>
            </p:txBody>
          </p:sp>
          <p:sp>
            <p:nvSpPr>
              <p:cNvPr id="25607" name="Rectangle 7"/>
              <p:cNvSpPr>
                <a:spLocks noChangeArrowheads="1"/>
              </p:cNvSpPr>
              <p:nvPr/>
            </p:nvSpPr>
            <p:spPr bwMode="auto">
              <a:xfrm>
                <a:off x="2592"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29</a:t>
                </a:r>
              </a:p>
            </p:txBody>
          </p:sp>
          <p:sp>
            <p:nvSpPr>
              <p:cNvPr id="25608" name="Rectangle 8"/>
              <p:cNvSpPr>
                <a:spLocks noChangeArrowheads="1"/>
              </p:cNvSpPr>
              <p:nvPr/>
            </p:nvSpPr>
            <p:spPr bwMode="auto">
              <a:xfrm>
                <a:off x="2976"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56</a:t>
                </a:r>
              </a:p>
            </p:txBody>
          </p:sp>
        </p:grpSp>
        <p:grpSp>
          <p:nvGrpSpPr>
            <p:cNvPr id="12" name="Group 9"/>
            <p:cNvGrpSpPr>
              <a:grpSpLocks/>
            </p:cNvGrpSpPr>
            <p:nvPr/>
          </p:nvGrpSpPr>
          <p:grpSpPr bwMode="auto">
            <a:xfrm>
              <a:off x="1008" y="2304"/>
              <a:ext cx="816" cy="432"/>
              <a:chOff x="1008" y="2304"/>
              <a:chExt cx="816" cy="432"/>
            </a:xfrm>
          </p:grpSpPr>
          <p:sp>
            <p:nvSpPr>
              <p:cNvPr id="25638" name="Rectangle 10"/>
              <p:cNvSpPr>
                <a:spLocks noChangeArrowheads="1"/>
              </p:cNvSpPr>
              <p:nvPr/>
            </p:nvSpPr>
            <p:spPr bwMode="auto">
              <a:xfrm>
                <a:off x="1008" y="2304"/>
                <a:ext cx="816" cy="432"/>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25611" name="Rectangle 11"/>
              <p:cNvSpPr>
                <a:spLocks noChangeArrowheads="1"/>
              </p:cNvSpPr>
              <p:nvPr/>
            </p:nvSpPr>
            <p:spPr bwMode="auto">
              <a:xfrm>
                <a:off x="1056"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7</a:t>
                </a:r>
              </a:p>
            </p:txBody>
          </p:sp>
          <p:sp>
            <p:nvSpPr>
              <p:cNvPr id="2" name="Rectangle 12"/>
              <p:cNvSpPr>
                <a:spLocks noChangeArrowheads="1"/>
              </p:cNvSpPr>
              <p:nvPr/>
            </p:nvSpPr>
            <p:spPr bwMode="auto">
              <a:xfrm>
                <a:off x="1440"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9</a:t>
                </a:r>
              </a:p>
            </p:txBody>
          </p:sp>
        </p:grpSp>
        <p:grpSp>
          <p:nvGrpSpPr>
            <p:cNvPr id="13" name="Group 13"/>
            <p:cNvGrpSpPr>
              <a:grpSpLocks/>
            </p:cNvGrpSpPr>
            <p:nvPr/>
          </p:nvGrpSpPr>
          <p:grpSpPr bwMode="auto">
            <a:xfrm>
              <a:off x="1920" y="2304"/>
              <a:ext cx="816" cy="432"/>
              <a:chOff x="2160" y="2304"/>
              <a:chExt cx="816" cy="432"/>
            </a:xfrm>
          </p:grpSpPr>
          <p:sp>
            <p:nvSpPr>
              <p:cNvPr id="25635" name="Rectangle 14"/>
              <p:cNvSpPr>
                <a:spLocks noChangeArrowheads="1"/>
              </p:cNvSpPr>
              <p:nvPr/>
            </p:nvSpPr>
            <p:spPr bwMode="auto">
              <a:xfrm>
                <a:off x="2160" y="2304"/>
                <a:ext cx="816" cy="432"/>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3" name="Rectangle 15"/>
              <p:cNvSpPr>
                <a:spLocks noChangeArrowheads="1"/>
              </p:cNvSpPr>
              <p:nvPr/>
            </p:nvSpPr>
            <p:spPr bwMode="auto">
              <a:xfrm>
                <a:off x="2208"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15</a:t>
                </a:r>
              </a:p>
            </p:txBody>
          </p:sp>
          <p:sp>
            <p:nvSpPr>
              <p:cNvPr id="4" name="Rectangle 16"/>
              <p:cNvSpPr>
                <a:spLocks noChangeArrowheads="1"/>
              </p:cNvSpPr>
              <p:nvPr/>
            </p:nvSpPr>
            <p:spPr bwMode="auto">
              <a:xfrm>
                <a:off x="2592"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22</a:t>
                </a:r>
              </a:p>
            </p:txBody>
          </p:sp>
        </p:grpSp>
        <p:grpSp>
          <p:nvGrpSpPr>
            <p:cNvPr id="14" name="Group 17"/>
            <p:cNvGrpSpPr>
              <a:grpSpLocks/>
            </p:cNvGrpSpPr>
            <p:nvPr/>
          </p:nvGrpSpPr>
          <p:grpSpPr bwMode="auto">
            <a:xfrm>
              <a:off x="3744" y="2304"/>
              <a:ext cx="816" cy="432"/>
              <a:chOff x="4128" y="2304"/>
              <a:chExt cx="816" cy="432"/>
            </a:xfrm>
          </p:grpSpPr>
          <p:sp>
            <p:nvSpPr>
              <p:cNvPr id="25632" name="Rectangle 18"/>
              <p:cNvSpPr>
                <a:spLocks noChangeArrowheads="1"/>
              </p:cNvSpPr>
              <p:nvPr/>
            </p:nvSpPr>
            <p:spPr bwMode="auto">
              <a:xfrm>
                <a:off x="4128" y="2304"/>
                <a:ext cx="816" cy="432"/>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5" name="Rectangle 19"/>
              <p:cNvSpPr>
                <a:spLocks noChangeArrowheads="1"/>
              </p:cNvSpPr>
              <p:nvPr/>
            </p:nvSpPr>
            <p:spPr bwMode="auto">
              <a:xfrm>
                <a:off x="4176"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69</a:t>
                </a:r>
              </a:p>
            </p:txBody>
          </p:sp>
          <p:sp>
            <p:nvSpPr>
              <p:cNvPr id="6" name="Rectangle 20"/>
              <p:cNvSpPr>
                <a:spLocks noChangeArrowheads="1"/>
              </p:cNvSpPr>
              <p:nvPr/>
            </p:nvSpPr>
            <p:spPr bwMode="auto">
              <a:xfrm>
                <a:off x="4560"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72</a:t>
                </a:r>
              </a:p>
            </p:txBody>
          </p:sp>
        </p:grpSp>
        <p:sp>
          <p:nvSpPr>
            <p:cNvPr id="25624" name="Line 21"/>
            <p:cNvSpPr>
              <a:spLocks noChangeShapeType="1"/>
            </p:cNvSpPr>
            <p:nvPr/>
          </p:nvSpPr>
          <p:spPr bwMode="auto">
            <a:xfrm flipH="1">
              <a:off x="1824" y="1824"/>
              <a:ext cx="336" cy="480"/>
            </a:xfrm>
            <a:prstGeom prst="line">
              <a:avLst/>
            </a:prstGeom>
            <a:noFill/>
            <a:ln w="12700">
              <a:solidFill>
                <a:schemeClr val="tx1"/>
              </a:solidFill>
              <a:round/>
              <a:headEnd/>
              <a:tailEnd/>
            </a:ln>
          </p:spPr>
          <p:txBody>
            <a:bodyPr wrap="none" anchor="ctr"/>
            <a:lstStyle/>
            <a:p>
              <a:endParaRPr lang="en-US"/>
            </a:p>
          </p:txBody>
        </p:sp>
        <p:sp>
          <p:nvSpPr>
            <p:cNvPr id="25625" name="Line 22"/>
            <p:cNvSpPr>
              <a:spLocks noChangeShapeType="1"/>
            </p:cNvSpPr>
            <p:nvPr/>
          </p:nvSpPr>
          <p:spPr bwMode="auto">
            <a:xfrm flipH="1">
              <a:off x="2448" y="1824"/>
              <a:ext cx="96" cy="480"/>
            </a:xfrm>
            <a:prstGeom prst="line">
              <a:avLst/>
            </a:prstGeom>
            <a:noFill/>
            <a:ln w="12700">
              <a:solidFill>
                <a:schemeClr val="tx1"/>
              </a:solidFill>
              <a:round/>
              <a:headEnd/>
              <a:tailEnd/>
            </a:ln>
          </p:spPr>
          <p:txBody>
            <a:bodyPr wrap="none" anchor="ctr"/>
            <a:lstStyle/>
            <a:p>
              <a:endParaRPr lang="en-US"/>
            </a:p>
          </p:txBody>
        </p:sp>
        <p:sp>
          <p:nvSpPr>
            <p:cNvPr id="25626" name="Line 23"/>
            <p:cNvSpPr>
              <a:spLocks noChangeShapeType="1"/>
            </p:cNvSpPr>
            <p:nvPr/>
          </p:nvSpPr>
          <p:spPr bwMode="auto">
            <a:xfrm>
              <a:off x="3360" y="1824"/>
              <a:ext cx="384" cy="480"/>
            </a:xfrm>
            <a:prstGeom prst="line">
              <a:avLst/>
            </a:prstGeom>
            <a:noFill/>
            <a:ln w="12700">
              <a:solidFill>
                <a:schemeClr val="tx1"/>
              </a:solidFill>
              <a:round/>
              <a:headEnd/>
              <a:tailEnd/>
            </a:ln>
          </p:spPr>
          <p:txBody>
            <a:bodyPr wrap="none" anchor="ctr"/>
            <a:lstStyle/>
            <a:p>
              <a:endParaRPr lang="en-US"/>
            </a:p>
          </p:txBody>
        </p:sp>
        <p:sp>
          <p:nvSpPr>
            <p:cNvPr id="25627" name="Line 24"/>
            <p:cNvSpPr>
              <a:spLocks noChangeShapeType="1"/>
            </p:cNvSpPr>
            <p:nvPr/>
          </p:nvSpPr>
          <p:spPr bwMode="auto">
            <a:xfrm>
              <a:off x="2976" y="1824"/>
              <a:ext cx="144" cy="480"/>
            </a:xfrm>
            <a:prstGeom prst="line">
              <a:avLst/>
            </a:prstGeom>
            <a:noFill/>
            <a:ln w="12700">
              <a:solidFill>
                <a:schemeClr val="tx1"/>
              </a:solidFill>
              <a:round/>
              <a:headEnd/>
              <a:tailEnd/>
            </a:ln>
          </p:spPr>
          <p:txBody>
            <a:bodyPr wrap="none" anchor="ctr"/>
            <a:lstStyle/>
            <a:p>
              <a:endParaRPr lang="en-US"/>
            </a:p>
          </p:txBody>
        </p:sp>
        <p:grpSp>
          <p:nvGrpSpPr>
            <p:cNvPr id="15" name="Group 25"/>
            <p:cNvGrpSpPr>
              <a:grpSpLocks/>
            </p:cNvGrpSpPr>
            <p:nvPr/>
          </p:nvGrpSpPr>
          <p:grpSpPr bwMode="auto">
            <a:xfrm>
              <a:off x="2832" y="2304"/>
              <a:ext cx="816" cy="432"/>
              <a:chOff x="2160" y="2304"/>
              <a:chExt cx="816" cy="432"/>
            </a:xfrm>
          </p:grpSpPr>
          <p:sp>
            <p:nvSpPr>
              <p:cNvPr id="7" name="Rectangle 26"/>
              <p:cNvSpPr>
                <a:spLocks noChangeArrowheads="1"/>
              </p:cNvSpPr>
              <p:nvPr/>
            </p:nvSpPr>
            <p:spPr bwMode="auto">
              <a:xfrm>
                <a:off x="2160" y="2304"/>
                <a:ext cx="816" cy="432"/>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0" name="Rectangle 27"/>
              <p:cNvSpPr>
                <a:spLocks noChangeArrowheads="1"/>
              </p:cNvSpPr>
              <p:nvPr/>
            </p:nvSpPr>
            <p:spPr bwMode="auto">
              <a:xfrm>
                <a:off x="2208"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31</a:t>
                </a:r>
              </a:p>
            </p:txBody>
          </p:sp>
          <p:sp>
            <p:nvSpPr>
              <p:cNvPr id="11" name="Rectangle 28"/>
              <p:cNvSpPr>
                <a:spLocks noChangeArrowheads="1"/>
              </p:cNvSpPr>
              <p:nvPr/>
            </p:nvSpPr>
            <p:spPr bwMode="auto">
              <a:xfrm>
                <a:off x="2592"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43</a:t>
                </a:r>
              </a:p>
            </p:txBody>
          </p:sp>
        </p:grpSp>
      </p:grpSp>
      <p:sp>
        <p:nvSpPr>
          <p:cNvPr id="25629" name="Text Box 29"/>
          <p:cNvSpPr txBox="1">
            <a:spLocks noChangeArrowheads="1"/>
          </p:cNvSpPr>
          <p:nvPr/>
        </p:nvSpPr>
        <p:spPr bwMode="auto">
          <a:xfrm>
            <a:off x="6324600" y="4724400"/>
            <a:ext cx="1271588" cy="396875"/>
          </a:xfrm>
          <a:prstGeom prst="rect">
            <a:avLst/>
          </a:prstGeom>
          <a:noFill/>
          <a:ln w="12700">
            <a:noFill/>
            <a:miter lim="800000"/>
            <a:headEnd/>
            <a:tailEnd/>
          </a:ln>
          <a:effectLst/>
        </p:spPr>
        <p:txBody>
          <a:bodyPr wrap="none" anchor="ctr">
            <a:spAutoFit/>
          </a:bodyPr>
          <a:lstStyle/>
          <a:p>
            <a:pPr algn="ctr">
              <a:defRPr/>
            </a:pPr>
            <a:r>
              <a:rPr lang="en-GB" sz="2000">
                <a:latin typeface="Arial" charset="0"/>
              </a:rPr>
              <a:t>Delete 72</a:t>
            </a:r>
            <a:endParaRPr lang="en-GB" sz="2800" i="1">
              <a:effectLst>
                <a:outerShdw blurRad="38100" dist="38100" dir="2700000" algn="tl">
                  <a:srgbClr val="C0C0C0"/>
                </a:outerShdw>
              </a:effectLst>
              <a:latin typeface="Arial" charset="0"/>
            </a:endParaRPr>
          </a:p>
        </p:txBody>
      </p:sp>
      <p:sp>
        <p:nvSpPr>
          <p:cNvPr id="25605" name="Line 30"/>
          <p:cNvSpPr>
            <a:spLocks noChangeShapeType="1"/>
          </p:cNvSpPr>
          <p:nvPr/>
        </p:nvSpPr>
        <p:spPr bwMode="auto">
          <a:xfrm flipH="1" flipV="1">
            <a:off x="7086600" y="4419600"/>
            <a:ext cx="152400" cy="381000"/>
          </a:xfrm>
          <a:prstGeom prst="line">
            <a:avLst/>
          </a:prstGeom>
          <a:noFill/>
          <a:ln w="12700">
            <a:solidFill>
              <a:schemeClr val="tx1"/>
            </a:solidFill>
            <a:round/>
            <a:headEnd/>
            <a:tailEnd type="triangle" w="med" len="med"/>
          </a:ln>
        </p:spPr>
        <p:txBody>
          <a:bodyPr anchor="ctr">
            <a:spAutoFit/>
          </a:bodyPr>
          <a:lstStyle/>
          <a:p>
            <a:endParaRPr lang="en-US"/>
          </a:p>
        </p:txBody>
      </p:sp>
      <p:grpSp>
        <p:nvGrpSpPr>
          <p:cNvPr id="16" name="Group 31"/>
          <p:cNvGrpSpPr>
            <a:grpSpLocks/>
          </p:cNvGrpSpPr>
          <p:nvPr/>
        </p:nvGrpSpPr>
        <p:grpSpPr bwMode="auto">
          <a:xfrm>
            <a:off x="6629400" y="3657600"/>
            <a:ext cx="685800" cy="762000"/>
            <a:chOff x="4176" y="2304"/>
            <a:chExt cx="432" cy="480"/>
          </a:xfrm>
        </p:grpSpPr>
        <p:sp>
          <p:nvSpPr>
            <p:cNvPr id="25618" name="Rectangle 32"/>
            <p:cNvSpPr>
              <a:spLocks noChangeArrowheads="1"/>
            </p:cNvSpPr>
            <p:nvPr/>
          </p:nvSpPr>
          <p:spPr bwMode="auto">
            <a:xfrm>
              <a:off x="4176" y="2304"/>
              <a:ext cx="432" cy="480"/>
            </a:xfrm>
            <a:prstGeom prst="rect">
              <a:avLst/>
            </a:prstGeom>
            <a:solidFill>
              <a:schemeClr val="bg1"/>
            </a:solidFill>
            <a:ln w="12700">
              <a:noFill/>
              <a:miter lim="800000"/>
              <a:headEnd/>
              <a:tailEnd/>
            </a:ln>
          </p:spPr>
          <p:txBody>
            <a:bodyPr wrap="none" anchor="ctr">
              <a:spAutoFit/>
            </a:bodyPr>
            <a:lstStyle/>
            <a:p>
              <a:endParaRPr lang="en-US"/>
            </a:p>
          </p:txBody>
        </p:sp>
        <p:sp>
          <p:nvSpPr>
            <p:cNvPr id="25619" name="Line 33"/>
            <p:cNvSpPr>
              <a:spLocks noChangeShapeType="1"/>
            </p:cNvSpPr>
            <p:nvPr/>
          </p:nvSpPr>
          <p:spPr bwMode="auto">
            <a:xfrm>
              <a:off x="4176" y="2304"/>
              <a:ext cx="0" cy="432"/>
            </a:xfrm>
            <a:prstGeom prst="line">
              <a:avLst/>
            </a:prstGeom>
            <a:noFill/>
            <a:ln w="12700">
              <a:solidFill>
                <a:schemeClr val="tx1"/>
              </a:solidFill>
              <a:round/>
              <a:headEnd/>
              <a:tailEnd/>
            </a:ln>
          </p:spPr>
          <p:txBody>
            <a:bodyPr wrap="none" anchor="ctr">
              <a:spAutoFit/>
            </a:bodyPr>
            <a:lstStyle/>
            <a:p>
              <a:endParaRPr lang="en-US"/>
            </a:p>
          </p:txBody>
        </p:sp>
      </p:grpSp>
      <p:sp>
        <p:nvSpPr>
          <p:cNvPr id="25634" name="Text Box 34"/>
          <p:cNvSpPr txBox="1">
            <a:spLocks noChangeArrowheads="1"/>
          </p:cNvSpPr>
          <p:nvPr/>
        </p:nvSpPr>
        <p:spPr bwMode="auto">
          <a:xfrm>
            <a:off x="6096000" y="4427538"/>
            <a:ext cx="1828800" cy="823912"/>
          </a:xfrm>
          <a:prstGeom prst="rect">
            <a:avLst/>
          </a:prstGeom>
          <a:solidFill>
            <a:schemeClr val="bg1"/>
          </a:solidFill>
          <a:ln w="12700">
            <a:noFill/>
            <a:miter lim="800000"/>
            <a:headEnd/>
            <a:tailEnd/>
          </a:ln>
          <a:effectLst/>
        </p:spPr>
        <p:txBody>
          <a:bodyPr anchor="ctr">
            <a:spAutoFit/>
          </a:bodyPr>
          <a:lstStyle/>
          <a:p>
            <a:pPr algn="ctr">
              <a:defRPr/>
            </a:pPr>
            <a:r>
              <a:rPr lang="en-GB" sz="2000">
                <a:latin typeface="Arial" charset="0"/>
              </a:rPr>
              <a:t>Too few keys!</a:t>
            </a:r>
          </a:p>
          <a:p>
            <a:pPr algn="ctr">
              <a:defRPr/>
            </a:pPr>
            <a:endParaRPr lang="en-GB" sz="2800" i="1">
              <a:effectLst>
                <a:outerShdw blurRad="38100" dist="38100" dir="2700000" algn="tl">
                  <a:srgbClr val="C0C0C0"/>
                </a:outerShdw>
              </a:effectLst>
              <a:latin typeface="Arial" charset="0"/>
            </a:endParaRPr>
          </a:p>
        </p:txBody>
      </p:sp>
      <p:grpSp>
        <p:nvGrpSpPr>
          <p:cNvPr id="17" name="Group 35"/>
          <p:cNvGrpSpPr>
            <a:grpSpLocks/>
          </p:cNvGrpSpPr>
          <p:nvPr/>
        </p:nvGrpSpPr>
        <p:grpSpPr bwMode="auto">
          <a:xfrm>
            <a:off x="4419600" y="2133600"/>
            <a:ext cx="2286000" cy="2286000"/>
            <a:chOff x="2784" y="1344"/>
            <a:chExt cx="1440" cy="1440"/>
          </a:xfrm>
        </p:grpSpPr>
        <p:grpSp>
          <p:nvGrpSpPr>
            <p:cNvPr id="18" name="Group 36"/>
            <p:cNvGrpSpPr>
              <a:grpSpLocks/>
            </p:cNvGrpSpPr>
            <p:nvPr/>
          </p:nvGrpSpPr>
          <p:grpSpPr bwMode="auto">
            <a:xfrm>
              <a:off x="2784" y="1344"/>
              <a:ext cx="1440" cy="1440"/>
              <a:chOff x="2784" y="1344"/>
              <a:chExt cx="1440" cy="1440"/>
            </a:xfrm>
          </p:grpSpPr>
          <p:sp>
            <p:nvSpPr>
              <p:cNvPr id="25612" name="Line 37"/>
              <p:cNvSpPr>
                <a:spLocks noChangeShapeType="1"/>
              </p:cNvSpPr>
              <p:nvPr/>
            </p:nvSpPr>
            <p:spPr bwMode="auto">
              <a:xfrm flipV="1">
                <a:off x="2784" y="2016"/>
                <a:ext cx="0" cy="768"/>
              </a:xfrm>
              <a:prstGeom prst="line">
                <a:avLst/>
              </a:prstGeom>
              <a:noFill/>
              <a:ln w="12700">
                <a:solidFill>
                  <a:srgbClr val="FF0000"/>
                </a:solidFill>
                <a:round/>
                <a:headEnd/>
                <a:tailEnd/>
              </a:ln>
            </p:spPr>
            <p:txBody>
              <a:bodyPr wrap="none" anchor="ctr">
                <a:spAutoFit/>
              </a:bodyPr>
              <a:lstStyle/>
              <a:p>
                <a:endParaRPr lang="en-US"/>
              </a:p>
            </p:txBody>
          </p:sp>
          <p:sp>
            <p:nvSpPr>
              <p:cNvPr id="25613" name="Line 38"/>
              <p:cNvSpPr>
                <a:spLocks noChangeShapeType="1"/>
              </p:cNvSpPr>
              <p:nvPr/>
            </p:nvSpPr>
            <p:spPr bwMode="auto">
              <a:xfrm flipV="1">
                <a:off x="2784" y="1872"/>
                <a:ext cx="144" cy="144"/>
              </a:xfrm>
              <a:prstGeom prst="line">
                <a:avLst/>
              </a:prstGeom>
              <a:noFill/>
              <a:ln w="12700">
                <a:solidFill>
                  <a:srgbClr val="FF0000"/>
                </a:solidFill>
                <a:round/>
                <a:headEnd/>
                <a:tailEnd/>
              </a:ln>
            </p:spPr>
            <p:txBody>
              <a:bodyPr wrap="none" anchor="ctr">
                <a:spAutoFit/>
              </a:bodyPr>
              <a:lstStyle/>
              <a:p>
                <a:endParaRPr lang="en-US"/>
              </a:p>
            </p:txBody>
          </p:sp>
          <p:sp>
            <p:nvSpPr>
              <p:cNvPr id="25614" name="Line 39"/>
              <p:cNvSpPr>
                <a:spLocks noChangeShapeType="1"/>
              </p:cNvSpPr>
              <p:nvPr/>
            </p:nvSpPr>
            <p:spPr bwMode="auto">
              <a:xfrm flipV="1">
                <a:off x="2928" y="1344"/>
                <a:ext cx="48" cy="528"/>
              </a:xfrm>
              <a:prstGeom prst="line">
                <a:avLst/>
              </a:prstGeom>
              <a:noFill/>
              <a:ln w="12700">
                <a:solidFill>
                  <a:srgbClr val="FF0000"/>
                </a:solidFill>
                <a:round/>
                <a:headEnd/>
                <a:tailEnd/>
              </a:ln>
            </p:spPr>
            <p:txBody>
              <a:bodyPr wrap="none" anchor="ctr">
                <a:spAutoFit/>
              </a:bodyPr>
              <a:lstStyle/>
              <a:p>
                <a:endParaRPr lang="en-US"/>
              </a:p>
            </p:txBody>
          </p:sp>
          <p:sp>
            <p:nvSpPr>
              <p:cNvPr id="25615" name="Line 40"/>
              <p:cNvSpPr>
                <a:spLocks noChangeShapeType="1"/>
              </p:cNvSpPr>
              <p:nvPr/>
            </p:nvSpPr>
            <p:spPr bwMode="auto">
              <a:xfrm>
                <a:off x="2976" y="1344"/>
                <a:ext cx="1248" cy="0"/>
              </a:xfrm>
              <a:prstGeom prst="line">
                <a:avLst/>
              </a:prstGeom>
              <a:noFill/>
              <a:ln w="12700">
                <a:solidFill>
                  <a:srgbClr val="FF0000"/>
                </a:solidFill>
                <a:round/>
                <a:headEnd/>
                <a:tailEnd/>
              </a:ln>
            </p:spPr>
            <p:txBody>
              <a:bodyPr anchor="ctr">
                <a:spAutoFit/>
              </a:bodyPr>
              <a:lstStyle/>
              <a:p>
                <a:endParaRPr lang="en-US"/>
              </a:p>
            </p:txBody>
          </p:sp>
          <p:sp>
            <p:nvSpPr>
              <p:cNvPr id="25616" name="Line 41"/>
              <p:cNvSpPr>
                <a:spLocks noChangeShapeType="1"/>
              </p:cNvSpPr>
              <p:nvPr/>
            </p:nvSpPr>
            <p:spPr bwMode="auto">
              <a:xfrm>
                <a:off x="2784" y="2784"/>
                <a:ext cx="1440" cy="0"/>
              </a:xfrm>
              <a:prstGeom prst="line">
                <a:avLst/>
              </a:prstGeom>
              <a:noFill/>
              <a:ln w="12700">
                <a:solidFill>
                  <a:srgbClr val="FF0000"/>
                </a:solidFill>
                <a:round/>
                <a:headEnd/>
                <a:tailEnd/>
              </a:ln>
            </p:spPr>
            <p:txBody>
              <a:bodyPr wrap="none" anchor="ctr">
                <a:spAutoFit/>
              </a:bodyPr>
              <a:lstStyle/>
              <a:p>
                <a:endParaRPr lang="en-US"/>
              </a:p>
            </p:txBody>
          </p:sp>
          <p:sp>
            <p:nvSpPr>
              <p:cNvPr id="25617" name="Line 42"/>
              <p:cNvSpPr>
                <a:spLocks noChangeShapeType="1"/>
              </p:cNvSpPr>
              <p:nvPr/>
            </p:nvSpPr>
            <p:spPr bwMode="auto">
              <a:xfrm flipV="1">
                <a:off x="4224" y="1344"/>
                <a:ext cx="0" cy="1440"/>
              </a:xfrm>
              <a:prstGeom prst="line">
                <a:avLst/>
              </a:prstGeom>
              <a:noFill/>
              <a:ln w="12700">
                <a:solidFill>
                  <a:srgbClr val="FF0000"/>
                </a:solidFill>
                <a:round/>
                <a:headEnd/>
                <a:tailEnd/>
              </a:ln>
            </p:spPr>
            <p:txBody>
              <a:bodyPr wrap="none" anchor="ctr">
                <a:spAutoFit/>
              </a:bodyPr>
              <a:lstStyle/>
              <a:p>
                <a:endParaRPr lang="en-US"/>
              </a:p>
            </p:txBody>
          </p:sp>
        </p:grpSp>
        <p:sp>
          <p:nvSpPr>
            <p:cNvPr id="25643" name="Text Box 43"/>
            <p:cNvSpPr txBox="1">
              <a:spLocks noChangeArrowheads="1"/>
            </p:cNvSpPr>
            <p:nvPr/>
          </p:nvSpPr>
          <p:spPr bwMode="auto">
            <a:xfrm>
              <a:off x="2784" y="1968"/>
              <a:ext cx="1422" cy="250"/>
            </a:xfrm>
            <a:prstGeom prst="rect">
              <a:avLst/>
            </a:prstGeom>
            <a:noFill/>
            <a:ln w="12700">
              <a:noFill/>
              <a:miter lim="800000"/>
              <a:headEnd/>
              <a:tailEnd/>
            </a:ln>
            <a:effectLst/>
          </p:spPr>
          <p:txBody>
            <a:bodyPr wrap="none" anchor="ctr">
              <a:spAutoFit/>
            </a:bodyPr>
            <a:lstStyle/>
            <a:p>
              <a:pPr algn="ctr">
                <a:defRPr/>
              </a:pPr>
              <a:r>
                <a:rPr lang="en-GB" sz="2000">
                  <a:latin typeface="Arial" charset="0"/>
                </a:rPr>
                <a:t>Join back together</a:t>
              </a:r>
              <a:endParaRPr lang="en-GB" sz="2800" i="1">
                <a:effectLst>
                  <a:outerShdw blurRad="38100" dist="38100" dir="2700000" algn="tl">
                    <a:srgbClr val="C0C0C0"/>
                  </a:outerShdw>
                </a:effectLst>
                <a:latin typeface="Arial" charset="0"/>
              </a:endParaRPr>
            </a:p>
          </p:txBody>
        </p:sp>
      </p:grpSp>
      <p:sp>
        <p:nvSpPr>
          <p:cNvPr id="25644" name="Text Box 44"/>
          <p:cNvSpPr txBox="1">
            <a:spLocks noChangeArrowheads="1"/>
          </p:cNvSpPr>
          <p:nvPr/>
        </p:nvSpPr>
        <p:spPr bwMode="auto">
          <a:xfrm>
            <a:off x="5265738" y="5865813"/>
            <a:ext cx="3367087" cy="304800"/>
          </a:xfrm>
          <a:prstGeom prst="rect">
            <a:avLst/>
          </a:prstGeom>
          <a:noFill/>
          <a:ln w="12700">
            <a:noFill/>
            <a:miter lim="800000"/>
            <a:headEnd/>
            <a:tailEnd/>
          </a:ln>
          <a:effectLst/>
        </p:spPr>
        <p:txBody>
          <a:bodyPr wrap="none" anchor="ctr">
            <a:spAutoFit/>
          </a:bodyPr>
          <a:lstStyle/>
          <a:p>
            <a:pPr algn="ctr">
              <a:defRPr/>
            </a:pPr>
            <a:r>
              <a:rPr lang="en-GB" sz="1400" i="1">
                <a:latin typeface="Arial" charset="0"/>
              </a:rPr>
              <a:t>Note when printed: this slide is animated</a:t>
            </a:r>
            <a:endParaRPr lang="en-GB" sz="2800" i="1">
              <a:effectLst>
                <a:outerShdw blurRad="38100" dist="38100" dir="2700000" algn="tl">
                  <a:srgbClr val="C0C0C0"/>
                </a:outerShdw>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56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34" grpId="0" animBg="1" autoUpdateAnimBg="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a:bodyPr>
          <a:lstStyle/>
          <a:p>
            <a:pPr eaLnBrk="1" hangingPunct="1"/>
            <a:r>
              <a:rPr lang="en-GB" smtClean="0"/>
              <a:t>Type #4: Too few keys in node and its siblings</a:t>
            </a:r>
          </a:p>
        </p:txBody>
      </p:sp>
      <p:grpSp>
        <p:nvGrpSpPr>
          <p:cNvPr id="7" name="Group 3"/>
          <p:cNvGrpSpPr>
            <a:grpSpLocks/>
          </p:cNvGrpSpPr>
          <p:nvPr/>
        </p:nvGrpSpPr>
        <p:grpSpPr bwMode="auto">
          <a:xfrm>
            <a:off x="1600200" y="2209800"/>
            <a:ext cx="5486400" cy="2133600"/>
            <a:chOff x="1008" y="1392"/>
            <a:chExt cx="3456" cy="1344"/>
          </a:xfrm>
        </p:grpSpPr>
        <p:grpSp>
          <p:nvGrpSpPr>
            <p:cNvPr id="8" name="Group 4"/>
            <p:cNvGrpSpPr>
              <a:grpSpLocks/>
            </p:cNvGrpSpPr>
            <p:nvPr/>
          </p:nvGrpSpPr>
          <p:grpSpPr bwMode="auto">
            <a:xfrm>
              <a:off x="2160" y="1392"/>
              <a:ext cx="816" cy="432"/>
              <a:chOff x="2160" y="1392"/>
              <a:chExt cx="816" cy="432"/>
            </a:xfrm>
          </p:grpSpPr>
          <p:sp>
            <p:nvSpPr>
              <p:cNvPr id="2" name="Rectangle 5"/>
              <p:cNvSpPr>
                <a:spLocks noChangeArrowheads="1"/>
              </p:cNvSpPr>
              <p:nvPr/>
            </p:nvSpPr>
            <p:spPr bwMode="auto">
              <a:xfrm>
                <a:off x="2160" y="1392"/>
                <a:ext cx="816" cy="432"/>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3" name="Rectangle 6"/>
              <p:cNvSpPr>
                <a:spLocks noChangeArrowheads="1"/>
              </p:cNvSpPr>
              <p:nvPr/>
            </p:nvSpPr>
            <p:spPr bwMode="auto">
              <a:xfrm>
                <a:off x="2208"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12</a:t>
                </a:r>
              </a:p>
            </p:txBody>
          </p:sp>
          <p:sp>
            <p:nvSpPr>
              <p:cNvPr id="4" name="Rectangle 7"/>
              <p:cNvSpPr>
                <a:spLocks noChangeArrowheads="1"/>
              </p:cNvSpPr>
              <p:nvPr/>
            </p:nvSpPr>
            <p:spPr bwMode="auto">
              <a:xfrm>
                <a:off x="2592"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29</a:t>
                </a:r>
              </a:p>
            </p:txBody>
          </p:sp>
        </p:grpSp>
        <p:grpSp>
          <p:nvGrpSpPr>
            <p:cNvPr id="9" name="Group 8"/>
            <p:cNvGrpSpPr>
              <a:grpSpLocks/>
            </p:cNvGrpSpPr>
            <p:nvPr/>
          </p:nvGrpSpPr>
          <p:grpSpPr bwMode="auto">
            <a:xfrm>
              <a:off x="1008" y="2304"/>
              <a:ext cx="816" cy="432"/>
              <a:chOff x="1008" y="2304"/>
              <a:chExt cx="816" cy="432"/>
            </a:xfrm>
          </p:grpSpPr>
          <p:sp>
            <p:nvSpPr>
              <p:cNvPr id="26644" name="Rectangle 9"/>
              <p:cNvSpPr>
                <a:spLocks noChangeArrowheads="1"/>
              </p:cNvSpPr>
              <p:nvPr/>
            </p:nvSpPr>
            <p:spPr bwMode="auto">
              <a:xfrm>
                <a:off x="1008" y="2304"/>
                <a:ext cx="816" cy="432"/>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5" name="Rectangle 10"/>
              <p:cNvSpPr>
                <a:spLocks noChangeArrowheads="1"/>
              </p:cNvSpPr>
              <p:nvPr/>
            </p:nvSpPr>
            <p:spPr bwMode="auto">
              <a:xfrm>
                <a:off x="1056"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7</a:t>
                </a:r>
              </a:p>
            </p:txBody>
          </p:sp>
          <p:sp>
            <p:nvSpPr>
              <p:cNvPr id="6" name="Rectangle 11"/>
              <p:cNvSpPr>
                <a:spLocks noChangeArrowheads="1"/>
              </p:cNvSpPr>
              <p:nvPr/>
            </p:nvSpPr>
            <p:spPr bwMode="auto">
              <a:xfrm>
                <a:off x="1440"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9</a:t>
                </a:r>
              </a:p>
            </p:txBody>
          </p:sp>
        </p:grpSp>
        <p:grpSp>
          <p:nvGrpSpPr>
            <p:cNvPr id="10" name="Group 12"/>
            <p:cNvGrpSpPr>
              <a:grpSpLocks/>
            </p:cNvGrpSpPr>
            <p:nvPr/>
          </p:nvGrpSpPr>
          <p:grpSpPr bwMode="auto">
            <a:xfrm>
              <a:off x="1920" y="2304"/>
              <a:ext cx="816" cy="432"/>
              <a:chOff x="2160" y="2304"/>
              <a:chExt cx="816" cy="432"/>
            </a:xfrm>
          </p:grpSpPr>
          <p:sp>
            <p:nvSpPr>
              <p:cNvPr id="26641" name="Rectangle 13"/>
              <p:cNvSpPr>
                <a:spLocks noChangeArrowheads="1"/>
              </p:cNvSpPr>
              <p:nvPr/>
            </p:nvSpPr>
            <p:spPr bwMode="auto">
              <a:xfrm>
                <a:off x="2160" y="2304"/>
                <a:ext cx="816" cy="432"/>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26638" name="Rectangle 14"/>
              <p:cNvSpPr>
                <a:spLocks noChangeArrowheads="1"/>
              </p:cNvSpPr>
              <p:nvPr/>
            </p:nvSpPr>
            <p:spPr bwMode="auto">
              <a:xfrm>
                <a:off x="2208"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15</a:t>
                </a:r>
              </a:p>
            </p:txBody>
          </p:sp>
          <p:sp>
            <p:nvSpPr>
              <p:cNvPr id="26639" name="Rectangle 15"/>
              <p:cNvSpPr>
                <a:spLocks noChangeArrowheads="1"/>
              </p:cNvSpPr>
              <p:nvPr/>
            </p:nvSpPr>
            <p:spPr bwMode="auto">
              <a:xfrm>
                <a:off x="2592"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22</a:t>
                </a:r>
              </a:p>
            </p:txBody>
          </p:sp>
        </p:grpSp>
        <p:sp>
          <p:nvSpPr>
            <p:cNvPr id="26632" name="Line 16"/>
            <p:cNvSpPr>
              <a:spLocks noChangeShapeType="1"/>
            </p:cNvSpPr>
            <p:nvPr/>
          </p:nvSpPr>
          <p:spPr bwMode="auto">
            <a:xfrm flipH="1">
              <a:off x="1824" y="1824"/>
              <a:ext cx="336" cy="480"/>
            </a:xfrm>
            <a:prstGeom prst="line">
              <a:avLst/>
            </a:prstGeom>
            <a:noFill/>
            <a:ln w="12700">
              <a:solidFill>
                <a:schemeClr val="tx1"/>
              </a:solidFill>
              <a:round/>
              <a:headEnd/>
              <a:tailEnd/>
            </a:ln>
          </p:spPr>
          <p:txBody>
            <a:bodyPr wrap="none" anchor="ctr"/>
            <a:lstStyle/>
            <a:p>
              <a:endParaRPr lang="en-US"/>
            </a:p>
          </p:txBody>
        </p:sp>
        <p:sp>
          <p:nvSpPr>
            <p:cNvPr id="26633" name="Line 17"/>
            <p:cNvSpPr>
              <a:spLocks noChangeShapeType="1"/>
            </p:cNvSpPr>
            <p:nvPr/>
          </p:nvSpPr>
          <p:spPr bwMode="auto">
            <a:xfrm flipH="1">
              <a:off x="2448" y="1824"/>
              <a:ext cx="96" cy="480"/>
            </a:xfrm>
            <a:prstGeom prst="line">
              <a:avLst/>
            </a:prstGeom>
            <a:noFill/>
            <a:ln w="12700">
              <a:solidFill>
                <a:schemeClr val="tx1"/>
              </a:solidFill>
              <a:round/>
              <a:headEnd/>
              <a:tailEnd/>
            </a:ln>
          </p:spPr>
          <p:txBody>
            <a:bodyPr wrap="none" anchor="ctr"/>
            <a:lstStyle/>
            <a:p>
              <a:endParaRPr lang="en-US"/>
            </a:p>
          </p:txBody>
        </p:sp>
        <p:sp>
          <p:nvSpPr>
            <p:cNvPr id="26634" name="Line 18"/>
            <p:cNvSpPr>
              <a:spLocks noChangeShapeType="1"/>
            </p:cNvSpPr>
            <p:nvPr/>
          </p:nvSpPr>
          <p:spPr bwMode="auto">
            <a:xfrm>
              <a:off x="2976" y="1824"/>
              <a:ext cx="144" cy="480"/>
            </a:xfrm>
            <a:prstGeom prst="line">
              <a:avLst/>
            </a:prstGeom>
            <a:noFill/>
            <a:ln w="12700">
              <a:solidFill>
                <a:schemeClr val="tx1"/>
              </a:solidFill>
              <a:round/>
              <a:headEnd/>
              <a:tailEnd/>
            </a:ln>
          </p:spPr>
          <p:txBody>
            <a:bodyPr wrap="none" anchor="ctr"/>
            <a:lstStyle/>
            <a:p>
              <a:endParaRPr lang="en-US"/>
            </a:p>
          </p:txBody>
        </p:sp>
        <p:grpSp>
          <p:nvGrpSpPr>
            <p:cNvPr id="11" name="Group 19"/>
            <p:cNvGrpSpPr>
              <a:grpSpLocks/>
            </p:cNvGrpSpPr>
            <p:nvPr/>
          </p:nvGrpSpPr>
          <p:grpSpPr bwMode="auto">
            <a:xfrm>
              <a:off x="2832" y="2304"/>
              <a:ext cx="1632" cy="432"/>
              <a:chOff x="2832" y="2304"/>
              <a:chExt cx="1632" cy="432"/>
            </a:xfrm>
          </p:grpSpPr>
          <p:sp>
            <p:nvSpPr>
              <p:cNvPr id="26636" name="Rectangle 20"/>
              <p:cNvSpPr>
                <a:spLocks noChangeArrowheads="1"/>
              </p:cNvSpPr>
              <p:nvPr/>
            </p:nvSpPr>
            <p:spPr bwMode="auto">
              <a:xfrm>
                <a:off x="2832" y="2304"/>
                <a:ext cx="1632" cy="432"/>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26645" name="Rectangle 21"/>
              <p:cNvSpPr>
                <a:spLocks noChangeArrowheads="1"/>
              </p:cNvSpPr>
              <p:nvPr/>
            </p:nvSpPr>
            <p:spPr bwMode="auto">
              <a:xfrm>
                <a:off x="4080"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69</a:t>
                </a:r>
              </a:p>
            </p:txBody>
          </p:sp>
          <p:sp>
            <p:nvSpPr>
              <p:cNvPr id="26646" name="Rectangle 22"/>
              <p:cNvSpPr>
                <a:spLocks noChangeArrowheads="1"/>
              </p:cNvSpPr>
              <p:nvPr/>
            </p:nvSpPr>
            <p:spPr bwMode="auto">
              <a:xfrm>
                <a:off x="3648"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56</a:t>
                </a:r>
              </a:p>
            </p:txBody>
          </p:sp>
          <p:sp>
            <p:nvSpPr>
              <p:cNvPr id="26647" name="Rectangle 23"/>
              <p:cNvSpPr>
                <a:spLocks noChangeArrowheads="1"/>
              </p:cNvSpPr>
              <p:nvPr/>
            </p:nvSpPr>
            <p:spPr bwMode="auto">
              <a:xfrm>
                <a:off x="2880"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31</a:t>
                </a:r>
              </a:p>
            </p:txBody>
          </p:sp>
          <p:sp>
            <p:nvSpPr>
              <p:cNvPr id="26648" name="Rectangle 24"/>
              <p:cNvSpPr>
                <a:spLocks noChangeArrowheads="1"/>
              </p:cNvSpPr>
              <p:nvPr/>
            </p:nvSpPr>
            <p:spPr bwMode="auto">
              <a:xfrm>
                <a:off x="3264"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43</a:t>
                </a:r>
              </a:p>
            </p:txBody>
          </p:sp>
        </p:grpSp>
      </p:grpSp>
      <p:sp>
        <p:nvSpPr>
          <p:cNvPr id="26649" name="Text Box 25"/>
          <p:cNvSpPr txBox="1">
            <a:spLocks noChangeArrowheads="1"/>
          </p:cNvSpPr>
          <p:nvPr/>
        </p:nvSpPr>
        <p:spPr bwMode="auto">
          <a:xfrm>
            <a:off x="5265738" y="5865813"/>
            <a:ext cx="3367087" cy="304800"/>
          </a:xfrm>
          <a:prstGeom prst="rect">
            <a:avLst/>
          </a:prstGeom>
          <a:noFill/>
          <a:ln w="12700">
            <a:noFill/>
            <a:miter lim="800000"/>
            <a:headEnd/>
            <a:tailEnd/>
          </a:ln>
          <a:effectLst/>
        </p:spPr>
        <p:txBody>
          <a:bodyPr wrap="none" anchor="ctr">
            <a:spAutoFit/>
          </a:bodyPr>
          <a:lstStyle/>
          <a:p>
            <a:pPr algn="ctr">
              <a:defRPr/>
            </a:pPr>
            <a:r>
              <a:rPr lang="en-GB" sz="1400" i="1">
                <a:latin typeface="Arial" charset="0"/>
              </a:rPr>
              <a:t>Note when printed: this slide is animated</a:t>
            </a:r>
            <a:endParaRPr lang="en-GB" sz="2800" i="1">
              <a:effectLst>
                <a:outerShdw blurRad="38100" dist="38100" dir="2700000" algn="tl">
                  <a:srgbClr val="C0C0C0"/>
                </a:outerShdw>
              </a:effectLst>
              <a:latin typeface="Arial" charset="0"/>
            </a:endParaRP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GB" smtClean="0"/>
              <a:t>Type #3: Enough siblings</a:t>
            </a:r>
          </a:p>
        </p:txBody>
      </p:sp>
      <p:grpSp>
        <p:nvGrpSpPr>
          <p:cNvPr id="6" name="Group 3"/>
          <p:cNvGrpSpPr>
            <a:grpSpLocks/>
          </p:cNvGrpSpPr>
          <p:nvPr/>
        </p:nvGrpSpPr>
        <p:grpSpPr bwMode="auto">
          <a:xfrm>
            <a:off x="3429000" y="2209800"/>
            <a:ext cx="1295400" cy="685800"/>
            <a:chOff x="2160" y="1392"/>
            <a:chExt cx="816" cy="432"/>
          </a:xfrm>
        </p:grpSpPr>
        <p:sp>
          <p:nvSpPr>
            <p:cNvPr id="27680" name="Rectangle 4"/>
            <p:cNvSpPr>
              <a:spLocks noChangeArrowheads="1"/>
            </p:cNvSpPr>
            <p:nvPr/>
          </p:nvSpPr>
          <p:spPr bwMode="auto">
            <a:xfrm>
              <a:off x="2160" y="1392"/>
              <a:ext cx="816" cy="432"/>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2" name="Rectangle 5"/>
            <p:cNvSpPr>
              <a:spLocks noChangeArrowheads="1"/>
            </p:cNvSpPr>
            <p:nvPr/>
          </p:nvSpPr>
          <p:spPr bwMode="auto">
            <a:xfrm>
              <a:off x="2208"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12</a:t>
              </a:r>
            </a:p>
          </p:txBody>
        </p:sp>
        <p:sp>
          <p:nvSpPr>
            <p:cNvPr id="3" name="Rectangle 6"/>
            <p:cNvSpPr>
              <a:spLocks noChangeArrowheads="1"/>
            </p:cNvSpPr>
            <p:nvPr/>
          </p:nvSpPr>
          <p:spPr bwMode="auto">
            <a:xfrm>
              <a:off x="2592"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29</a:t>
              </a:r>
            </a:p>
          </p:txBody>
        </p:sp>
      </p:grpSp>
      <p:grpSp>
        <p:nvGrpSpPr>
          <p:cNvPr id="7" name="Group 7"/>
          <p:cNvGrpSpPr>
            <a:grpSpLocks/>
          </p:cNvGrpSpPr>
          <p:nvPr/>
        </p:nvGrpSpPr>
        <p:grpSpPr bwMode="auto">
          <a:xfrm>
            <a:off x="1600200" y="3657600"/>
            <a:ext cx="1295400" cy="685800"/>
            <a:chOff x="1008" y="2304"/>
            <a:chExt cx="816" cy="432"/>
          </a:xfrm>
        </p:grpSpPr>
        <p:sp>
          <p:nvSpPr>
            <p:cNvPr id="27677" name="Rectangle 8"/>
            <p:cNvSpPr>
              <a:spLocks noChangeArrowheads="1"/>
            </p:cNvSpPr>
            <p:nvPr/>
          </p:nvSpPr>
          <p:spPr bwMode="auto">
            <a:xfrm>
              <a:off x="1008" y="2304"/>
              <a:ext cx="816" cy="432"/>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4" name="Rectangle 9"/>
            <p:cNvSpPr>
              <a:spLocks noChangeArrowheads="1"/>
            </p:cNvSpPr>
            <p:nvPr/>
          </p:nvSpPr>
          <p:spPr bwMode="auto">
            <a:xfrm>
              <a:off x="1056"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7</a:t>
              </a:r>
            </a:p>
          </p:txBody>
        </p:sp>
        <p:sp>
          <p:nvSpPr>
            <p:cNvPr id="27658" name="Rectangle 10"/>
            <p:cNvSpPr>
              <a:spLocks noChangeArrowheads="1"/>
            </p:cNvSpPr>
            <p:nvPr/>
          </p:nvSpPr>
          <p:spPr bwMode="auto">
            <a:xfrm>
              <a:off x="1440"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9</a:t>
              </a:r>
            </a:p>
          </p:txBody>
        </p:sp>
      </p:grpSp>
      <p:grpSp>
        <p:nvGrpSpPr>
          <p:cNvPr id="10" name="Group 11"/>
          <p:cNvGrpSpPr>
            <a:grpSpLocks/>
          </p:cNvGrpSpPr>
          <p:nvPr/>
        </p:nvGrpSpPr>
        <p:grpSpPr bwMode="auto">
          <a:xfrm>
            <a:off x="3048000" y="3657600"/>
            <a:ext cx="1295400" cy="685800"/>
            <a:chOff x="2160" y="2304"/>
            <a:chExt cx="816" cy="432"/>
          </a:xfrm>
        </p:grpSpPr>
        <p:sp>
          <p:nvSpPr>
            <p:cNvPr id="27674" name="Rectangle 12"/>
            <p:cNvSpPr>
              <a:spLocks noChangeArrowheads="1"/>
            </p:cNvSpPr>
            <p:nvPr/>
          </p:nvSpPr>
          <p:spPr bwMode="auto">
            <a:xfrm>
              <a:off x="2160" y="2304"/>
              <a:ext cx="816" cy="432"/>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27661" name="Rectangle 13"/>
            <p:cNvSpPr>
              <a:spLocks noChangeArrowheads="1"/>
            </p:cNvSpPr>
            <p:nvPr/>
          </p:nvSpPr>
          <p:spPr bwMode="auto">
            <a:xfrm>
              <a:off x="2208"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15</a:t>
              </a:r>
            </a:p>
          </p:txBody>
        </p:sp>
        <p:sp>
          <p:nvSpPr>
            <p:cNvPr id="5" name="Rectangle 14"/>
            <p:cNvSpPr>
              <a:spLocks noChangeArrowheads="1"/>
            </p:cNvSpPr>
            <p:nvPr/>
          </p:nvSpPr>
          <p:spPr bwMode="auto">
            <a:xfrm>
              <a:off x="2592"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22</a:t>
              </a:r>
            </a:p>
          </p:txBody>
        </p:sp>
      </p:grpSp>
      <p:sp>
        <p:nvSpPr>
          <p:cNvPr id="27654" name="Line 15"/>
          <p:cNvSpPr>
            <a:spLocks noChangeShapeType="1"/>
          </p:cNvSpPr>
          <p:nvPr/>
        </p:nvSpPr>
        <p:spPr bwMode="auto">
          <a:xfrm flipH="1">
            <a:off x="2895600" y="2895600"/>
            <a:ext cx="533400" cy="762000"/>
          </a:xfrm>
          <a:prstGeom prst="line">
            <a:avLst/>
          </a:prstGeom>
          <a:noFill/>
          <a:ln w="12700">
            <a:solidFill>
              <a:schemeClr val="tx1"/>
            </a:solidFill>
            <a:round/>
            <a:headEnd/>
            <a:tailEnd/>
          </a:ln>
        </p:spPr>
        <p:txBody>
          <a:bodyPr wrap="none" anchor="ctr"/>
          <a:lstStyle/>
          <a:p>
            <a:endParaRPr lang="en-US"/>
          </a:p>
        </p:txBody>
      </p:sp>
      <p:sp>
        <p:nvSpPr>
          <p:cNvPr id="27655" name="Line 16"/>
          <p:cNvSpPr>
            <a:spLocks noChangeShapeType="1"/>
          </p:cNvSpPr>
          <p:nvPr/>
        </p:nvSpPr>
        <p:spPr bwMode="auto">
          <a:xfrm flipH="1">
            <a:off x="3886200" y="2895600"/>
            <a:ext cx="152400" cy="762000"/>
          </a:xfrm>
          <a:prstGeom prst="line">
            <a:avLst/>
          </a:prstGeom>
          <a:noFill/>
          <a:ln w="12700">
            <a:solidFill>
              <a:schemeClr val="tx1"/>
            </a:solidFill>
            <a:round/>
            <a:headEnd/>
            <a:tailEnd/>
          </a:ln>
        </p:spPr>
        <p:txBody>
          <a:bodyPr wrap="none" anchor="ctr"/>
          <a:lstStyle/>
          <a:p>
            <a:endParaRPr lang="en-US"/>
          </a:p>
        </p:txBody>
      </p:sp>
      <p:sp>
        <p:nvSpPr>
          <p:cNvPr id="27656" name="Line 17"/>
          <p:cNvSpPr>
            <a:spLocks noChangeShapeType="1"/>
          </p:cNvSpPr>
          <p:nvPr/>
        </p:nvSpPr>
        <p:spPr bwMode="auto">
          <a:xfrm>
            <a:off x="4724400" y="2895600"/>
            <a:ext cx="228600" cy="762000"/>
          </a:xfrm>
          <a:prstGeom prst="line">
            <a:avLst/>
          </a:prstGeom>
          <a:noFill/>
          <a:ln w="12700">
            <a:solidFill>
              <a:schemeClr val="tx1"/>
            </a:solidFill>
            <a:round/>
            <a:headEnd/>
            <a:tailEnd/>
          </a:ln>
        </p:spPr>
        <p:txBody>
          <a:bodyPr wrap="none" anchor="ctr"/>
          <a:lstStyle/>
          <a:p>
            <a:endParaRPr lang="en-US"/>
          </a:p>
        </p:txBody>
      </p:sp>
      <p:grpSp>
        <p:nvGrpSpPr>
          <p:cNvPr id="11" name="Group 18"/>
          <p:cNvGrpSpPr>
            <a:grpSpLocks/>
          </p:cNvGrpSpPr>
          <p:nvPr/>
        </p:nvGrpSpPr>
        <p:grpSpPr bwMode="auto">
          <a:xfrm>
            <a:off x="4495800" y="3657600"/>
            <a:ext cx="2590800" cy="685800"/>
            <a:chOff x="2832" y="2304"/>
            <a:chExt cx="1632" cy="432"/>
          </a:xfrm>
        </p:grpSpPr>
        <p:sp>
          <p:nvSpPr>
            <p:cNvPr id="27669" name="Rectangle 19"/>
            <p:cNvSpPr>
              <a:spLocks noChangeArrowheads="1"/>
            </p:cNvSpPr>
            <p:nvPr/>
          </p:nvSpPr>
          <p:spPr bwMode="auto">
            <a:xfrm>
              <a:off x="2832" y="2304"/>
              <a:ext cx="1632" cy="432"/>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8" name="Rectangle 20"/>
            <p:cNvSpPr>
              <a:spLocks noChangeArrowheads="1"/>
            </p:cNvSpPr>
            <p:nvPr/>
          </p:nvSpPr>
          <p:spPr bwMode="auto">
            <a:xfrm>
              <a:off x="4080"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69</a:t>
              </a:r>
            </a:p>
          </p:txBody>
        </p:sp>
        <p:sp>
          <p:nvSpPr>
            <p:cNvPr id="9" name="Rectangle 21"/>
            <p:cNvSpPr>
              <a:spLocks noChangeArrowheads="1"/>
            </p:cNvSpPr>
            <p:nvPr/>
          </p:nvSpPr>
          <p:spPr bwMode="auto">
            <a:xfrm>
              <a:off x="3648"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56</a:t>
              </a:r>
            </a:p>
          </p:txBody>
        </p:sp>
        <p:sp>
          <p:nvSpPr>
            <p:cNvPr id="27670" name="Rectangle 22"/>
            <p:cNvSpPr>
              <a:spLocks noChangeArrowheads="1"/>
            </p:cNvSpPr>
            <p:nvPr/>
          </p:nvSpPr>
          <p:spPr bwMode="auto">
            <a:xfrm>
              <a:off x="2880"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31</a:t>
              </a:r>
            </a:p>
          </p:txBody>
        </p:sp>
        <p:sp>
          <p:nvSpPr>
            <p:cNvPr id="27671" name="Rectangle 23"/>
            <p:cNvSpPr>
              <a:spLocks noChangeArrowheads="1"/>
            </p:cNvSpPr>
            <p:nvPr/>
          </p:nvSpPr>
          <p:spPr bwMode="auto">
            <a:xfrm>
              <a:off x="3264"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defRPr/>
              </a:pPr>
              <a:r>
                <a:rPr lang="en-GB" sz="2800" i="1">
                  <a:effectLst>
                    <a:outerShdw blurRad="38100" dist="38100" dir="2700000" algn="tl">
                      <a:srgbClr val="C0C0C0"/>
                    </a:outerShdw>
                  </a:effectLst>
                  <a:latin typeface="Arial" charset="0"/>
                </a:rPr>
                <a:t>43</a:t>
              </a:r>
            </a:p>
          </p:txBody>
        </p:sp>
      </p:grpSp>
      <p:sp>
        <p:nvSpPr>
          <p:cNvPr id="27672" name="Text Box 24"/>
          <p:cNvSpPr txBox="1">
            <a:spLocks noChangeArrowheads="1"/>
          </p:cNvSpPr>
          <p:nvPr/>
        </p:nvSpPr>
        <p:spPr bwMode="auto">
          <a:xfrm>
            <a:off x="3571875" y="4937125"/>
            <a:ext cx="1271588" cy="396875"/>
          </a:xfrm>
          <a:prstGeom prst="rect">
            <a:avLst/>
          </a:prstGeom>
          <a:noFill/>
          <a:ln w="12700">
            <a:noFill/>
            <a:miter lim="800000"/>
            <a:headEnd/>
            <a:tailEnd/>
          </a:ln>
          <a:effectLst/>
        </p:spPr>
        <p:txBody>
          <a:bodyPr wrap="none" anchor="ctr">
            <a:spAutoFit/>
          </a:bodyPr>
          <a:lstStyle/>
          <a:p>
            <a:pPr algn="ctr">
              <a:defRPr/>
            </a:pPr>
            <a:r>
              <a:rPr lang="en-GB" sz="2000">
                <a:latin typeface="Arial" charset="0"/>
              </a:rPr>
              <a:t>Delete 22</a:t>
            </a:r>
            <a:endParaRPr lang="en-GB" sz="2800" i="1">
              <a:effectLst>
                <a:outerShdw blurRad="38100" dist="38100" dir="2700000" algn="tl">
                  <a:srgbClr val="C0C0C0"/>
                </a:outerShdw>
              </a:effectLst>
              <a:latin typeface="Arial" charset="0"/>
            </a:endParaRPr>
          </a:p>
        </p:txBody>
      </p:sp>
      <p:grpSp>
        <p:nvGrpSpPr>
          <p:cNvPr id="12" name="Group 25"/>
          <p:cNvGrpSpPr>
            <a:grpSpLocks/>
          </p:cNvGrpSpPr>
          <p:nvPr/>
        </p:nvGrpSpPr>
        <p:grpSpPr bwMode="auto">
          <a:xfrm>
            <a:off x="3657600" y="3733800"/>
            <a:ext cx="1143000" cy="1524000"/>
            <a:chOff x="2304" y="2352"/>
            <a:chExt cx="720" cy="960"/>
          </a:xfrm>
        </p:grpSpPr>
        <p:sp>
          <p:nvSpPr>
            <p:cNvPr id="27666" name="Line 26"/>
            <p:cNvSpPr>
              <a:spLocks noChangeShapeType="1"/>
            </p:cNvSpPr>
            <p:nvPr/>
          </p:nvSpPr>
          <p:spPr bwMode="auto">
            <a:xfrm flipH="1" flipV="1">
              <a:off x="2592" y="2784"/>
              <a:ext cx="48" cy="336"/>
            </a:xfrm>
            <a:prstGeom prst="line">
              <a:avLst/>
            </a:prstGeom>
            <a:noFill/>
            <a:ln w="12700">
              <a:solidFill>
                <a:schemeClr val="tx1"/>
              </a:solidFill>
              <a:round/>
              <a:headEnd/>
              <a:tailEnd type="triangle" w="med" len="med"/>
            </a:ln>
          </p:spPr>
          <p:txBody>
            <a:bodyPr wrap="none" anchor="ctr">
              <a:spAutoFit/>
            </a:bodyPr>
            <a:lstStyle/>
            <a:p>
              <a:endParaRPr lang="en-US"/>
            </a:p>
          </p:txBody>
        </p:sp>
        <p:sp>
          <p:nvSpPr>
            <p:cNvPr id="27667" name="Rectangle 27"/>
            <p:cNvSpPr>
              <a:spLocks noChangeArrowheads="1"/>
            </p:cNvSpPr>
            <p:nvPr/>
          </p:nvSpPr>
          <p:spPr bwMode="auto">
            <a:xfrm>
              <a:off x="2352" y="2352"/>
              <a:ext cx="336" cy="336"/>
            </a:xfrm>
            <a:prstGeom prst="rect">
              <a:avLst/>
            </a:prstGeom>
            <a:solidFill>
              <a:schemeClr val="accent1"/>
            </a:solidFill>
            <a:ln w="12700">
              <a:solidFill>
                <a:schemeClr val="accent1"/>
              </a:solidFill>
              <a:miter lim="800000"/>
              <a:headEnd/>
              <a:tailEnd/>
            </a:ln>
          </p:spPr>
          <p:txBody>
            <a:bodyPr wrap="none" anchor="ctr">
              <a:spAutoFit/>
            </a:bodyPr>
            <a:lstStyle/>
            <a:p>
              <a:endParaRPr lang="en-US"/>
            </a:p>
          </p:txBody>
        </p:sp>
        <p:sp>
          <p:nvSpPr>
            <p:cNvPr id="27668" name="Rectangle 28"/>
            <p:cNvSpPr>
              <a:spLocks noChangeArrowheads="1"/>
            </p:cNvSpPr>
            <p:nvPr/>
          </p:nvSpPr>
          <p:spPr bwMode="auto">
            <a:xfrm>
              <a:off x="2304" y="2784"/>
              <a:ext cx="720" cy="528"/>
            </a:xfrm>
            <a:prstGeom prst="rect">
              <a:avLst/>
            </a:prstGeom>
            <a:solidFill>
              <a:schemeClr val="bg1"/>
            </a:solidFill>
            <a:ln w="12700">
              <a:solidFill>
                <a:schemeClr val="bg1"/>
              </a:solidFill>
              <a:miter lim="800000"/>
              <a:headEnd/>
              <a:tailEnd/>
            </a:ln>
          </p:spPr>
          <p:txBody>
            <a:bodyPr wrap="none" anchor="ctr">
              <a:spAutoFit/>
            </a:bodyPr>
            <a:lstStyle/>
            <a:p>
              <a:endParaRPr lang="en-US"/>
            </a:p>
          </p:txBody>
        </p:sp>
      </p:grpSp>
      <p:grpSp>
        <p:nvGrpSpPr>
          <p:cNvPr id="13" name="Group 29"/>
          <p:cNvGrpSpPr>
            <a:grpSpLocks/>
          </p:cNvGrpSpPr>
          <p:nvPr/>
        </p:nvGrpSpPr>
        <p:grpSpPr bwMode="auto">
          <a:xfrm>
            <a:off x="4114800" y="2819400"/>
            <a:ext cx="3605213" cy="762000"/>
            <a:chOff x="2592" y="1776"/>
            <a:chExt cx="2271" cy="480"/>
          </a:xfrm>
        </p:grpSpPr>
        <p:grpSp>
          <p:nvGrpSpPr>
            <p:cNvPr id="14" name="Group 30"/>
            <p:cNvGrpSpPr>
              <a:grpSpLocks/>
            </p:cNvGrpSpPr>
            <p:nvPr/>
          </p:nvGrpSpPr>
          <p:grpSpPr bwMode="auto">
            <a:xfrm>
              <a:off x="2592" y="1872"/>
              <a:ext cx="384" cy="384"/>
              <a:chOff x="2592" y="1872"/>
              <a:chExt cx="384" cy="384"/>
            </a:xfrm>
          </p:grpSpPr>
          <p:sp>
            <p:nvSpPr>
              <p:cNvPr id="27664" name="Line 31"/>
              <p:cNvSpPr>
                <a:spLocks noChangeShapeType="1"/>
              </p:cNvSpPr>
              <p:nvPr/>
            </p:nvSpPr>
            <p:spPr bwMode="auto">
              <a:xfrm flipH="1" flipV="1">
                <a:off x="2880" y="1872"/>
                <a:ext cx="96" cy="384"/>
              </a:xfrm>
              <a:prstGeom prst="line">
                <a:avLst/>
              </a:prstGeom>
              <a:noFill/>
              <a:ln w="12700">
                <a:solidFill>
                  <a:srgbClr val="FF0000"/>
                </a:solidFill>
                <a:round/>
                <a:headEnd/>
                <a:tailEnd type="triangle" w="med" len="med"/>
              </a:ln>
            </p:spPr>
            <p:txBody>
              <a:bodyPr wrap="none" anchor="ctr">
                <a:spAutoFit/>
              </a:bodyPr>
              <a:lstStyle/>
              <a:p>
                <a:endParaRPr lang="en-US"/>
              </a:p>
            </p:txBody>
          </p:sp>
          <p:sp>
            <p:nvSpPr>
              <p:cNvPr id="27665" name="Line 32"/>
              <p:cNvSpPr>
                <a:spLocks noChangeShapeType="1"/>
              </p:cNvSpPr>
              <p:nvPr/>
            </p:nvSpPr>
            <p:spPr bwMode="auto">
              <a:xfrm flipH="1">
                <a:off x="2592" y="1872"/>
                <a:ext cx="48" cy="384"/>
              </a:xfrm>
              <a:prstGeom prst="line">
                <a:avLst/>
              </a:prstGeom>
              <a:noFill/>
              <a:ln w="12700">
                <a:solidFill>
                  <a:srgbClr val="FF0000"/>
                </a:solidFill>
                <a:round/>
                <a:headEnd/>
                <a:tailEnd type="triangle" w="med" len="med"/>
              </a:ln>
            </p:spPr>
            <p:txBody>
              <a:bodyPr wrap="none" anchor="ctr">
                <a:spAutoFit/>
              </a:bodyPr>
              <a:lstStyle/>
              <a:p>
                <a:endParaRPr lang="en-US"/>
              </a:p>
            </p:txBody>
          </p:sp>
        </p:grpSp>
        <p:sp>
          <p:nvSpPr>
            <p:cNvPr id="27681" name="Text Box 33"/>
            <p:cNvSpPr txBox="1">
              <a:spLocks noChangeArrowheads="1"/>
            </p:cNvSpPr>
            <p:nvPr/>
          </p:nvSpPr>
          <p:spPr bwMode="auto">
            <a:xfrm>
              <a:off x="3264" y="1776"/>
              <a:ext cx="1599" cy="442"/>
            </a:xfrm>
            <a:prstGeom prst="rect">
              <a:avLst/>
            </a:prstGeom>
            <a:noFill/>
            <a:ln w="12700">
              <a:noFill/>
              <a:miter lim="800000"/>
              <a:headEnd/>
              <a:tailEnd/>
            </a:ln>
            <a:effectLst/>
          </p:spPr>
          <p:txBody>
            <a:bodyPr wrap="none" anchor="ctr">
              <a:spAutoFit/>
            </a:bodyPr>
            <a:lstStyle/>
            <a:p>
              <a:pPr algn="ctr">
                <a:defRPr/>
              </a:pPr>
              <a:r>
                <a:rPr lang="en-GB" sz="2000">
                  <a:latin typeface="Arial" charset="0"/>
                </a:rPr>
                <a:t>Demote root key and</a:t>
              </a:r>
            </a:p>
            <a:p>
              <a:pPr algn="ctr">
                <a:defRPr/>
              </a:pPr>
              <a:r>
                <a:rPr lang="en-GB" sz="2000">
                  <a:latin typeface="Arial" charset="0"/>
                </a:rPr>
                <a:t>promote leaf key</a:t>
              </a:r>
              <a:endParaRPr lang="en-GB" sz="2800" i="1">
                <a:effectLst>
                  <a:outerShdw blurRad="38100" dist="38100" dir="2700000" algn="tl">
                    <a:srgbClr val="C0C0C0"/>
                  </a:outerShdw>
                </a:effectLst>
                <a:latin typeface="Arial" charset="0"/>
              </a:endParaRPr>
            </a:p>
          </p:txBody>
        </p:sp>
      </p:grpSp>
      <p:sp>
        <p:nvSpPr>
          <p:cNvPr id="27682" name="Text Box 34"/>
          <p:cNvSpPr txBox="1">
            <a:spLocks noChangeArrowheads="1"/>
          </p:cNvSpPr>
          <p:nvPr/>
        </p:nvSpPr>
        <p:spPr bwMode="auto">
          <a:xfrm>
            <a:off x="5265738" y="5865813"/>
            <a:ext cx="3367087" cy="304800"/>
          </a:xfrm>
          <a:prstGeom prst="rect">
            <a:avLst/>
          </a:prstGeom>
          <a:noFill/>
          <a:ln w="12700">
            <a:noFill/>
            <a:miter lim="800000"/>
            <a:headEnd/>
            <a:tailEnd/>
          </a:ln>
          <a:effectLst/>
        </p:spPr>
        <p:txBody>
          <a:bodyPr wrap="none" anchor="ctr">
            <a:spAutoFit/>
          </a:bodyPr>
          <a:lstStyle/>
          <a:p>
            <a:pPr algn="ctr">
              <a:defRPr/>
            </a:pPr>
            <a:r>
              <a:rPr lang="en-GB" sz="1400" i="1">
                <a:latin typeface="Arial" charset="0"/>
              </a:rPr>
              <a:t>Note when printed: this slide is animated</a:t>
            </a:r>
            <a:endParaRPr lang="en-GB" sz="2800" i="1">
              <a:effectLst>
                <a:outerShdw blurRad="38100" dist="38100" dir="2700000" algn="tl">
                  <a:srgbClr val="C0C0C0"/>
                </a:outerShdw>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smtClean="0"/>
              <a:t>Analysis of B-Trees</a:t>
            </a:r>
          </a:p>
        </p:txBody>
      </p:sp>
      <p:sp>
        <p:nvSpPr>
          <p:cNvPr id="31747" name="Rectangle 3"/>
          <p:cNvSpPr>
            <a:spLocks noGrp="1" noChangeArrowheads="1"/>
          </p:cNvSpPr>
          <p:nvPr>
            <p:ph idx="1"/>
          </p:nvPr>
        </p:nvSpPr>
        <p:spPr/>
        <p:txBody>
          <a:bodyPr>
            <a:normAutofit fontScale="92500" lnSpcReduction="20000"/>
          </a:bodyPr>
          <a:lstStyle/>
          <a:p>
            <a:pPr eaLnBrk="1" hangingPunct="1">
              <a:defRPr/>
            </a:pPr>
            <a:r>
              <a:rPr lang="en-US" sz="2000" smtClean="0"/>
              <a:t>The maximum number of items in a B-tree of order </a:t>
            </a:r>
            <a:r>
              <a:rPr lang="en-US" sz="2000" i="1" smtClean="0"/>
              <a:t>m</a:t>
            </a:r>
            <a:r>
              <a:rPr lang="en-US" sz="2000" smtClean="0"/>
              <a:t> and height </a:t>
            </a:r>
            <a:r>
              <a:rPr lang="en-US" sz="2000" i="1" smtClean="0"/>
              <a:t>h</a:t>
            </a:r>
            <a:r>
              <a:rPr lang="en-US" sz="2000" smtClean="0"/>
              <a:t>:</a:t>
            </a:r>
          </a:p>
          <a:p>
            <a:pPr lvl="1" eaLnBrk="1" hangingPunct="1">
              <a:buFontTx/>
              <a:buNone/>
              <a:defRPr/>
            </a:pPr>
            <a:r>
              <a:rPr lang="en-US" sz="1800" smtClean="0"/>
              <a:t>root		</a:t>
            </a:r>
            <a:r>
              <a:rPr lang="en-US" sz="1800" i="1" smtClean="0"/>
              <a:t>m</a:t>
            </a:r>
            <a:r>
              <a:rPr lang="en-US" sz="1800" smtClean="0"/>
              <a:t> – 1</a:t>
            </a:r>
          </a:p>
          <a:p>
            <a:pPr lvl="1" eaLnBrk="1" hangingPunct="1">
              <a:buFontTx/>
              <a:buNone/>
              <a:defRPr/>
            </a:pPr>
            <a:r>
              <a:rPr lang="en-US" sz="1800" smtClean="0"/>
              <a:t>level 1	</a:t>
            </a:r>
            <a:r>
              <a:rPr lang="en-US" sz="1800" i="1" smtClean="0"/>
              <a:t>m</a:t>
            </a:r>
            <a:r>
              <a:rPr lang="en-US" sz="1800" smtClean="0"/>
              <a:t>(</a:t>
            </a:r>
            <a:r>
              <a:rPr lang="en-US" sz="1800" i="1" smtClean="0"/>
              <a:t>m</a:t>
            </a:r>
            <a:r>
              <a:rPr lang="en-US" sz="1800" smtClean="0"/>
              <a:t> – 1)</a:t>
            </a:r>
          </a:p>
          <a:p>
            <a:pPr lvl="1" eaLnBrk="1" hangingPunct="1">
              <a:buFontTx/>
              <a:buNone/>
              <a:defRPr/>
            </a:pPr>
            <a:r>
              <a:rPr lang="en-US" sz="1800" smtClean="0"/>
              <a:t>level 2	</a:t>
            </a:r>
            <a:r>
              <a:rPr lang="en-US" sz="1800" i="1" smtClean="0"/>
              <a:t>m</a:t>
            </a:r>
            <a:r>
              <a:rPr lang="en-US" sz="1800" baseline="30000" smtClean="0"/>
              <a:t>2</a:t>
            </a:r>
            <a:r>
              <a:rPr lang="en-US" sz="1800" smtClean="0"/>
              <a:t>(</a:t>
            </a:r>
            <a:r>
              <a:rPr lang="en-US" sz="1800" i="1" smtClean="0"/>
              <a:t>m</a:t>
            </a:r>
            <a:r>
              <a:rPr lang="en-US" sz="1800" smtClean="0"/>
              <a:t> – 1)</a:t>
            </a:r>
          </a:p>
          <a:p>
            <a:pPr lvl="1" eaLnBrk="1" hangingPunct="1">
              <a:buFontTx/>
              <a:buNone/>
              <a:defRPr/>
            </a:pPr>
            <a:r>
              <a:rPr lang="en-US" sz="1800" smtClean="0"/>
              <a:t>.  .  .	</a:t>
            </a:r>
          </a:p>
          <a:p>
            <a:pPr lvl="1" eaLnBrk="1" hangingPunct="1">
              <a:buFontTx/>
              <a:buNone/>
              <a:defRPr/>
            </a:pPr>
            <a:r>
              <a:rPr lang="en-US" sz="1800" smtClean="0"/>
              <a:t>level h	</a:t>
            </a:r>
            <a:r>
              <a:rPr lang="en-US" sz="1800" i="1" smtClean="0"/>
              <a:t>m</a:t>
            </a:r>
            <a:r>
              <a:rPr lang="en-US" sz="1800" i="1" baseline="30000" smtClean="0"/>
              <a:t>h</a:t>
            </a:r>
            <a:r>
              <a:rPr lang="en-US" sz="1800" smtClean="0"/>
              <a:t>(</a:t>
            </a:r>
            <a:r>
              <a:rPr lang="en-US" sz="1800" i="1" smtClean="0"/>
              <a:t>m</a:t>
            </a:r>
            <a:r>
              <a:rPr lang="en-US" sz="1800" smtClean="0"/>
              <a:t> – 1)</a:t>
            </a:r>
          </a:p>
          <a:p>
            <a:pPr eaLnBrk="1" hangingPunct="1">
              <a:lnSpc>
                <a:spcPct val="120000"/>
              </a:lnSpc>
              <a:defRPr/>
            </a:pPr>
            <a:r>
              <a:rPr lang="en-US" sz="2000" smtClean="0"/>
              <a:t>So, the total number of items is</a:t>
            </a:r>
            <a:br>
              <a:rPr lang="en-US" sz="2000" smtClean="0"/>
            </a:br>
            <a:r>
              <a:rPr lang="en-US" sz="2000" smtClean="0"/>
              <a:t>		</a:t>
            </a:r>
            <a:r>
              <a:rPr lang="de-DE" sz="2000" smtClean="0"/>
              <a:t>(1 + </a:t>
            </a:r>
            <a:r>
              <a:rPr lang="de-DE" sz="2000" i="1" smtClean="0"/>
              <a:t>m</a:t>
            </a:r>
            <a:r>
              <a:rPr lang="de-DE" sz="2000" smtClean="0"/>
              <a:t> + </a:t>
            </a:r>
            <a:r>
              <a:rPr lang="de-DE" sz="2000" i="1" smtClean="0"/>
              <a:t>m</a:t>
            </a:r>
            <a:r>
              <a:rPr lang="de-DE" sz="2000" baseline="30000" smtClean="0"/>
              <a:t>2</a:t>
            </a:r>
            <a:r>
              <a:rPr lang="de-DE" sz="2000" smtClean="0"/>
              <a:t> + </a:t>
            </a:r>
            <a:r>
              <a:rPr lang="de-DE" sz="2000" i="1" smtClean="0"/>
              <a:t>m</a:t>
            </a:r>
            <a:r>
              <a:rPr lang="de-DE" sz="2000" baseline="30000" smtClean="0"/>
              <a:t>3</a:t>
            </a:r>
            <a:r>
              <a:rPr lang="de-DE" sz="2000" smtClean="0"/>
              <a:t> + … + </a:t>
            </a:r>
            <a:r>
              <a:rPr lang="de-DE" sz="2000" i="1" smtClean="0"/>
              <a:t>m</a:t>
            </a:r>
            <a:r>
              <a:rPr lang="de-DE" sz="2000" i="1" baseline="30000" smtClean="0"/>
              <a:t>h</a:t>
            </a:r>
            <a:r>
              <a:rPr lang="de-DE" sz="2000" smtClean="0"/>
              <a:t>)(</a:t>
            </a:r>
            <a:r>
              <a:rPr lang="de-DE" sz="2000" i="1" smtClean="0"/>
              <a:t>m</a:t>
            </a:r>
            <a:r>
              <a:rPr lang="de-DE" sz="2000" smtClean="0"/>
              <a:t> – 1) =</a:t>
            </a:r>
            <a:br>
              <a:rPr lang="de-DE" sz="2000" smtClean="0"/>
            </a:br>
            <a:r>
              <a:rPr lang="de-DE" sz="2000" smtClean="0"/>
              <a:t>		[(</a:t>
            </a:r>
            <a:r>
              <a:rPr lang="de-DE" sz="2000" i="1" smtClean="0"/>
              <a:t>m</a:t>
            </a:r>
            <a:r>
              <a:rPr lang="de-DE" sz="2000" i="1" baseline="30000" smtClean="0"/>
              <a:t>h</a:t>
            </a:r>
            <a:r>
              <a:rPr lang="de-DE" sz="2000" baseline="30000" smtClean="0"/>
              <a:t>+1</a:t>
            </a:r>
            <a:r>
              <a:rPr lang="de-DE" sz="2000" smtClean="0"/>
              <a:t> – 1)/ (</a:t>
            </a:r>
            <a:r>
              <a:rPr lang="de-DE" sz="2000" i="1" smtClean="0"/>
              <a:t>m</a:t>
            </a:r>
            <a:r>
              <a:rPr lang="de-DE" sz="2000" smtClean="0"/>
              <a:t> – 1)] (</a:t>
            </a:r>
            <a:r>
              <a:rPr lang="de-DE" sz="2000" i="1" smtClean="0"/>
              <a:t>m</a:t>
            </a:r>
            <a:r>
              <a:rPr lang="de-DE" sz="2000" smtClean="0"/>
              <a:t> – 1) = </a:t>
            </a:r>
            <a:r>
              <a:rPr lang="de-DE" sz="2000" b="1" i="1" smtClean="0">
                <a:effectLst>
                  <a:outerShdw blurRad="38100" dist="38100" dir="2700000" algn="tl">
                    <a:srgbClr val="C0C0C0"/>
                  </a:outerShdw>
                </a:effectLst>
              </a:rPr>
              <a:t>m</a:t>
            </a:r>
            <a:r>
              <a:rPr lang="de-DE" sz="2000" b="1" i="1" baseline="30000" smtClean="0">
                <a:effectLst>
                  <a:outerShdw blurRad="38100" dist="38100" dir="2700000" algn="tl">
                    <a:srgbClr val="C0C0C0"/>
                  </a:outerShdw>
                </a:effectLst>
              </a:rPr>
              <a:t>h</a:t>
            </a:r>
            <a:r>
              <a:rPr lang="de-DE" sz="2000" b="1" baseline="30000" smtClean="0">
                <a:effectLst>
                  <a:outerShdw blurRad="38100" dist="38100" dir="2700000" algn="tl">
                    <a:srgbClr val="C0C0C0"/>
                  </a:outerShdw>
                </a:effectLst>
              </a:rPr>
              <a:t>+1</a:t>
            </a:r>
            <a:r>
              <a:rPr lang="de-DE" sz="2000" b="1" smtClean="0">
                <a:effectLst>
                  <a:outerShdw blurRad="38100" dist="38100" dir="2700000" algn="tl">
                    <a:srgbClr val="C0C0C0"/>
                  </a:outerShdw>
                </a:effectLst>
              </a:rPr>
              <a:t> – 1</a:t>
            </a:r>
            <a:endParaRPr lang="de-DE" sz="2000" smtClean="0"/>
          </a:p>
          <a:p>
            <a:pPr eaLnBrk="1" hangingPunct="1">
              <a:lnSpc>
                <a:spcPct val="120000"/>
              </a:lnSpc>
              <a:defRPr/>
            </a:pPr>
            <a:r>
              <a:rPr lang="en-US" sz="2000" smtClean="0"/>
              <a:t>When </a:t>
            </a:r>
            <a:r>
              <a:rPr lang="en-US" sz="2000" i="1" smtClean="0"/>
              <a:t>m</a:t>
            </a:r>
            <a:r>
              <a:rPr lang="en-US" sz="2000" smtClean="0"/>
              <a:t> = 5 and </a:t>
            </a:r>
            <a:r>
              <a:rPr lang="en-US" sz="2000" i="1" smtClean="0"/>
              <a:t>h</a:t>
            </a:r>
            <a:r>
              <a:rPr lang="en-US" sz="2000" smtClean="0"/>
              <a:t> = 2 this gives 5</a:t>
            </a:r>
            <a:r>
              <a:rPr lang="en-US" sz="2000" baseline="30000" smtClean="0"/>
              <a:t>3</a:t>
            </a:r>
            <a:r>
              <a:rPr lang="en-US" sz="2000" smtClean="0"/>
              <a:t> – 1 = 124</a:t>
            </a:r>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2498" name="Rectangle 2"/>
          <p:cNvSpPr>
            <a:spLocks noGrp="1" noChangeArrowheads="1"/>
          </p:cNvSpPr>
          <p:nvPr>
            <p:ph type="title"/>
          </p:nvPr>
        </p:nvSpPr>
        <p:spPr>
          <a:xfrm>
            <a:off x="457200" y="0"/>
            <a:ext cx="8229600" cy="1066800"/>
          </a:xfrm>
        </p:spPr>
        <p:txBody>
          <a:bodyPr/>
          <a:lstStyle/>
          <a:p>
            <a:r>
              <a:rPr lang="en-US" dirty="0"/>
              <a:t>Heaps</a:t>
            </a:r>
          </a:p>
        </p:txBody>
      </p:sp>
      <p:sp>
        <p:nvSpPr>
          <p:cNvPr id="362499" name="Rectangle 3"/>
          <p:cNvSpPr>
            <a:spLocks noGrp="1" noChangeArrowheads="1"/>
          </p:cNvSpPr>
          <p:nvPr>
            <p:ph idx="1"/>
          </p:nvPr>
        </p:nvSpPr>
        <p:spPr>
          <a:xfrm>
            <a:off x="0" y="1371600"/>
            <a:ext cx="8458200" cy="4876800"/>
          </a:xfrm>
          <a:noFill/>
          <a:ln/>
        </p:spPr>
        <p:txBody>
          <a:bodyPr/>
          <a:lstStyle/>
          <a:p>
            <a:pPr marL="457200" indent="-457200"/>
            <a:r>
              <a:rPr lang="en-US" altLang="en-US" dirty="0"/>
              <a:t>A </a:t>
            </a:r>
            <a:r>
              <a:rPr lang="en-US" altLang="en-US" i="1" dirty="0"/>
              <a:t>heap</a:t>
            </a:r>
            <a:r>
              <a:rPr lang="en-US" altLang="en-US" dirty="0"/>
              <a:t> is a binary tree T that stores a key-element pairs at its internal nodes</a:t>
            </a:r>
          </a:p>
          <a:p>
            <a:pPr marL="457200" indent="-457200"/>
            <a:r>
              <a:rPr lang="en-US" altLang="en-US" dirty="0"/>
              <a:t>It satisfies two properties:</a:t>
            </a:r>
          </a:p>
          <a:p>
            <a:pPr marL="838200" lvl="1" indent="-381000" eaLnBrk="0" hangingPunct="0">
              <a:spcBef>
                <a:spcPct val="0"/>
              </a:spcBef>
              <a:buSzTx/>
              <a:buFontTx/>
              <a:buChar char="•"/>
            </a:pPr>
            <a:r>
              <a:rPr lang="en-US" altLang="en-US" sz="2800" b="1" dirty="0" err="1">
                <a:solidFill>
                  <a:srgbClr val="BA1C24"/>
                </a:solidFill>
              </a:rPr>
              <a:t>MinHeap</a:t>
            </a:r>
            <a:r>
              <a:rPr lang="en-US" altLang="en-US" sz="2800" b="1" dirty="0">
                <a:solidFill>
                  <a:srgbClr val="BA1C24"/>
                </a:solidFill>
              </a:rPr>
              <a:t>: key(parent) </a:t>
            </a:r>
            <a:r>
              <a:rPr lang="en-US" altLang="en-US" sz="2800" b="1" dirty="0">
                <a:solidFill>
                  <a:srgbClr val="BA1C24"/>
                </a:solidFill>
                <a:sym typeface="Symbol" pitchFamily="18" charset="2"/>
              </a:rPr>
              <a:t></a:t>
            </a:r>
            <a:r>
              <a:rPr lang="en-US" altLang="en-US" sz="2800" b="1" dirty="0">
                <a:solidFill>
                  <a:srgbClr val="BA1C24"/>
                </a:solidFill>
              </a:rPr>
              <a:t> key(child)</a:t>
            </a:r>
          </a:p>
          <a:p>
            <a:pPr marL="838200" lvl="1" indent="-381000" eaLnBrk="0" hangingPunct="0">
              <a:spcBef>
                <a:spcPct val="0"/>
              </a:spcBef>
              <a:buSzTx/>
              <a:buFontTx/>
              <a:buChar char="•"/>
            </a:pPr>
            <a:r>
              <a:rPr lang="en-US" altLang="en-US" sz="2800" b="1" dirty="0">
                <a:solidFill>
                  <a:srgbClr val="BA1C24"/>
                </a:solidFill>
              </a:rPr>
              <a:t>[OR </a:t>
            </a:r>
            <a:r>
              <a:rPr lang="en-US" altLang="en-US" sz="2800" b="1" dirty="0" err="1">
                <a:solidFill>
                  <a:srgbClr val="BA1C24"/>
                </a:solidFill>
              </a:rPr>
              <a:t>MaxHeap</a:t>
            </a:r>
            <a:r>
              <a:rPr lang="en-US" altLang="en-US" sz="2800" b="1" dirty="0">
                <a:solidFill>
                  <a:srgbClr val="BA1C24"/>
                </a:solidFill>
              </a:rPr>
              <a:t>: key(parent) </a:t>
            </a:r>
            <a:r>
              <a:rPr lang="en-US" altLang="en-US" sz="2800" b="1" dirty="0">
                <a:solidFill>
                  <a:srgbClr val="BA1C24"/>
                </a:solidFill>
                <a:sym typeface="Symbol" pitchFamily="18" charset="2"/>
              </a:rPr>
              <a:t></a:t>
            </a:r>
            <a:r>
              <a:rPr lang="en-US" altLang="en-US" sz="2800" b="1" dirty="0">
                <a:solidFill>
                  <a:srgbClr val="BA1C24"/>
                </a:solidFill>
              </a:rPr>
              <a:t> key(child)]</a:t>
            </a:r>
            <a:endParaRPr lang="en-US" altLang="en-US" sz="2800" dirty="0">
              <a:solidFill>
                <a:srgbClr val="008000"/>
              </a:solidFill>
            </a:endParaRPr>
          </a:p>
          <a:p>
            <a:pPr marL="838200" lvl="1" indent="-381000" eaLnBrk="0" hangingPunct="0">
              <a:spcBef>
                <a:spcPct val="0"/>
              </a:spcBef>
              <a:buSzTx/>
              <a:buFontTx/>
              <a:buChar char="•"/>
            </a:pPr>
            <a:r>
              <a:rPr lang="en-US" altLang="en-US" sz="2800" dirty="0">
                <a:solidFill>
                  <a:srgbClr val="008000"/>
                </a:solidFill>
              </a:rPr>
              <a:t>all levels are full, except </a:t>
            </a:r>
          </a:p>
          <a:p>
            <a:pPr marL="838200" lvl="1" indent="-381000" eaLnBrk="0" hangingPunct="0">
              <a:spcBef>
                <a:spcPct val="0"/>
              </a:spcBef>
              <a:buSzTx/>
              <a:buFontTx/>
              <a:buNone/>
            </a:pPr>
            <a:r>
              <a:rPr lang="en-US" altLang="en-US" sz="2800" dirty="0">
                <a:solidFill>
                  <a:srgbClr val="008000"/>
                </a:solidFill>
              </a:rPr>
              <a:t>     the last one, which is </a:t>
            </a:r>
          </a:p>
          <a:p>
            <a:pPr marL="838200" lvl="1" indent="-381000" eaLnBrk="0" hangingPunct="0">
              <a:spcBef>
                <a:spcPct val="0"/>
              </a:spcBef>
              <a:buSzTx/>
              <a:buFontTx/>
              <a:buNone/>
            </a:pPr>
            <a:r>
              <a:rPr lang="en-US" altLang="en-US" sz="2800" dirty="0">
                <a:solidFill>
                  <a:srgbClr val="008000"/>
                </a:solidFill>
              </a:rPr>
              <a:t>     left-filled</a:t>
            </a:r>
          </a:p>
          <a:p>
            <a:pPr marL="838200" lvl="1" indent="-381000" eaLnBrk="0" hangingPunct="0">
              <a:spcBef>
                <a:spcPct val="0"/>
              </a:spcBef>
              <a:buSzTx/>
              <a:buFontTx/>
              <a:buChar char="•"/>
            </a:pPr>
            <a:endParaRPr lang="en-US" altLang="en-US" sz="2800" dirty="0">
              <a:solidFill>
                <a:schemeClr val="accent2"/>
              </a:solidFill>
            </a:endParaRPr>
          </a:p>
        </p:txBody>
      </p:sp>
      <p:pic>
        <p:nvPicPr>
          <p:cNvPr id="362500" name="Picture 4"/>
          <p:cNvPicPr>
            <a:picLocks noChangeAspect="1" noChangeArrowheads="1"/>
          </p:cNvPicPr>
          <p:nvPr/>
        </p:nvPicPr>
        <p:blipFill>
          <a:blip r:embed="rId2"/>
          <a:srcRect/>
          <a:stretch>
            <a:fillRect/>
          </a:stretch>
        </p:blipFill>
        <p:spPr bwMode="auto">
          <a:xfrm>
            <a:off x="3200400" y="3581400"/>
            <a:ext cx="5943600" cy="32131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62499"/>
                                        </p:tgtEl>
                                        <p:attrNameLst>
                                          <p:attrName>style.visibility</p:attrName>
                                        </p:attrNameLst>
                                      </p:cBhvr>
                                      <p:to>
                                        <p:strVal val="visible"/>
                                      </p:to>
                                    </p:set>
                                    <p:animEffect transition="in" filter="dissolve">
                                      <p:cBhvr>
                                        <p:cTn id="7" dur="500"/>
                                        <p:tgtEl>
                                          <p:spTgt spid="36249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62500"/>
                                        </p:tgtEl>
                                        <p:attrNameLst>
                                          <p:attrName>style.visibility</p:attrName>
                                        </p:attrNameLst>
                                      </p:cBhvr>
                                      <p:to>
                                        <p:strVal val="visible"/>
                                      </p:to>
                                    </p:set>
                                    <p:animEffect transition="in" filter="dissolve">
                                      <p:cBhvr>
                                        <p:cTn id="12" dur="500"/>
                                        <p:tgtEl>
                                          <p:spTgt spid="3625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2499" grpId="0" animBg="1" autoUpdateAnimBg="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p:txBody>
          <a:bodyPr/>
          <a:lstStyle/>
          <a:p>
            <a:r>
              <a:rPr lang="en-US"/>
              <a:t>What are Heaps Useful for?</a:t>
            </a:r>
          </a:p>
        </p:txBody>
      </p:sp>
      <p:sp>
        <p:nvSpPr>
          <p:cNvPr id="363523" name="Rectangle 3"/>
          <p:cNvSpPr>
            <a:spLocks noGrp="1" noChangeArrowheads="1"/>
          </p:cNvSpPr>
          <p:nvPr>
            <p:ph idx="1"/>
          </p:nvPr>
        </p:nvSpPr>
        <p:spPr/>
        <p:txBody>
          <a:bodyPr/>
          <a:lstStyle/>
          <a:p>
            <a:r>
              <a:rPr lang="en-US"/>
              <a:t>To implement priority queues</a:t>
            </a:r>
          </a:p>
          <a:p>
            <a:r>
              <a:rPr lang="en-US"/>
              <a:t>Priority queue = a queue where all elements have a “priority” associated with them</a:t>
            </a:r>
          </a:p>
          <a:p>
            <a:r>
              <a:rPr lang="en-US">
                <a:solidFill>
                  <a:srgbClr val="008000"/>
                </a:solidFill>
              </a:rPr>
              <a:t>Remove </a:t>
            </a:r>
            <a:r>
              <a:rPr lang="en-US"/>
              <a:t>in a priority queue removes the element with the smallest priority</a:t>
            </a:r>
          </a:p>
          <a:p>
            <a:pPr lvl="1"/>
            <a:r>
              <a:rPr lang="en-US"/>
              <a:t>insert</a:t>
            </a:r>
          </a:p>
          <a:p>
            <a:pPr lvl="1"/>
            <a:r>
              <a:rPr lang="en-US"/>
              <a:t>removeMin</a:t>
            </a:r>
          </a:p>
          <a:p>
            <a:pPr lvl="1">
              <a:buFontTx/>
              <a:buNone/>
            </a:pPr>
            <a:endParaRPr lang="en-US"/>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2"/>
          <p:cNvSpPr>
            <a:spLocks noGrp="1" noChangeArrowheads="1"/>
          </p:cNvSpPr>
          <p:nvPr>
            <p:ph type="title"/>
          </p:nvPr>
        </p:nvSpPr>
        <p:spPr/>
        <p:txBody>
          <a:bodyPr/>
          <a:lstStyle/>
          <a:p>
            <a:r>
              <a:rPr lang="en-US"/>
              <a:t>Heap or Not a Heap?</a:t>
            </a:r>
          </a:p>
        </p:txBody>
      </p:sp>
      <p:pic>
        <p:nvPicPr>
          <p:cNvPr id="364547" name="Picture 3"/>
          <p:cNvPicPr>
            <a:picLocks noChangeAspect="1" noChangeArrowheads="1"/>
          </p:cNvPicPr>
          <p:nvPr/>
        </p:nvPicPr>
        <p:blipFill>
          <a:blip r:embed="rId2"/>
          <a:srcRect/>
          <a:stretch>
            <a:fillRect/>
          </a:stretch>
        </p:blipFill>
        <p:spPr bwMode="auto">
          <a:xfrm>
            <a:off x="1524000" y="1870075"/>
            <a:ext cx="5410200" cy="4759325"/>
          </a:xfrm>
          <a:prstGeom prst="rect">
            <a:avLst/>
          </a:prstGeom>
          <a:noFill/>
          <a:ln w="9525">
            <a:noFill/>
            <a:miter lim="800000"/>
            <a:headEnd/>
            <a:tailEnd/>
          </a:ln>
          <a:effectLst/>
        </p:spPr>
      </p:pic>
      <p:sp>
        <p:nvSpPr>
          <p:cNvPr id="364548" name="Rectangle 4"/>
          <p:cNvSpPr>
            <a:spLocks noChangeArrowheads="1"/>
          </p:cNvSpPr>
          <p:nvPr/>
        </p:nvSpPr>
        <p:spPr bwMode="auto">
          <a:xfrm>
            <a:off x="1600200" y="4343400"/>
            <a:ext cx="2895600" cy="228600"/>
          </a:xfrm>
          <a:prstGeom prst="rect">
            <a:avLst/>
          </a:prstGeom>
          <a:solidFill>
            <a:schemeClr val="bg1"/>
          </a:solidFill>
          <a:ln w="9525">
            <a:noFill/>
            <a:miter lim="800000"/>
            <a:headEnd/>
            <a:tailEnd/>
          </a:ln>
          <a:effectLst/>
        </p:spPr>
        <p:txBody>
          <a:bodyPr wrap="none" anchor="ctr"/>
          <a:lstStyle/>
          <a:p>
            <a:endParaRPr lang="en-US"/>
          </a:p>
        </p:txBody>
      </p:sp>
      <p:sp>
        <p:nvSpPr>
          <p:cNvPr id="364549" name="Rectangle 5"/>
          <p:cNvSpPr>
            <a:spLocks noChangeArrowheads="1"/>
          </p:cNvSpPr>
          <p:nvPr/>
        </p:nvSpPr>
        <p:spPr bwMode="auto">
          <a:xfrm>
            <a:off x="1676400" y="1828800"/>
            <a:ext cx="2971800" cy="228600"/>
          </a:xfrm>
          <a:prstGeom prst="rect">
            <a:avLst/>
          </a:prstGeom>
          <a:solidFill>
            <a:schemeClr val="bg1"/>
          </a:solidFill>
          <a:ln w="9525">
            <a:noFill/>
            <a:miter lim="800000"/>
            <a:headEnd/>
            <a:tailEnd/>
          </a:ln>
          <a:effectLst/>
        </p:spPr>
        <p:txBody>
          <a:bodyPr wrap="none" anchor="ctr"/>
          <a:lstStyle/>
          <a:p>
            <a:endParaRPr lang="en-US"/>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2"/>
          <p:cNvSpPr>
            <a:spLocks noGrp="1" noChangeArrowheads="1"/>
          </p:cNvSpPr>
          <p:nvPr>
            <p:ph type="title"/>
          </p:nvPr>
        </p:nvSpPr>
        <p:spPr/>
        <p:txBody>
          <a:bodyPr/>
          <a:lstStyle/>
          <a:p>
            <a:r>
              <a:rPr lang="en-US"/>
              <a:t>Heap Properties</a:t>
            </a:r>
          </a:p>
        </p:txBody>
      </p:sp>
      <p:sp>
        <p:nvSpPr>
          <p:cNvPr id="365571" name="Rectangle 3"/>
          <p:cNvSpPr>
            <a:spLocks noGrp="1" noChangeArrowheads="1"/>
          </p:cNvSpPr>
          <p:nvPr>
            <p:ph idx="1"/>
          </p:nvPr>
        </p:nvSpPr>
        <p:spPr/>
        <p:txBody>
          <a:bodyPr/>
          <a:lstStyle/>
          <a:p>
            <a:r>
              <a:rPr lang="en-US" altLang="en-US" sz="2400"/>
              <a:t>A heap T storing n keys has height h = </a:t>
            </a:r>
            <a:r>
              <a:rPr lang="en-US" altLang="en-US" sz="2400">
                <a:sym typeface="Symbol" pitchFamily="18" charset="2"/>
              </a:rPr>
              <a:t></a:t>
            </a:r>
            <a:r>
              <a:rPr lang="en-US" altLang="en-US" sz="2400"/>
              <a:t>log(n + 1)</a:t>
            </a:r>
            <a:r>
              <a:rPr lang="en-US" altLang="en-US" sz="2400">
                <a:sym typeface="Symbol" pitchFamily="18" charset="2"/>
              </a:rPr>
              <a:t></a:t>
            </a:r>
            <a:r>
              <a:rPr lang="en-US" altLang="en-US" sz="2400"/>
              <a:t>, which is O(log n)</a:t>
            </a:r>
            <a:endParaRPr lang="en-US" altLang="en-US"/>
          </a:p>
          <a:p>
            <a:endParaRPr lang="en-US"/>
          </a:p>
        </p:txBody>
      </p:sp>
      <p:pic>
        <p:nvPicPr>
          <p:cNvPr id="365572" name="Picture 4"/>
          <p:cNvPicPr>
            <a:picLocks noChangeAspect="1" noChangeArrowheads="1"/>
          </p:cNvPicPr>
          <p:nvPr/>
        </p:nvPicPr>
        <p:blipFill>
          <a:blip r:embed="rId2"/>
          <a:srcRect/>
          <a:stretch>
            <a:fillRect/>
          </a:stretch>
        </p:blipFill>
        <p:spPr bwMode="auto">
          <a:xfrm>
            <a:off x="1066800" y="2743200"/>
            <a:ext cx="6553200" cy="35433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65572"/>
                                        </p:tgtEl>
                                        <p:attrNameLst>
                                          <p:attrName>style.visibility</p:attrName>
                                        </p:attrNameLst>
                                      </p:cBhvr>
                                      <p:to>
                                        <p:strVal val="visible"/>
                                      </p:to>
                                    </p:set>
                                    <p:animEffect transition="in" filter="dissolve">
                                      <p:cBhvr>
                                        <p:cTn id="7" dur="500"/>
                                        <p:tgtEl>
                                          <p:spTgt spid="3655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2"/>
          <p:cNvSpPr>
            <a:spLocks noChangeArrowheads="1"/>
          </p:cNvSpPr>
          <p:nvPr/>
        </p:nvSpPr>
        <p:spPr bwMode="auto">
          <a:xfrm>
            <a:off x="990600" y="304800"/>
            <a:ext cx="9163050" cy="800100"/>
          </a:xfrm>
          <a:prstGeom prst="rect">
            <a:avLst/>
          </a:prstGeom>
          <a:noFill/>
          <a:ln w="9525">
            <a:noFill/>
            <a:miter lim="800000"/>
            <a:headEnd/>
            <a:tailEnd/>
          </a:ln>
          <a:effectLst/>
        </p:spPr>
        <p:txBody>
          <a:bodyPr lIns="92075" tIns="46038" rIns="92075" bIns="46038" anchor="ctr"/>
          <a:lstStyle/>
          <a:p>
            <a:r>
              <a:rPr lang="en-US" altLang="zh-TW" sz="3200" i="1">
                <a:solidFill>
                  <a:schemeClr val="hlink"/>
                </a:solidFill>
                <a:latin typeface="Georgia" pitchFamily="18" charset="0"/>
                <a:ea typeface="新細明體" pitchFamily="18" charset="-120"/>
              </a:rPr>
              <a:t>ADT for Min Heap</a:t>
            </a:r>
            <a:endParaRPr lang="en-US" altLang="zh-TW" sz="4000" i="1">
              <a:solidFill>
                <a:schemeClr val="hlink"/>
              </a:solidFill>
              <a:latin typeface="Georgia" pitchFamily="18" charset="0"/>
              <a:ea typeface="新細明體" pitchFamily="18" charset="-120"/>
            </a:endParaRPr>
          </a:p>
        </p:txBody>
      </p:sp>
      <p:sp>
        <p:nvSpPr>
          <p:cNvPr id="347139" name="Rectangle 3"/>
          <p:cNvSpPr>
            <a:spLocks noChangeArrowheads="1"/>
          </p:cNvSpPr>
          <p:nvPr/>
        </p:nvSpPr>
        <p:spPr bwMode="auto">
          <a:xfrm>
            <a:off x="304800" y="1447800"/>
            <a:ext cx="9163050" cy="5210175"/>
          </a:xfrm>
          <a:prstGeom prst="rect">
            <a:avLst/>
          </a:prstGeom>
          <a:noFill/>
          <a:ln w="9525">
            <a:noFill/>
            <a:miter lim="800000"/>
            <a:headEnd/>
            <a:tailEnd/>
          </a:ln>
          <a:effectLst/>
        </p:spPr>
        <p:txBody>
          <a:bodyPr lIns="92075" tIns="46038" rIns="92075" bIns="46038"/>
          <a:lstStyle/>
          <a:p>
            <a:pPr marL="342900" indent="-342900">
              <a:lnSpc>
                <a:spcPct val="80000"/>
              </a:lnSpc>
              <a:spcBef>
                <a:spcPct val="20000"/>
              </a:spcBef>
            </a:pPr>
            <a:r>
              <a:rPr lang="en-US" altLang="zh-TW" sz="2000">
                <a:latin typeface="Georgia" pitchFamily="18" charset="0"/>
                <a:ea typeface="新細明體" pitchFamily="18" charset="-120"/>
              </a:rPr>
              <a:t>objects: n &gt; 0 elements organized in a binary tree so that the value in each </a:t>
            </a:r>
          </a:p>
          <a:p>
            <a:pPr marL="342900" indent="-342900">
              <a:lnSpc>
                <a:spcPct val="80000"/>
              </a:lnSpc>
              <a:spcBef>
                <a:spcPct val="20000"/>
              </a:spcBef>
            </a:pPr>
            <a:r>
              <a:rPr lang="en-US" altLang="zh-TW" sz="2000">
                <a:latin typeface="Georgia" pitchFamily="18" charset="0"/>
                <a:ea typeface="新細明體" pitchFamily="18" charset="-120"/>
              </a:rPr>
              <a:t>	node is at least as large as those in its children</a:t>
            </a:r>
          </a:p>
          <a:p>
            <a:pPr marL="342900" indent="-342900">
              <a:lnSpc>
                <a:spcPct val="80000"/>
              </a:lnSpc>
              <a:spcBef>
                <a:spcPct val="20000"/>
              </a:spcBef>
            </a:pPr>
            <a:r>
              <a:rPr lang="en-US" altLang="zh-TW" sz="2000">
                <a:latin typeface="Georgia" pitchFamily="18" charset="0"/>
                <a:ea typeface="新細明體" pitchFamily="18" charset="-120"/>
              </a:rPr>
              <a:t>method:</a:t>
            </a:r>
          </a:p>
          <a:p>
            <a:pPr marL="342900" indent="-342900">
              <a:lnSpc>
                <a:spcPct val="80000"/>
              </a:lnSpc>
              <a:spcBef>
                <a:spcPct val="20000"/>
              </a:spcBef>
            </a:pPr>
            <a:r>
              <a:rPr lang="en-US" altLang="zh-TW" sz="2000">
                <a:latin typeface="Georgia" pitchFamily="18" charset="0"/>
                <a:ea typeface="新細明體" pitchFamily="18" charset="-120"/>
              </a:rPr>
              <a:t>    Heap Create(MAX_SIZE)::= create an empty heap that can </a:t>
            </a:r>
            <a:br>
              <a:rPr lang="en-US" altLang="zh-TW" sz="2000">
                <a:latin typeface="Georgia" pitchFamily="18" charset="0"/>
                <a:ea typeface="新細明體" pitchFamily="18" charset="-120"/>
              </a:rPr>
            </a:br>
            <a:r>
              <a:rPr lang="en-US" altLang="zh-TW" sz="2000">
                <a:latin typeface="Georgia" pitchFamily="18" charset="0"/>
                <a:ea typeface="新細明體" pitchFamily="18" charset="-120"/>
              </a:rPr>
              <a:t>                               hold a maximum of max_size elements</a:t>
            </a:r>
          </a:p>
          <a:p>
            <a:pPr marL="342900" indent="-342900">
              <a:lnSpc>
                <a:spcPct val="80000"/>
              </a:lnSpc>
              <a:spcBef>
                <a:spcPct val="20000"/>
              </a:spcBef>
            </a:pPr>
            <a:r>
              <a:rPr lang="en-US" altLang="zh-TW" sz="2000">
                <a:latin typeface="Georgia" pitchFamily="18" charset="0"/>
                <a:ea typeface="新細明體" pitchFamily="18" charset="-120"/>
              </a:rPr>
              <a:t>    Boolean HeapFull(heap, n)::= if (n==max_size) return TRUE</a:t>
            </a:r>
            <a:br>
              <a:rPr lang="en-US" altLang="zh-TW" sz="2000">
                <a:latin typeface="Georgia" pitchFamily="18" charset="0"/>
                <a:ea typeface="新細明體" pitchFamily="18" charset="-120"/>
              </a:rPr>
            </a:br>
            <a:r>
              <a:rPr lang="en-US" altLang="zh-TW" sz="2000">
                <a:latin typeface="Georgia" pitchFamily="18" charset="0"/>
                <a:ea typeface="新細明體" pitchFamily="18" charset="-120"/>
              </a:rPr>
              <a:t>                                                else return FALSE</a:t>
            </a:r>
          </a:p>
          <a:p>
            <a:pPr marL="342900" indent="-342900">
              <a:lnSpc>
                <a:spcPct val="80000"/>
              </a:lnSpc>
              <a:spcBef>
                <a:spcPct val="20000"/>
              </a:spcBef>
            </a:pPr>
            <a:r>
              <a:rPr lang="en-US" altLang="zh-TW" sz="2000">
                <a:latin typeface="Georgia" pitchFamily="18" charset="0"/>
                <a:ea typeface="新細明體" pitchFamily="18" charset="-120"/>
              </a:rPr>
              <a:t>    Heap Insert(heap, item, n)::= if (!HeapFull(heap,n)) insert </a:t>
            </a:r>
            <a:br>
              <a:rPr lang="en-US" altLang="zh-TW" sz="2000">
                <a:latin typeface="Georgia" pitchFamily="18" charset="0"/>
                <a:ea typeface="新細明體" pitchFamily="18" charset="-120"/>
              </a:rPr>
            </a:br>
            <a:r>
              <a:rPr lang="en-US" altLang="zh-TW" sz="2000">
                <a:latin typeface="Georgia" pitchFamily="18" charset="0"/>
                <a:ea typeface="新細明體" pitchFamily="18" charset="-120"/>
              </a:rPr>
              <a:t>                               item into heap and return the resulting heap </a:t>
            </a:r>
            <a:br>
              <a:rPr lang="en-US" altLang="zh-TW" sz="2000">
                <a:latin typeface="Georgia" pitchFamily="18" charset="0"/>
                <a:ea typeface="新細明體" pitchFamily="18" charset="-120"/>
              </a:rPr>
            </a:br>
            <a:r>
              <a:rPr lang="en-US" altLang="zh-TW" sz="2000">
                <a:latin typeface="Georgia" pitchFamily="18" charset="0"/>
                <a:ea typeface="新細明體" pitchFamily="18" charset="-120"/>
              </a:rPr>
              <a:t>                                                else return error</a:t>
            </a:r>
          </a:p>
          <a:p>
            <a:pPr marL="342900" indent="-342900">
              <a:lnSpc>
                <a:spcPct val="80000"/>
              </a:lnSpc>
              <a:spcBef>
                <a:spcPct val="20000"/>
              </a:spcBef>
            </a:pPr>
            <a:r>
              <a:rPr lang="en-US" altLang="zh-TW" sz="2000">
                <a:latin typeface="Georgia" pitchFamily="18" charset="0"/>
                <a:ea typeface="新細明體" pitchFamily="18" charset="-120"/>
              </a:rPr>
              <a:t>    Boolean HeapEmpty(heap, n)::= if (n&gt;0) return FALSE</a:t>
            </a:r>
          </a:p>
          <a:p>
            <a:pPr marL="342900" indent="-342900">
              <a:lnSpc>
                <a:spcPct val="80000"/>
              </a:lnSpc>
              <a:spcBef>
                <a:spcPct val="20000"/>
              </a:spcBef>
            </a:pPr>
            <a:r>
              <a:rPr lang="en-US" altLang="zh-TW" sz="2000">
                <a:latin typeface="Georgia" pitchFamily="18" charset="0"/>
                <a:ea typeface="新細明體" pitchFamily="18" charset="-120"/>
              </a:rPr>
              <a:t>                                                     else return TRUE</a:t>
            </a:r>
          </a:p>
          <a:p>
            <a:pPr marL="342900" indent="-342900">
              <a:lnSpc>
                <a:spcPct val="80000"/>
              </a:lnSpc>
              <a:spcBef>
                <a:spcPct val="20000"/>
              </a:spcBef>
            </a:pPr>
            <a:r>
              <a:rPr lang="en-US" altLang="zh-TW" sz="2000">
                <a:latin typeface="Georgia" pitchFamily="18" charset="0"/>
                <a:ea typeface="新細明體" pitchFamily="18" charset="-120"/>
              </a:rPr>
              <a:t>    Element Delete(heap,n)::= if (!HeapEmpty(heap,n)) return one</a:t>
            </a:r>
            <a:br>
              <a:rPr lang="en-US" altLang="zh-TW" sz="2000">
                <a:latin typeface="Georgia" pitchFamily="18" charset="0"/>
                <a:ea typeface="新細明體" pitchFamily="18" charset="-120"/>
              </a:rPr>
            </a:br>
            <a:r>
              <a:rPr lang="en-US" altLang="zh-TW" sz="2000">
                <a:latin typeface="Georgia" pitchFamily="18" charset="0"/>
                <a:ea typeface="新細明體" pitchFamily="18" charset="-120"/>
              </a:rPr>
              <a:t>                               instance of the </a:t>
            </a:r>
            <a:r>
              <a:rPr lang="en-US" altLang="zh-TW" sz="2000">
                <a:solidFill>
                  <a:srgbClr val="CC3300"/>
                </a:solidFill>
                <a:latin typeface="Georgia" pitchFamily="18" charset="0"/>
                <a:ea typeface="新細明體" pitchFamily="18" charset="-120"/>
              </a:rPr>
              <a:t>smallest</a:t>
            </a:r>
            <a:r>
              <a:rPr lang="en-US" altLang="zh-TW" sz="2000">
                <a:latin typeface="Georgia" pitchFamily="18" charset="0"/>
                <a:ea typeface="新細明體" pitchFamily="18" charset="-120"/>
              </a:rPr>
              <a:t> element in the heap </a:t>
            </a:r>
            <a:br>
              <a:rPr lang="en-US" altLang="zh-TW" sz="2000">
                <a:latin typeface="Georgia" pitchFamily="18" charset="0"/>
                <a:ea typeface="新細明體" pitchFamily="18" charset="-120"/>
              </a:rPr>
            </a:br>
            <a:r>
              <a:rPr lang="en-US" altLang="zh-TW" sz="2000">
                <a:latin typeface="Georgia" pitchFamily="18" charset="0"/>
                <a:ea typeface="新細明體" pitchFamily="18" charset="-120"/>
              </a:rPr>
              <a:t>                               and remove it from the heap </a:t>
            </a:r>
          </a:p>
          <a:p>
            <a:pPr marL="342900" indent="-342900">
              <a:lnSpc>
                <a:spcPct val="80000"/>
              </a:lnSpc>
              <a:spcBef>
                <a:spcPct val="20000"/>
              </a:spcBef>
            </a:pPr>
            <a:r>
              <a:rPr lang="en-US" altLang="zh-TW" sz="2000">
                <a:latin typeface="Georgia" pitchFamily="18" charset="0"/>
                <a:ea typeface="新細明體" pitchFamily="18" charset="-120"/>
              </a:rPr>
              <a:t>                                                     else return error</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p:cNvSpPr>
            <a:spLocks noGrp="1" noChangeArrowheads="1"/>
          </p:cNvSpPr>
          <p:nvPr>
            <p:ph type="title"/>
          </p:nvPr>
        </p:nvSpPr>
        <p:spPr/>
        <p:txBody>
          <a:bodyPr/>
          <a:lstStyle/>
          <a:p>
            <a:r>
              <a:rPr lang="en-US"/>
              <a:t>Heap Insertion</a:t>
            </a:r>
          </a:p>
        </p:txBody>
      </p:sp>
      <p:sp>
        <p:nvSpPr>
          <p:cNvPr id="366595" name="Rectangle 3"/>
          <p:cNvSpPr>
            <a:spLocks noGrp="1" noChangeArrowheads="1"/>
          </p:cNvSpPr>
          <p:nvPr>
            <p:ph idx="1"/>
          </p:nvPr>
        </p:nvSpPr>
        <p:spPr/>
        <p:txBody>
          <a:bodyPr/>
          <a:lstStyle/>
          <a:p>
            <a:r>
              <a:rPr lang="en-US"/>
              <a:t>Insert 6 </a:t>
            </a:r>
          </a:p>
        </p:txBody>
      </p:sp>
      <p:pic>
        <p:nvPicPr>
          <p:cNvPr id="366596" name="Picture 4"/>
          <p:cNvPicPr>
            <a:picLocks noChangeAspect="1" noChangeArrowheads="1"/>
          </p:cNvPicPr>
          <p:nvPr/>
        </p:nvPicPr>
        <p:blipFill>
          <a:blip r:embed="rId2"/>
          <a:srcRect/>
          <a:stretch>
            <a:fillRect/>
          </a:stretch>
        </p:blipFill>
        <p:spPr bwMode="auto">
          <a:xfrm>
            <a:off x="2362200" y="2251075"/>
            <a:ext cx="6134100" cy="42005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66596"/>
                                        </p:tgtEl>
                                        <p:attrNameLst>
                                          <p:attrName>style.visibility</p:attrName>
                                        </p:attrNameLst>
                                      </p:cBhvr>
                                      <p:to>
                                        <p:strVal val="visible"/>
                                      </p:to>
                                    </p:set>
                                    <p:animEffect transition="in" filter="dissolve">
                                      <p:cBhvr>
                                        <p:cTn id="7" dur="500"/>
                                        <p:tgtEl>
                                          <p:spTgt spid="3665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t>Heap Insertion</a:t>
            </a:r>
          </a:p>
        </p:txBody>
      </p:sp>
      <p:sp>
        <p:nvSpPr>
          <p:cNvPr id="367619" name="Rectangle 3"/>
          <p:cNvSpPr>
            <a:spLocks noGrp="1" noChangeArrowheads="1"/>
          </p:cNvSpPr>
          <p:nvPr>
            <p:ph idx="1"/>
          </p:nvPr>
        </p:nvSpPr>
        <p:spPr/>
        <p:txBody>
          <a:bodyPr/>
          <a:lstStyle/>
          <a:p>
            <a:r>
              <a:rPr lang="en-US"/>
              <a:t>Add key in next available position</a:t>
            </a:r>
          </a:p>
          <a:p>
            <a:pPr>
              <a:buFontTx/>
              <a:buNone/>
            </a:pPr>
            <a:endParaRPr lang="en-US"/>
          </a:p>
        </p:txBody>
      </p:sp>
      <p:graphicFrame>
        <p:nvGraphicFramePr>
          <p:cNvPr id="367620" name="Object 4"/>
          <p:cNvGraphicFramePr>
            <a:graphicFrameLocks noChangeAspect="1"/>
          </p:cNvGraphicFramePr>
          <p:nvPr/>
        </p:nvGraphicFramePr>
        <p:xfrm>
          <a:off x="1828800" y="2590800"/>
          <a:ext cx="5905500" cy="3733800"/>
        </p:xfrm>
        <a:graphic>
          <a:graphicData uri="http://schemas.openxmlformats.org/presentationml/2006/ole">
            <mc:AlternateContent xmlns:mc="http://schemas.openxmlformats.org/markup-compatibility/2006">
              <mc:Choice xmlns:v="urn:schemas-microsoft-com:vml" Requires="v">
                <p:oleObj spid="_x0000_s169989" name="Bitmap Image" r:id="rId3" imgW="5904762" imgH="3734321" progId="Paint.Picture">
                  <p:embed/>
                </p:oleObj>
              </mc:Choice>
              <mc:Fallback>
                <p:oleObj name="Bitmap Image" r:id="rId3" imgW="5904762" imgH="3734321" progId="Paint.Picture">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2590800"/>
                        <a:ext cx="59055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p:cNvSpPr>
            <a:spLocks noGrp="1" noChangeArrowheads="1"/>
          </p:cNvSpPr>
          <p:nvPr>
            <p:ph type="title"/>
          </p:nvPr>
        </p:nvSpPr>
        <p:spPr>
          <a:xfrm>
            <a:off x="457200" y="152400"/>
            <a:ext cx="8229600" cy="1371600"/>
          </a:xfrm>
        </p:spPr>
        <p:txBody>
          <a:bodyPr/>
          <a:lstStyle/>
          <a:p>
            <a:r>
              <a:rPr lang="en-US" dirty="0"/>
              <a:t>Heap Insertion</a:t>
            </a:r>
          </a:p>
        </p:txBody>
      </p:sp>
      <p:sp>
        <p:nvSpPr>
          <p:cNvPr id="368643" name="Rectangle 3"/>
          <p:cNvSpPr>
            <a:spLocks noGrp="1" noChangeArrowheads="1"/>
          </p:cNvSpPr>
          <p:nvPr>
            <p:ph idx="1"/>
          </p:nvPr>
        </p:nvSpPr>
        <p:spPr/>
        <p:txBody>
          <a:bodyPr/>
          <a:lstStyle/>
          <a:p>
            <a:r>
              <a:rPr lang="en-US"/>
              <a:t>Begin Unheap</a:t>
            </a:r>
          </a:p>
        </p:txBody>
      </p:sp>
      <p:pic>
        <p:nvPicPr>
          <p:cNvPr id="368644" name="Picture 4"/>
          <p:cNvPicPr>
            <a:picLocks noChangeAspect="1" noChangeArrowheads="1"/>
          </p:cNvPicPr>
          <p:nvPr/>
        </p:nvPicPr>
        <p:blipFill>
          <a:blip r:embed="rId2"/>
          <a:srcRect/>
          <a:stretch>
            <a:fillRect/>
          </a:stretch>
        </p:blipFill>
        <p:spPr bwMode="auto">
          <a:xfrm>
            <a:off x="2819400" y="1905000"/>
            <a:ext cx="5410200" cy="467995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68644"/>
                                        </p:tgtEl>
                                        <p:attrNameLst>
                                          <p:attrName>style.visibility</p:attrName>
                                        </p:attrNameLst>
                                      </p:cBhvr>
                                      <p:to>
                                        <p:strVal val="visible"/>
                                      </p:to>
                                    </p:set>
                                    <p:animEffect transition="in" filter="dissolve">
                                      <p:cBhvr>
                                        <p:cTn id="7" dur="500"/>
                                        <p:tgtEl>
                                          <p:spTgt spid="3686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9666" name="Rectangle 2"/>
          <p:cNvSpPr>
            <a:spLocks noGrp="1" noChangeArrowheads="1"/>
          </p:cNvSpPr>
          <p:nvPr>
            <p:ph type="title"/>
          </p:nvPr>
        </p:nvSpPr>
        <p:spPr>
          <a:xfrm>
            <a:off x="457200" y="152400"/>
            <a:ext cx="8229600" cy="914400"/>
          </a:xfrm>
        </p:spPr>
        <p:txBody>
          <a:bodyPr>
            <a:normAutofit/>
          </a:bodyPr>
          <a:lstStyle/>
          <a:p>
            <a:r>
              <a:rPr lang="en-US" dirty="0"/>
              <a:t>Heap Insertion</a:t>
            </a:r>
          </a:p>
        </p:txBody>
      </p:sp>
      <p:pic>
        <p:nvPicPr>
          <p:cNvPr id="369667" name="Picture 3"/>
          <p:cNvPicPr>
            <a:picLocks noGrp="1" noChangeAspect="1" noChangeArrowheads="1"/>
          </p:cNvPicPr>
          <p:nvPr>
            <p:ph idx="1"/>
          </p:nvPr>
        </p:nvPicPr>
        <p:blipFill>
          <a:blip r:embed="rId2"/>
          <a:srcRect/>
          <a:stretch>
            <a:fillRect/>
          </a:stretch>
        </p:blipFill>
        <p:spPr>
          <a:xfrm>
            <a:off x="1803400" y="1371600"/>
            <a:ext cx="5537200" cy="4891088"/>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69667"/>
                                        </p:tgtEl>
                                        <p:attrNameLst>
                                          <p:attrName>style.visibility</p:attrName>
                                        </p:attrNameLst>
                                      </p:cBhvr>
                                      <p:to>
                                        <p:strVal val="visible"/>
                                      </p:to>
                                    </p:set>
                                    <p:animEffect transition="in" filter="dissolve">
                                      <p:cBhvr>
                                        <p:cTn id="7" dur="500"/>
                                        <p:tgtEl>
                                          <p:spTgt spid="3696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p:cNvSpPr>
            <a:spLocks noGrp="1" noChangeArrowheads="1"/>
          </p:cNvSpPr>
          <p:nvPr>
            <p:ph type="title"/>
          </p:nvPr>
        </p:nvSpPr>
        <p:spPr/>
        <p:txBody>
          <a:bodyPr/>
          <a:lstStyle/>
          <a:p>
            <a:r>
              <a:rPr lang="en-US"/>
              <a:t>Heap Insertion</a:t>
            </a:r>
          </a:p>
        </p:txBody>
      </p:sp>
      <p:sp>
        <p:nvSpPr>
          <p:cNvPr id="370691" name="Rectangle 3"/>
          <p:cNvSpPr>
            <a:spLocks noGrp="1" noChangeArrowheads="1"/>
          </p:cNvSpPr>
          <p:nvPr>
            <p:ph idx="1"/>
          </p:nvPr>
        </p:nvSpPr>
        <p:spPr/>
        <p:txBody>
          <a:bodyPr/>
          <a:lstStyle/>
          <a:p>
            <a:r>
              <a:rPr lang="en-US"/>
              <a:t>Terminate unheap when</a:t>
            </a:r>
          </a:p>
          <a:p>
            <a:pPr lvl="1"/>
            <a:r>
              <a:rPr lang="en-US"/>
              <a:t>reach root</a:t>
            </a:r>
          </a:p>
          <a:p>
            <a:pPr lvl="1"/>
            <a:r>
              <a:rPr lang="en-US"/>
              <a:t>key child is greater than key parent</a:t>
            </a:r>
          </a:p>
        </p:txBody>
      </p:sp>
      <p:pic>
        <p:nvPicPr>
          <p:cNvPr id="370692" name="Picture 4"/>
          <p:cNvPicPr>
            <a:picLocks noChangeAspect="1" noChangeArrowheads="1"/>
          </p:cNvPicPr>
          <p:nvPr/>
        </p:nvPicPr>
        <p:blipFill>
          <a:blip r:embed="rId2"/>
          <a:srcRect/>
          <a:stretch>
            <a:fillRect/>
          </a:stretch>
        </p:blipFill>
        <p:spPr bwMode="auto">
          <a:xfrm>
            <a:off x="762000" y="3200400"/>
            <a:ext cx="7239000" cy="32893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70692"/>
                                        </p:tgtEl>
                                        <p:attrNameLst>
                                          <p:attrName>style.visibility</p:attrName>
                                        </p:attrNameLst>
                                      </p:cBhvr>
                                      <p:to>
                                        <p:strVal val="visible"/>
                                      </p:to>
                                    </p:set>
                                    <p:animEffect transition="in" filter="dissolve">
                                      <p:cBhvr>
                                        <p:cTn id="7" dur="500"/>
                                        <p:tgtEl>
                                          <p:spTgt spid="3706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p:cNvSpPr>
            <a:spLocks noGrp="1" noChangeArrowheads="1"/>
          </p:cNvSpPr>
          <p:nvPr>
            <p:ph type="title"/>
          </p:nvPr>
        </p:nvSpPr>
        <p:spPr/>
        <p:txBody>
          <a:bodyPr/>
          <a:lstStyle/>
          <a:p>
            <a:r>
              <a:rPr lang="en-US"/>
              <a:t>Heap Removal</a:t>
            </a:r>
          </a:p>
        </p:txBody>
      </p:sp>
      <p:sp>
        <p:nvSpPr>
          <p:cNvPr id="371715" name="Rectangle 3"/>
          <p:cNvSpPr>
            <a:spLocks noGrp="1" noChangeArrowheads="1"/>
          </p:cNvSpPr>
          <p:nvPr>
            <p:ph idx="1"/>
          </p:nvPr>
        </p:nvSpPr>
        <p:spPr/>
        <p:txBody>
          <a:bodyPr/>
          <a:lstStyle/>
          <a:p>
            <a:r>
              <a:rPr lang="en-US"/>
              <a:t>Remove element </a:t>
            </a:r>
          </a:p>
          <a:p>
            <a:pPr>
              <a:buFontTx/>
              <a:buNone/>
            </a:pPr>
            <a:r>
              <a:rPr lang="en-US"/>
              <a:t>from priority queues? </a:t>
            </a:r>
          </a:p>
          <a:p>
            <a:pPr>
              <a:buFontTx/>
              <a:buNone/>
            </a:pPr>
            <a:r>
              <a:rPr lang="en-US">
                <a:solidFill>
                  <a:srgbClr val="006600"/>
                </a:solidFill>
              </a:rPr>
              <a:t>removeMin( )</a:t>
            </a:r>
          </a:p>
          <a:p>
            <a:endParaRPr lang="en-US"/>
          </a:p>
        </p:txBody>
      </p:sp>
      <p:graphicFrame>
        <p:nvGraphicFramePr>
          <p:cNvPr id="371716" name="Object 4"/>
          <p:cNvGraphicFramePr>
            <a:graphicFrameLocks noChangeAspect="1"/>
          </p:cNvGraphicFramePr>
          <p:nvPr/>
        </p:nvGraphicFramePr>
        <p:xfrm>
          <a:off x="3581400" y="2438400"/>
          <a:ext cx="5314950" cy="4191000"/>
        </p:xfrm>
        <a:graphic>
          <a:graphicData uri="http://schemas.openxmlformats.org/presentationml/2006/ole">
            <mc:AlternateContent xmlns:mc="http://schemas.openxmlformats.org/markup-compatibility/2006">
              <mc:Choice xmlns:v="urn:schemas-microsoft-com:vml" Requires="v">
                <p:oleObj spid="_x0000_s171013" name="Bitmap Image" r:id="rId3" imgW="5315692" imgH="4191585" progId="Paint.Picture">
                  <p:embed/>
                </p:oleObj>
              </mc:Choice>
              <mc:Fallback>
                <p:oleObj name="Bitmap Image" r:id="rId3" imgW="5315692" imgH="4191585" progId="Paint.Picture">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2438400"/>
                        <a:ext cx="531495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ChangeArrowheads="1"/>
          </p:cNvSpPr>
          <p:nvPr>
            <p:ph type="title"/>
          </p:nvPr>
        </p:nvSpPr>
        <p:spPr/>
        <p:txBody>
          <a:bodyPr/>
          <a:lstStyle/>
          <a:p>
            <a:r>
              <a:rPr lang="en-US"/>
              <a:t>Heap Removal</a:t>
            </a:r>
          </a:p>
        </p:txBody>
      </p:sp>
      <p:sp>
        <p:nvSpPr>
          <p:cNvPr id="372739" name="Rectangle 3"/>
          <p:cNvSpPr>
            <a:spLocks noGrp="1" noChangeArrowheads="1"/>
          </p:cNvSpPr>
          <p:nvPr>
            <p:ph idx="1"/>
          </p:nvPr>
        </p:nvSpPr>
        <p:spPr/>
        <p:txBody>
          <a:bodyPr/>
          <a:lstStyle/>
          <a:p>
            <a:r>
              <a:rPr lang="en-US"/>
              <a:t>Begin downheap</a:t>
            </a:r>
          </a:p>
        </p:txBody>
      </p:sp>
      <p:pic>
        <p:nvPicPr>
          <p:cNvPr id="372740" name="Picture 4"/>
          <p:cNvPicPr>
            <a:picLocks noChangeAspect="1" noChangeArrowheads="1"/>
          </p:cNvPicPr>
          <p:nvPr/>
        </p:nvPicPr>
        <p:blipFill>
          <a:blip r:embed="rId2"/>
          <a:srcRect/>
          <a:stretch>
            <a:fillRect/>
          </a:stretch>
        </p:blipFill>
        <p:spPr bwMode="auto">
          <a:xfrm>
            <a:off x="1752600" y="2590800"/>
            <a:ext cx="6477000" cy="400685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72740"/>
                                        </p:tgtEl>
                                        <p:attrNameLst>
                                          <p:attrName>style.visibility</p:attrName>
                                        </p:attrNameLst>
                                      </p:cBhvr>
                                      <p:to>
                                        <p:strVal val="visible"/>
                                      </p:to>
                                    </p:set>
                                    <p:animEffect transition="in" filter="dissolve">
                                      <p:cBhvr>
                                        <p:cTn id="7" dur="500"/>
                                        <p:tgtEl>
                                          <p:spTgt spid="3727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3762" name="Rectangle 2"/>
          <p:cNvSpPr>
            <a:spLocks noGrp="1" noChangeArrowheads="1"/>
          </p:cNvSpPr>
          <p:nvPr>
            <p:ph type="title"/>
          </p:nvPr>
        </p:nvSpPr>
        <p:spPr/>
        <p:txBody>
          <a:bodyPr/>
          <a:lstStyle/>
          <a:p>
            <a:r>
              <a:rPr lang="en-US"/>
              <a:t>Heap Removal</a:t>
            </a:r>
          </a:p>
        </p:txBody>
      </p:sp>
      <p:pic>
        <p:nvPicPr>
          <p:cNvPr id="373763" name="Picture 3"/>
          <p:cNvPicPr>
            <a:picLocks noGrp="1" noChangeAspect="1" noChangeArrowheads="1"/>
          </p:cNvPicPr>
          <p:nvPr>
            <p:ph idx="1"/>
          </p:nvPr>
        </p:nvPicPr>
        <p:blipFill>
          <a:blip r:embed="rId2"/>
          <a:srcRect/>
          <a:stretch>
            <a:fillRect/>
          </a:stretch>
        </p:blipFill>
        <p:spPr>
          <a:xfrm>
            <a:off x="2189163" y="1371600"/>
            <a:ext cx="4765675" cy="4891088"/>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73763"/>
                                        </p:tgtEl>
                                        <p:attrNameLst>
                                          <p:attrName>style.visibility</p:attrName>
                                        </p:attrNameLst>
                                      </p:cBhvr>
                                      <p:to>
                                        <p:strVal val="visible"/>
                                      </p:to>
                                    </p:set>
                                    <p:animEffect transition="in" filter="dissolve">
                                      <p:cBhvr>
                                        <p:cTn id="7" dur="500"/>
                                        <p:tgtEl>
                                          <p:spTgt spid="3737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4786" name="Rectangle 2"/>
          <p:cNvSpPr>
            <a:spLocks noGrp="1" noChangeArrowheads="1"/>
          </p:cNvSpPr>
          <p:nvPr>
            <p:ph type="title"/>
          </p:nvPr>
        </p:nvSpPr>
        <p:spPr/>
        <p:txBody>
          <a:bodyPr/>
          <a:lstStyle/>
          <a:p>
            <a:r>
              <a:rPr lang="en-US"/>
              <a:t>Heap Removal</a:t>
            </a:r>
          </a:p>
        </p:txBody>
      </p:sp>
      <p:pic>
        <p:nvPicPr>
          <p:cNvPr id="374787" name="Picture 3"/>
          <p:cNvPicPr>
            <a:picLocks noGrp="1" noChangeAspect="1" noChangeArrowheads="1"/>
          </p:cNvPicPr>
          <p:nvPr>
            <p:ph idx="1"/>
          </p:nvPr>
        </p:nvPicPr>
        <p:blipFill>
          <a:blip r:embed="rId2"/>
          <a:srcRect/>
          <a:stretch>
            <a:fillRect/>
          </a:stretch>
        </p:blipFill>
        <p:spPr>
          <a:xfrm>
            <a:off x="1897063" y="1371600"/>
            <a:ext cx="5348287" cy="4891088"/>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74787"/>
                                        </p:tgtEl>
                                        <p:attrNameLst>
                                          <p:attrName>style.visibility</p:attrName>
                                        </p:attrNameLst>
                                      </p:cBhvr>
                                      <p:to>
                                        <p:strVal val="visible"/>
                                      </p:to>
                                    </p:set>
                                    <p:animEffect transition="in" filter="dissolve">
                                      <p:cBhvr>
                                        <p:cTn id="7" dur="500"/>
                                        <p:tgtEl>
                                          <p:spTgt spid="3747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2"/>
          <p:cNvSpPr>
            <a:spLocks noGrp="1" noChangeArrowheads="1"/>
          </p:cNvSpPr>
          <p:nvPr>
            <p:ph type="title"/>
          </p:nvPr>
        </p:nvSpPr>
        <p:spPr/>
        <p:txBody>
          <a:bodyPr/>
          <a:lstStyle/>
          <a:p>
            <a:r>
              <a:rPr lang="en-US"/>
              <a:t>Heap Removal</a:t>
            </a:r>
          </a:p>
        </p:txBody>
      </p:sp>
      <p:sp>
        <p:nvSpPr>
          <p:cNvPr id="375811" name="Rectangle 3"/>
          <p:cNvSpPr>
            <a:spLocks noGrp="1" noChangeArrowheads="1"/>
          </p:cNvSpPr>
          <p:nvPr>
            <p:ph idx="1"/>
          </p:nvPr>
        </p:nvSpPr>
        <p:spPr/>
        <p:txBody>
          <a:bodyPr/>
          <a:lstStyle/>
          <a:p>
            <a:r>
              <a:rPr lang="en-US"/>
              <a:t>Terminate downheap when </a:t>
            </a:r>
          </a:p>
          <a:p>
            <a:pPr lvl="1"/>
            <a:r>
              <a:rPr lang="en-US"/>
              <a:t>reach leaf level</a:t>
            </a:r>
          </a:p>
          <a:p>
            <a:pPr lvl="1"/>
            <a:r>
              <a:rPr lang="en-US"/>
              <a:t>key parent is greater than key child</a:t>
            </a:r>
          </a:p>
        </p:txBody>
      </p:sp>
      <p:pic>
        <p:nvPicPr>
          <p:cNvPr id="375812" name="Picture 4"/>
          <p:cNvPicPr>
            <a:picLocks noChangeAspect="1" noChangeArrowheads="1"/>
          </p:cNvPicPr>
          <p:nvPr/>
        </p:nvPicPr>
        <p:blipFill>
          <a:blip r:embed="rId2"/>
          <a:srcRect/>
          <a:stretch>
            <a:fillRect/>
          </a:stretch>
        </p:blipFill>
        <p:spPr bwMode="auto">
          <a:xfrm>
            <a:off x="2209800" y="3124200"/>
            <a:ext cx="6324600" cy="354965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75812"/>
                                        </p:tgtEl>
                                        <p:attrNameLst>
                                          <p:attrName>style.visibility</p:attrName>
                                        </p:attrNameLst>
                                      </p:cBhvr>
                                      <p:to>
                                        <p:strVal val="visible"/>
                                      </p:to>
                                    </p:set>
                                    <p:animEffect transition="in" filter="dissolve">
                                      <p:cBhvr>
                                        <p:cTn id="7" dur="500"/>
                                        <p:tgtEl>
                                          <p:spTgt spid="3758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p:cNvSpPr>
            <a:spLocks noGrp="1" noChangeArrowheads="1"/>
          </p:cNvSpPr>
          <p:nvPr>
            <p:ph type="title"/>
          </p:nvPr>
        </p:nvSpPr>
        <p:spPr/>
        <p:txBody>
          <a:bodyPr/>
          <a:lstStyle/>
          <a:p>
            <a:r>
              <a:rPr lang="en-US"/>
              <a:t>Building a Heap</a:t>
            </a:r>
          </a:p>
        </p:txBody>
      </p:sp>
      <p:sp>
        <p:nvSpPr>
          <p:cNvPr id="376835" name="Rectangle 3"/>
          <p:cNvSpPr>
            <a:spLocks noGrp="1" noChangeArrowheads="1"/>
          </p:cNvSpPr>
          <p:nvPr>
            <p:ph idx="1"/>
          </p:nvPr>
        </p:nvSpPr>
        <p:spPr>
          <a:xfrm>
            <a:off x="533400" y="1600200"/>
            <a:ext cx="7772400" cy="4800600"/>
          </a:xfrm>
        </p:spPr>
        <p:txBody>
          <a:bodyPr/>
          <a:lstStyle/>
          <a:p>
            <a:r>
              <a:rPr lang="en-US" altLang="en-US"/>
              <a:t>build (n + 1)/2 trivial one-element heaps</a:t>
            </a:r>
          </a:p>
          <a:p>
            <a:endParaRPr lang="en-US"/>
          </a:p>
          <a:p>
            <a:endParaRPr lang="en-US"/>
          </a:p>
          <a:p>
            <a:endParaRPr lang="en-US"/>
          </a:p>
          <a:p>
            <a:endParaRPr lang="en-US"/>
          </a:p>
          <a:p>
            <a:r>
              <a:rPr lang="en-US" altLang="en-US"/>
              <a:t>build three-element heaps on top of them</a:t>
            </a:r>
            <a:endParaRPr lang="en-US"/>
          </a:p>
        </p:txBody>
      </p:sp>
      <p:pic>
        <p:nvPicPr>
          <p:cNvPr id="376836" name="Picture 4"/>
          <p:cNvPicPr>
            <a:picLocks noChangeAspect="1" noChangeArrowheads="1"/>
          </p:cNvPicPr>
          <p:nvPr/>
        </p:nvPicPr>
        <p:blipFill>
          <a:blip r:embed="rId2"/>
          <a:srcRect/>
          <a:stretch>
            <a:fillRect/>
          </a:stretch>
        </p:blipFill>
        <p:spPr bwMode="auto">
          <a:xfrm>
            <a:off x="1905000" y="2133600"/>
            <a:ext cx="4267200" cy="1874838"/>
          </a:xfrm>
          <a:prstGeom prst="rect">
            <a:avLst/>
          </a:prstGeom>
          <a:noFill/>
          <a:ln w="9525">
            <a:noFill/>
            <a:miter lim="800000"/>
            <a:headEnd/>
            <a:tailEnd/>
          </a:ln>
          <a:effectLst/>
        </p:spPr>
      </p:pic>
      <p:pic>
        <p:nvPicPr>
          <p:cNvPr id="376837" name="Picture 5"/>
          <p:cNvPicPr>
            <a:picLocks noChangeAspect="1" noChangeArrowheads="1"/>
          </p:cNvPicPr>
          <p:nvPr/>
        </p:nvPicPr>
        <p:blipFill>
          <a:blip r:embed="rId3"/>
          <a:srcRect/>
          <a:stretch>
            <a:fillRect/>
          </a:stretch>
        </p:blipFill>
        <p:spPr bwMode="auto">
          <a:xfrm>
            <a:off x="1676400" y="4598988"/>
            <a:ext cx="5029200" cy="2259012"/>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76836"/>
                                        </p:tgtEl>
                                        <p:attrNameLst>
                                          <p:attrName>style.visibility</p:attrName>
                                        </p:attrNameLst>
                                      </p:cBhvr>
                                      <p:to>
                                        <p:strVal val="visible"/>
                                      </p:to>
                                    </p:set>
                                    <p:animEffect transition="in" filter="dissolve">
                                      <p:cBhvr>
                                        <p:cTn id="7" dur="500"/>
                                        <p:tgtEl>
                                          <p:spTgt spid="37683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76837"/>
                                        </p:tgtEl>
                                        <p:attrNameLst>
                                          <p:attrName>style.visibility</p:attrName>
                                        </p:attrNameLst>
                                      </p:cBhvr>
                                      <p:to>
                                        <p:strVal val="visible"/>
                                      </p:to>
                                    </p:set>
                                    <p:animEffect transition="in" filter="dissolve">
                                      <p:cBhvr>
                                        <p:cTn id="12" dur="500"/>
                                        <p:tgtEl>
                                          <p:spTgt spid="3768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2"/>
          <p:cNvSpPr>
            <a:spLocks noGrp="1" noChangeArrowheads="1"/>
          </p:cNvSpPr>
          <p:nvPr>
            <p:ph type="title"/>
          </p:nvPr>
        </p:nvSpPr>
        <p:spPr/>
        <p:txBody>
          <a:bodyPr/>
          <a:lstStyle/>
          <a:p>
            <a:r>
              <a:rPr lang="en-US"/>
              <a:t>Building a Heap</a:t>
            </a:r>
          </a:p>
        </p:txBody>
      </p:sp>
      <p:sp>
        <p:nvSpPr>
          <p:cNvPr id="377859" name="Rectangle 3"/>
          <p:cNvSpPr>
            <a:spLocks noChangeArrowheads="1"/>
          </p:cNvSpPr>
          <p:nvPr/>
        </p:nvSpPr>
        <p:spPr bwMode="auto">
          <a:xfrm>
            <a:off x="304800" y="1676400"/>
            <a:ext cx="8839200" cy="5175250"/>
          </a:xfrm>
          <a:prstGeom prst="rect">
            <a:avLst/>
          </a:prstGeom>
          <a:noFill/>
          <a:ln w="9525">
            <a:noFill/>
            <a:miter lim="800000"/>
            <a:headEnd/>
            <a:tailEnd/>
          </a:ln>
          <a:effectLst/>
        </p:spPr>
        <p:txBody>
          <a:bodyPr/>
          <a:lstStyle/>
          <a:p>
            <a:pPr marL="342900" indent="-342900">
              <a:spcBef>
                <a:spcPct val="20000"/>
              </a:spcBef>
              <a:buClr>
                <a:schemeClr val="hlink"/>
              </a:buClr>
              <a:buSzPct val="75000"/>
              <a:buFont typeface="Wingdings" pitchFamily="2" charset="2"/>
              <a:buChar char="n"/>
            </a:pPr>
            <a:r>
              <a:rPr lang="en-US" altLang="en-US" sz="2000" i="1">
                <a:solidFill>
                  <a:srgbClr val="008000"/>
                </a:solidFill>
                <a:latin typeface="Times" charset="0"/>
              </a:rPr>
              <a:t>downheap</a:t>
            </a:r>
            <a:r>
              <a:rPr lang="en-US" altLang="en-US" sz="2000">
                <a:latin typeface="Times" charset="0"/>
              </a:rPr>
              <a:t> to preserve the order property</a:t>
            </a:r>
          </a:p>
          <a:p>
            <a:pPr marL="342900" indent="-342900">
              <a:spcBef>
                <a:spcPct val="20000"/>
              </a:spcBef>
              <a:buClr>
                <a:schemeClr val="hlink"/>
              </a:buClr>
              <a:buSzPct val="75000"/>
              <a:buFont typeface="Wingdings" pitchFamily="2" charset="2"/>
              <a:buChar char="n"/>
            </a:pPr>
            <a:endParaRPr lang="en-US" altLang="en-US" sz="2000">
              <a:latin typeface="Times" charset="0"/>
            </a:endParaRPr>
          </a:p>
          <a:p>
            <a:pPr marL="342900" indent="-342900">
              <a:spcBef>
                <a:spcPct val="20000"/>
              </a:spcBef>
              <a:buClr>
                <a:schemeClr val="hlink"/>
              </a:buClr>
              <a:buSzPct val="75000"/>
              <a:buFont typeface="Wingdings" pitchFamily="2" charset="2"/>
              <a:buChar char="n"/>
            </a:pPr>
            <a:endParaRPr lang="en-US" altLang="en-US" sz="2000">
              <a:latin typeface="Times" charset="0"/>
            </a:endParaRPr>
          </a:p>
          <a:p>
            <a:pPr marL="342900" indent="-342900">
              <a:spcBef>
                <a:spcPct val="20000"/>
              </a:spcBef>
              <a:buClr>
                <a:schemeClr val="hlink"/>
              </a:buClr>
              <a:buSzPct val="75000"/>
              <a:buFont typeface="Wingdings" pitchFamily="2" charset="2"/>
              <a:buChar char="n"/>
            </a:pPr>
            <a:endParaRPr lang="en-US" altLang="en-US" sz="2000">
              <a:latin typeface="Times" charset="0"/>
            </a:endParaRPr>
          </a:p>
          <a:p>
            <a:pPr marL="342900" indent="-342900">
              <a:spcBef>
                <a:spcPct val="20000"/>
              </a:spcBef>
              <a:buClr>
                <a:schemeClr val="hlink"/>
              </a:buClr>
              <a:buSzPct val="75000"/>
              <a:buFont typeface="Wingdings" pitchFamily="2" charset="2"/>
              <a:buChar char="n"/>
            </a:pPr>
            <a:endParaRPr lang="en-US" altLang="en-US" sz="2000">
              <a:latin typeface="Times" charset="0"/>
            </a:endParaRPr>
          </a:p>
          <a:p>
            <a:pPr marL="342900" indent="-342900">
              <a:spcBef>
                <a:spcPct val="20000"/>
              </a:spcBef>
              <a:buClr>
                <a:schemeClr val="hlink"/>
              </a:buClr>
              <a:buSzPct val="75000"/>
              <a:buFont typeface="Wingdings" pitchFamily="2" charset="2"/>
              <a:buChar char="n"/>
            </a:pPr>
            <a:endParaRPr lang="en-US" altLang="en-US" sz="2000">
              <a:latin typeface="Times" charset="0"/>
            </a:endParaRPr>
          </a:p>
          <a:p>
            <a:pPr marL="342900" indent="-342900">
              <a:spcBef>
                <a:spcPct val="20000"/>
              </a:spcBef>
              <a:buClr>
                <a:schemeClr val="hlink"/>
              </a:buClr>
              <a:buSzPct val="75000"/>
              <a:buFont typeface="Wingdings" pitchFamily="2" charset="2"/>
              <a:buChar char="n"/>
            </a:pPr>
            <a:r>
              <a:rPr lang="en-US" altLang="en-US" sz="2000">
                <a:latin typeface="Times" charset="0"/>
              </a:rPr>
              <a:t>now form seven-element heaps</a:t>
            </a:r>
          </a:p>
        </p:txBody>
      </p:sp>
      <p:pic>
        <p:nvPicPr>
          <p:cNvPr id="377860" name="Picture 4"/>
          <p:cNvPicPr>
            <a:picLocks noChangeAspect="1" noChangeArrowheads="1"/>
          </p:cNvPicPr>
          <p:nvPr/>
        </p:nvPicPr>
        <p:blipFill>
          <a:blip r:embed="rId2"/>
          <a:srcRect/>
          <a:stretch>
            <a:fillRect/>
          </a:stretch>
        </p:blipFill>
        <p:spPr bwMode="auto">
          <a:xfrm>
            <a:off x="1219200" y="2133600"/>
            <a:ext cx="5105400" cy="1811338"/>
          </a:xfrm>
          <a:prstGeom prst="rect">
            <a:avLst/>
          </a:prstGeom>
          <a:noFill/>
          <a:ln w="9525">
            <a:noFill/>
            <a:miter lim="800000"/>
            <a:headEnd/>
            <a:tailEnd/>
          </a:ln>
          <a:effectLst/>
        </p:spPr>
      </p:pic>
      <p:pic>
        <p:nvPicPr>
          <p:cNvPr id="377861" name="Picture 5"/>
          <p:cNvPicPr>
            <a:picLocks noChangeAspect="1" noChangeArrowheads="1"/>
          </p:cNvPicPr>
          <p:nvPr/>
        </p:nvPicPr>
        <p:blipFill>
          <a:blip r:embed="rId3"/>
          <a:srcRect/>
          <a:stretch>
            <a:fillRect/>
          </a:stretch>
        </p:blipFill>
        <p:spPr bwMode="auto">
          <a:xfrm>
            <a:off x="1143000" y="4271963"/>
            <a:ext cx="5334000" cy="2198687"/>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7859">
                                            <p:txEl>
                                              <p:pRg st="0" end="0"/>
                                            </p:txEl>
                                          </p:spTgt>
                                        </p:tgtEl>
                                        <p:attrNameLst>
                                          <p:attrName>style.visibility</p:attrName>
                                        </p:attrNameLst>
                                      </p:cBhvr>
                                      <p:to>
                                        <p:strVal val="visible"/>
                                      </p:to>
                                    </p:set>
                                    <p:animEffect transition="in" filter="dissolve">
                                      <p:cBhvr>
                                        <p:cTn id="7" dur="500"/>
                                        <p:tgtEl>
                                          <p:spTgt spid="3778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77859">
                                            <p:txEl>
                                              <p:pRg st="6" end="6"/>
                                            </p:txEl>
                                          </p:spTgt>
                                        </p:tgtEl>
                                        <p:attrNameLst>
                                          <p:attrName>style.visibility</p:attrName>
                                        </p:attrNameLst>
                                      </p:cBhvr>
                                      <p:to>
                                        <p:strVal val="visible"/>
                                      </p:to>
                                    </p:set>
                                    <p:animEffect transition="in" filter="dissolve">
                                      <p:cBhvr>
                                        <p:cTn id="12" dur="500"/>
                                        <p:tgtEl>
                                          <p:spTgt spid="377859">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77860"/>
                                        </p:tgtEl>
                                        <p:attrNameLst>
                                          <p:attrName>style.visibility</p:attrName>
                                        </p:attrNameLst>
                                      </p:cBhvr>
                                      <p:to>
                                        <p:strVal val="visible"/>
                                      </p:to>
                                    </p:set>
                                    <p:animEffect transition="in" filter="dissolve">
                                      <p:cBhvr>
                                        <p:cTn id="17" dur="500"/>
                                        <p:tgtEl>
                                          <p:spTgt spid="37786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77861"/>
                                        </p:tgtEl>
                                        <p:attrNameLst>
                                          <p:attrName>style.visibility</p:attrName>
                                        </p:attrNameLst>
                                      </p:cBhvr>
                                      <p:to>
                                        <p:strVal val="visible"/>
                                      </p:to>
                                    </p:set>
                                    <p:animEffect transition="in" filter="dissolve">
                                      <p:cBhvr>
                                        <p:cTn id="22" dur="500"/>
                                        <p:tgtEl>
                                          <p:spTgt spid="3778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7859" grpId="0" build="p" autoUpdateAnimBg="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p:txBody>
          <a:bodyPr/>
          <a:lstStyle/>
          <a:p>
            <a:r>
              <a:rPr lang="en-US"/>
              <a:t>Building a Heap</a:t>
            </a:r>
          </a:p>
        </p:txBody>
      </p:sp>
      <p:pic>
        <p:nvPicPr>
          <p:cNvPr id="378883" name="Picture 3"/>
          <p:cNvPicPr>
            <a:picLocks noChangeAspect="1" noChangeArrowheads="1"/>
          </p:cNvPicPr>
          <p:nvPr/>
        </p:nvPicPr>
        <p:blipFill>
          <a:blip r:embed="rId2"/>
          <a:srcRect/>
          <a:stretch>
            <a:fillRect/>
          </a:stretch>
        </p:blipFill>
        <p:spPr bwMode="auto">
          <a:xfrm>
            <a:off x="1524000" y="1808163"/>
            <a:ext cx="5181600" cy="5043487"/>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78883"/>
                                        </p:tgtEl>
                                        <p:attrNameLst>
                                          <p:attrName>style.visibility</p:attrName>
                                        </p:attrNameLst>
                                      </p:cBhvr>
                                      <p:to>
                                        <p:strVal val="visible"/>
                                      </p:to>
                                    </p:set>
                                    <p:animEffect transition="in" filter="dissolve">
                                      <p:cBhvr>
                                        <p:cTn id="7" dur="500"/>
                                        <p:tgtEl>
                                          <p:spTgt spid="3788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2"/>
          <p:cNvSpPr>
            <a:spLocks noGrp="1" noChangeArrowheads="1"/>
          </p:cNvSpPr>
          <p:nvPr>
            <p:ph type="title"/>
          </p:nvPr>
        </p:nvSpPr>
        <p:spPr/>
        <p:txBody>
          <a:bodyPr/>
          <a:lstStyle/>
          <a:p>
            <a:r>
              <a:rPr lang="en-US"/>
              <a:t>Building a Heap</a:t>
            </a:r>
          </a:p>
        </p:txBody>
      </p:sp>
      <p:graphicFrame>
        <p:nvGraphicFramePr>
          <p:cNvPr id="379907" name="Object 3"/>
          <p:cNvGraphicFramePr>
            <a:graphicFrameLocks noGrp="1" noChangeAspect="1"/>
          </p:cNvGraphicFramePr>
          <p:nvPr>
            <p:ph idx="1"/>
          </p:nvPr>
        </p:nvGraphicFramePr>
        <p:xfrm>
          <a:off x="1828800" y="1839913"/>
          <a:ext cx="6178550" cy="4111625"/>
        </p:xfrm>
        <a:graphic>
          <a:graphicData uri="http://schemas.openxmlformats.org/presentationml/2006/ole">
            <mc:AlternateContent xmlns:mc="http://schemas.openxmlformats.org/markup-compatibility/2006">
              <mc:Choice xmlns:v="urn:schemas-microsoft-com:vml" Requires="v">
                <p:oleObj spid="_x0000_s172037" name="Bitmap Image" r:id="rId3" imgW="5811061" imgH="3866667" progId="Paint.Picture">
                  <p:embed/>
                </p:oleObj>
              </mc:Choice>
              <mc:Fallback>
                <p:oleObj name="Bitmap Image" r:id="rId3" imgW="5811061" imgH="3866667" progId="Paint.Picture">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839913"/>
                        <a:ext cx="6178550" cy="4111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p:cNvSpPr>
            <a:spLocks noGrp="1" noChangeArrowheads="1"/>
          </p:cNvSpPr>
          <p:nvPr>
            <p:ph type="title"/>
          </p:nvPr>
        </p:nvSpPr>
        <p:spPr/>
        <p:txBody>
          <a:bodyPr/>
          <a:lstStyle/>
          <a:p>
            <a:r>
              <a:rPr lang="en-US"/>
              <a:t>Heap Implementation</a:t>
            </a:r>
          </a:p>
        </p:txBody>
      </p:sp>
      <p:sp>
        <p:nvSpPr>
          <p:cNvPr id="395267" name="Rectangle 3"/>
          <p:cNvSpPr>
            <a:spLocks noGrp="1" noChangeArrowheads="1"/>
          </p:cNvSpPr>
          <p:nvPr>
            <p:ph idx="1"/>
          </p:nvPr>
        </p:nvSpPr>
        <p:spPr/>
        <p:txBody>
          <a:bodyPr/>
          <a:lstStyle/>
          <a:p>
            <a:r>
              <a:rPr lang="en-US"/>
              <a:t>Using arrays</a:t>
            </a:r>
          </a:p>
          <a:p>
            <a:r>
              <a:rPr lang="en-US"/>
              <a:t>Parent = k ; Children = 2k , 2k+1</a:t>
            </a:r>
          </a:p>
          <a:p>
            <a:r>
              <a:rPr lang="en-US"/>
              <a:t>Why is it efficient?</a:t>
            </a:r>
          </a:p>
        </p:txBody>
      </p:sp>
      <p:sp>
        <p:nvSpPr>
          <p:cNvPr id="395268" name="Text Box 4"/>
          <p:cNvSpPr txBox="1">
            <a:spLocks noChangeArrowheads="1"/>
          </p:cNvSpPr>
          <p:nvPr/>
        </p:nvSpPr>
        <p:spPr bwMode="auto">
          <a:xfrm>
            <a:off x="457200" y="5105400"/>
            <a:ext cx="542925" cy="396875"/>
          </a:xfrm>
          <a:prstGeom prst="rect">
            <a:avLst/>
          </a:prstGeom>
          <a:noFill/>
          <a:ln w="9525">
            <a:noFill/>
            <a:miter lim="800000"/>
            <a:headEnd/>
            <a:tailEnd/>
          </a:ln>
          <a:effectLst/>
        </p:spPr>
        <p:txBody>
          <a:bodyPr wrap="none">
            <a:spAutoFit/>
          </a:bodyPr>
          <a:lstStyle/>
          <a:p>
            <a:r>
              <a:rPr kumimoji="1" lang="en-US" altLang="zh-TW" sz="2000" b="1">
                <a:ea typeface="新細明體" pitchFamily="18" charset="-120"/>
              </a:rPr>
              <a:t> [4]</a:t>
            </a:r>
          </a:p>
        </p:txBody>
      </p:sp>
      <p:grpSp>
        <p:nvGrpSpPr>
          <p:cNvPr id="2" name="Group 5"/>
          <p:cNvGrpSpPr>
            <a:grpSpLocks/>
          </p:cNvGrpSpPr>
          <p:nvPr/>
        </p:nvGrpSpPr>
        <p:grpSpPr bwMode="auto">
          <a:xfrm>
            <a:off x="914400" y="3276600"/>
            <a:ext cx="7265988" cy="2284413"/>
            <a:chOff x="220" y="1195"/>
            <a:chExt cx="4577" cy="1439"/>
          </a:xfrm>
        </p:grpSpPr>
        <p:sp>
          <p:nvSpPr>
            <p:cNvPr id="395270" name="Oval 6"/>
            <p:cNvSpPr>
              <a:spLocks noChangeArrowheads="1"/>
            </p:cNvSpPr>
            <p:nvPr/>
          </p:nvSpPr>
          <p:spPr bwMode="auto">
            <a:xfrm>
              <a:off x="945" y="1245"/>
              <a:ext cx="300" cy="311"/>
            </a:xfrm>
            <a:prstGeom prst="ellipse">
              <a:avLst/>
            </a:prstGeom>
            <a:noFill/>
            <a:ln w="9525">
              <a:solidFill>
                <a:schemeClr val="tx1"/>
              </a:solidFill>
              <a:round/>
              <a:headEnd/>
              <a:tailEnd/>
            </a:ln>
            <a:effectLst/>
          </p:spPr>
          <p:txBody>
            <a:bodyPr wrap="none" anchor="ctr"/>
            <a:lstStyle/>
            <a:p>
              <a:pPr algn="ctr"/>
              <a:r>
                <a:rPr kumimoji="1" lang="en-US" altLang="zh-TW" b="1">
                  <a:ea typeface="新細明體" pitchFamily="18" charset="-120"/>
                </a:rPr>
                <a:t>6</a:t>
              </a:r>
            </a:p>
          </p:txBody>
        </p:sp>
        <p:sp>
          <p:nvSpPr>
            <p:cNvPr id="395271" name="Oval 7"/>
            <p:cNvSpPr>
              <a:spLocks noChangeArrowheads="1"/>
            </p:cNvSpPr>
            <p:nvPr/>
          </p:nvSpPr>
          <p:spPr bwMode="auto">
            <a:xfrm>
              <a:off x="485" y="1785"/>
              <a:ext cx="300" cy="311"/>
            </a:xfrm>
            <a:prstGeom prst="ellipse">
              <a:avLst/>
            </a:prstGeom>
            <a:noFill/>
            <a:ln w="9525">
              <a:solidFill>
                <a:schemeClr val="tx1"/>
              </a:solidFill>
              <a:round/>
              <a:headEnd/>
              <a:tailEnd/>
            </a:ln>
            <a:effectLst/>
          </p:spPr>
          <p:txBody>
            <a:bodyPr wrap="none" anchor="ctr"/>
            <a:lstStyle/>
            <a:p>
              <a:pPr algn="ctr"/>
              <a:r>
                <a:rPr kumimoji="1" lang="en-US" altLang="zh-TW" b="1">
                  <a:ea typeface="新細明體" pitchFamily="18" charset="-120"/>
                </a:rPr>
                <a:t>12</a:t>
              </a:r>
            </a:p>
          </p:txBody>
        </p:sp>
        <p:sp>
          <p:nvSpPr>
            <p:cNvPr id="395272" name="Oval 8"/>
            <p:cNvSpPr>
              <a:spLocks noChangeArrowheads="1"/>
            </p:cNvSpPr>
            <p:nvPr/>
          </p:nvSpPr>
          <p:spPr bwMode="auto">
            <a:xfrm>
              <a:off x="1348" y="1781"/>
              <a:ext cx="300" cy="311"/>
            </a:xfrm>
            <a:prstGeom prst="ellipse">
              <a:avLst/>
            </a:prstGeom>
            <a:noFill/>
            <a:ln w="9525">
              <a:solidFill>
                <a:schemeClr val="tx1"/>
              </a:solidFill>
              <a:round/>
              <a:headEnd/>
              <a:tailEnd/>
            </a:ln>
            <a:effectLst/>
          </p:spPr>
          <p:txBody>
            <a:bodyPr wrap="none" anchor="ctr"/>
            <a:lstStyle/>
            <a:p>
              <a:pPr algn="ctr"/>
              <a:r>
                <a:rPr kumimoji="1" lang="en-US" altLang="zh-TW" b="1">
                  <a:ea typeface="新細明體" pitchFamily="18" charset="-120"/>
                </a:rPr>
                <a:t>7</a:t>
              </a:r>
            </a:p>
          </p:txBody>
        </p:sp>
        <p:sp>
          <p:nvSpPr>
            <p:cNvPr id="395273" name="Oval 9"/>
            <p:cNvSpPr>
              <a:spLocks noChangeArrowheads="1"/>
            </p:cNvSpPr>
            <p:nvPr/>
          </p:nvSpPr>
          <p:spPr bwMode="auto">
            <a:xfrm>
              <a:off x="722" y="2322"/>
              <a:ext cx="300" cy="311"/>
            </a:xfrm>
            <a:prstGeom prst="ellipse">
              <a:avLst/>
            </a:prstGeom>
            <a:noFill/>
            <a:ln w="9525">
              <a:solidFill>
                <a:schemeClr val="tx1"/>
              </a:solidFill>
              <a:round/>
              <a:headEnd/>
              <a:tailEnd/>
            </a:ln>
            <a:effectLst/>
          </p:spPr>
          <p:txBody>
            <a:bodyPr wrap="none" anchor="ctr"/>
            <a:lstStyle/>
            <a:p>
              <a:pPr algn="ctr"/>
              <a:r>
                <a:rPr kumimoji="1" lang="en-US" altLang="zh-TW" b="1">
                  <a:ea typeface="新細明體" pitchFamily="18" charset="-120"/>
                </a:rPr>
                <a:t>19</a:t>
              </a:r>
            </a:p>
          </p:txBody>
        </p:sp>
        <p:sp>
          <p:nvSpPr>
            <p:cNvPr id="395274" name="Oval 10"/>
            <p:cNvSpPr>
              <a:spLocks noChangeArrowheads="1"/>
            </p:cNvSpPr>
            <p:nvPr/>
          </p:nvSpPr>
          <p:spPr bwMode="auto">
            <a:xfrm>
              <a:off x="222" y="2308"/>
              <a:ext cx="300" cy="322"/>
            </a:xfrm>
            <a:prstGeom prst="ellipse">
              <a:avLst/>
            </a:prstGeom>
            <a:noFill/>
            <a:ln w="9525">
              <a:solidFill>
                <a:schemeClr val="tx1"/>
              </a:solidFill>
              <a:round/>
              <a:headEnd/>
              <a:tailEnd/>
            </a:ln>
            <a:effectLst/>
          </p:spPr>
          <p:txBody>
            <a:bodyPr wrap="none" anchor="ctr"/>
            <a:lstStyle/>
            <a:p>
              <a:pPr algn="ctr"/>
              <a:r>
                <a:rPr kumimoji="1" lang="en-US" altLang="zh-TW" b="1">
                  <a:ea typeface="新細明體" pitchFamily="18" charset="-120"/>
                </a:rPr>
                <a:t>18</a:t>
              </a:r>
            </a:p>
          </p:txBody>
        </p:sp>
        <p:sp>
          <p:nvSpPr>
            <p:cNvPr id="395275" name="Oval 11"/>
            <p:cNvSpPr>
              <a:spLocks noChangeArrowheads="1"/>
            </p:cNvSpPr>
            <p:nvPr/>
          </p:nvSpPr>
          <p:spPr bwMode="auto">
            <a:xfrm>
              <a:off x="1078" y="2323"/>
              <a:ext cx="300" cy="311"/>
            </a:xfrm>
            <a:prstGeom prst="ellipse">
              <a:avLst/>
            </a:prstGeom>
            <a:noFill/>
            <a:ln w="9525">
              <a:solidFill>
                <a:schemeClr val="tx1"/>
              </a:solidFill>
              <a:round/>
              <a:headEnd/>
              <a:tailEnd/>
            </a:ln>
            <a:effectLst/>
          </p:spPr>
          <p:txBody>
            <a:bodyPr wrap="none" anchor="ctr"/>
            <a:lstStyle/>
            <a:p>
              <a:pPr algn="ctr"/>
              <a:r>
                <a:rPr kumimoji="1" lang="en-US" altLang="zh-TW" b="1">
                  <a:ea typeface="新細明體" pitchFamily="18" charset="-120"/>
                </a:rPr>
                <a:t>9</a:t>
              </a:r>
            </a:p>
          </p:txBody>
        </p:sp>
        <p:sp>
          <p:nvSpPr>
            <p:cNvPr id="395276" name="Line 12"/>
            <p:cNvSpPr>
              <a:spLocks noChangeShapeType="1"/>
            </p:cNvSpPr>
            <p:nvPr/>
          </p:nvSpPr>
          <p:spPr bwMode="auto">
            <a:xfrm flipH="1">
              <a:off x="711" y="1500"/>
              <a:ext cx="245" cy="322"/>
            </a:xfrm>
            <a:prstGeom prst="line">
              <a:avLst/>
            </a:prstGeom>
            <a:noFill/>
            <a:ln w="9525">
              <a:solidFill>
                <a:schemeClr val="tx1"/>
              </a:solidFill>
              <a:round/>
              <a:headEnd/>
              <a:tailEnd/>
            </a:ln>
            <a:effectLst/>
          </p:spPr>
          <p:txBody>
            <a:bodyPr wrap="none" anchor="ctr"/>
            <a:lstStyle/>
            <a:p>
              <a:endParaRPr lang="en-US"/>
            </a:p>
          </p:txBody>
        </p:sp>
        <p:sp>
          <p:nvSpPr>
            <p:cNvPr id="395277" name="Line 13"/>
            <p:cNvSpPr>
              <a:spLocks noChangeShapeType="1"/>
            </p:cNvSpPr>
            <p:nvPr/>
          </p:nvSpPr>
          <p:spPr bwMode="auto">
            <a:xfrm>
              <a:off x="1245" y="1500"/>
              <a:ext cx="166" cy="311"/>
            </a:xfrm>
            <a:prstGeom prst="line">
              <a:avLst/>
            </a:prstGeom>
            <a:noFill/>
            <a:ln w="9525">
              <a:solidFill>
                <a:schemeClr val="tx1"/>
              </a:solidFill>
              <a:round/>
              <a:headEnd/>
              <a:tailEnd/>
            </a:ln>
            <a:effectLst/>
          </p:spPr>
          <p:txBody>
            <a:bodyPr wrap="none" anchor="ctr"/>
            <a:lstStyle/>
            <a:p>
              <a:endParaRPr lang="en-US"/>
            </a:p>
          </p:txBody>
        </p:sp>
        <p:sp>
          <p:nvSpPr>
            <p:cNvPr id="395278" name="Line 14"/>
            <p:cNvSpPr>
              <a:spLocks noChangeShapeType="1"/>
            </p:cNvSpPr>
            <p:nvPr/>
          </p:nvSpPr>
          <p:spPr bwMode="auto">
            <a:xfrm flipH="1">
              <a:off x="356" y="2078"/>
              <a:ext cx="200" cy="244"/>
            </a:xfrm>
            <a:prstGeom prst="line">
              <a:avLst/>
            </a:prstGeom>
            <a:noFill/>
            <a:ln w="9525">
              <a:solidFill>
                <a:schemeClr val="tx1"/>
              </a:solidFill>
              <a:round/>
              <a:headEnd/>
              <a:tailEnd/>
            </a:ln>
            <a:effectLst/>
          </p:spPr>
          <p:txBody>
            <a:bodyPr wrap="none" anchor="ctr"/>
            <a:lstStyle/>
            <a:p>
              <a:endParaRPr lang="en-US"/>
            </a:p>
          </p:txBody>
        </p:sp>
        <p:sp>
          <p:nvSpPr>
            <p:cNvPr id="395279" name="Line 15"/>
            <p:cNvSpPr>
              <a:spLocks noChangeShapeType="1"/>
            </p:cNvSpPr>
            <p:nvPr/>
          </p:nvSpPr>
          <p:spPr bwMode="auto">
            <a:xfrm>
              <a:off x="722" y="2078"/>
              <a:ext cx="189" cy="255"/>
            </a:xfrm>
            <a:prstGeom prst="line">
              <a:avLst/>
            </a:prstGeom>
            <a:noFill/>
            <a:ln w="9525">
              <a:solidFill>
                <a:schemeClr val="tx1"/>
              </a:solidFill>
              <a:round/>
              <a:headEnd/>
              <a:tailEnd/>
            </a:ln>
            <a:effectLst/>
          </p:spPr>
          <p:txBody>
            <a:bodyPr wrap="none" anchor="ctr"/>
            <a:lstStyle/>
            <a:p>
              <a:endParaRPr lang="en-US"/>
            </a:p>
          </p:txBody>
        </p:sp>
        <p:sp>
          <p:nvSpPr>
            <p:cNvPr id="395280" name="Line 16"/>
            <p:cNvSpPr>
              <a:spLocks noChangeShapeType="1"/>
            </p:cNvSpPr>
            <p:nvPr/>
          </p:nvSpPr>
          <p:spPr bwMode="auto">
            <a:xfrm flipH="1">
              <a:off x="1256" y="2078"/>
              <a:ext cx="144" cy="255"/>
            </a:xfrm>
            <a:prstGeom prst="line">
              <a:avLst/>
            </a:prstGeom>
            <a:noFill/>
            <a:ln w="9525">
              <a:solidFill>
                <a:schemeClr val="tx1"/>
              </a:solidFill>
              <a:round/>
              <a:headEnd/>
              <a:tailEnd/>
            </a:ln>
            <a:effectLst/>
          </p:spPr>
          <p:txBody>
            <a:bodyPr wrap="none" anchor="ctr"/>
            <a:lstStyle/>
            <a:p>
              <a:endParaRPr lang="en-US"/>
            </a:p>
          </p:txBody>
        </p:sp>
        <p:sp>
          <p:nvSpPr>
            <p:cNvPr id="395281" name="Oval 17"/>
            <p:cNvSpPr>
              <a:spLocks noChangeArrowheads="1"/>
            </p:cNvSpPr>
            <p:nvPr/>
          </p:nvSpPr>
          <p:spPr bwMode="auto">
            <a:xfrm>
              <a:off x="2764" y="1219"/>
              <a:ext cx="300" cy="311"/>
            </a:xfrm>
            <a:prstGeom prst="ellipse">
              <a:avLst/>
            </a:prstGeom>
            <a:noFill/>
            <a:ln w="9525">
              <a:solidFill>
                <a:schemeClr val="tx1"/>
              </a:solidFill>
              <a:round/>
              <a:headEnd/>
              <a:tailEnd/>
            </a:ln>
            <a:effectLst/>
          </p:spPr>
          <p:txBody>
            <a:bodyPr wrap="none" anchor="ctr"/>
            <a:lstStyle/>
            <a:p>
              <a:pPr algn="ctr"/>
              <a:r>
                <a:rPr kumimoji="1" lang="en-US" altLang="zh-TW" b="1">
                  <a:ea typeface="新細明體" pitchFamily="18" charset="-120"/>
                </a:rPr>
                <a:t>6</a:t>
              </a:r>
            </a:p>
          </p:txBody>
        </p:sp>
        <p:sp>
          <p:nvSpPr>
            <p:cNvPr id="395282" name="Oval 18"/>
            <p:cNvSpPr>
              <a:spLocks noChangeArrowheads="1"/>
            </p:cNvSpPr>
            <p:nvPr/>
          </p:nvSpPr>
          <p:spPr bwMode="auto">
            <a:xfrm>
              <a:off x="2304" y="1759"/>
              <a:ext cx="300" cy="311"/>
            </a:xfrm>
            <a:prstGeom prst="ellipse">
              <a:avLst/>
            </a:prstGeom>
            <a:noFill/>
            <a:ln w="9525">
              <a:solidFill>
                <a:schemeClr val="tx1"/>
              </a:solidFill>
              <a:round/>
              <a:headEnd/>
              <a:tailEnd/>
            </a:ln>
            <a:effectLst/>
          </p:spPr>
          <p:txBody>
            <a:bodyPr wrap="none" anchor="ctr"/>
            <a:lstStyle/>
            <a:p>
              <a:pPr algn="ctr"/>
              <a:r>
                <a:rPr kumimoji="1" lang="en-US" altLang="zh-TW" b="1">
                  <a:ea typeface="新細明體" pitchFamily="18" charset="-120"/>
                </a:rPr>
                <a:t>9</a:t>
              </a:r>
            </a:p>
          </p:txBody>
        </p:sp>
        <p:sp>
          <p:nvSpPr>
            <p:cNvPr id="395283" name="Oval 19"/>
            <p:cNvSpPr>
              <a:spLocks noChangeArrowheads="1"/>
            </p:cNvSpPr>
            <p:nvPr/>
          </p:nvSpPr>
          <p:spPr bwMode="auto">
            <a:xfrm>
              <a:off x="3167" y="1755"/>
              <a:ext cx="300" cy="311"/>
            </a:xfrm>
            <a:prstGeom prst="ellipse">
              <a:avLst/>
            </a:prstGeom>
            <a:noFill/>
            <a:ln w="9525">
              <a:solidFill>
                <a:schemeClr val="tx1"/>
              </a:solidFill>
              <a:round/>
              <a:headEnd/>
              <a:tailEnd/>
            </a:ln>
            <a:effectLst/>
          </p:spPr>
          <p:txBody>
            <a:bodyPr wrap="none" anchor="ctr"/>
            <a:lstStyle/>
            <a:p>
              <a:pPr algn="ctr"/>
              <a:r>
                <a:rPr kumimoji="1" lang="en-US" altLang="zh-TW" b="1">
                  <a:ea typeface="新細明體" pitchFamily="18" charset="-120"/>
                </a:rPr>
                <a:t>7</a:t>
              </a:r>
            </a:p>
          </p:txBody>
        </p:sp>
        <p:sp>
          <p:nvSpPr>
            <p:cNvPr id="395284" name="Oval 20"/>
            <p:cNvSpPr>
              <a:spLocks noChangeArrowheads="1"/>
            </p:cNvSpPr>
            <p:nvPr/>
          </p:nvSpPr>
          <p:spPr bwMode="auto">
            <a:xfrm>
              <a:off x="2041" y="2282"/>
              <a:ext cx="300" cy="322"/>
            </a:xfrm>
            <a:prstGeom prst="ellipse">
              <a:avLst/>
            </a:prstGeom>
            <a:noFill/>
            <a:ln w="9525">
              <a:solidFill>
                <a:schemeClr val="tx1"/>
              </a:solidFill>
              <a:round/>
              <a:headEnd/>
              <a:tailEnd/>
            </a:ln>
            <a:effectLst/>
          </p:spPr>
          <p:txBody>
            <a:bodyPr wrap="none" anchor="ctr"/>
            <a:lstStyle/>
            <a:p>
              <a:pPr algn="ctr"/>
              <a:r>
                <a:rPr kumimoji="1" lang="en-US" altLang="zh-TW" b="1">
                  <a:ea typeface="新細明體" pitchFamily="18" charset="-120"/>
                </a:rPr>
                <a:t>10</a:t>
              </a:r>
            </a:p>
          </p:txBody>
        </p:sp>
        <p:sp>
          <p:nvSpPr>
            <p:cNvPr id="395285" name="Line 21"/>
            <p:cNvSpPr>
              <a:spLocks noChangeShapeType="1"/>
            </p:cNvSpPr>
            <p:nvPr/>
          </p:nvSpPr>
          <p:spPr bwMode="auto">
            <a:xfrm flipH="1">
              <a:off x="2530" y="1474"/>
              <a:ext cx="245" cy="322"/>
            </a:xfrm>
            <a:prstGeom prst="line">
              <a:avLst/>
            </a:prstGeom>
            <a:noFill/>
            <a:ln w="9525">
              <a:solidFill>
                <a:schemeClr val="tx1"/>
              </a:solidFill>
              <a:round/>
              <a:headEnd/>
              <a:tailEnd/>
            </a:ln>
            <a:effectLst/>
          </p:spPr>
          <p:txBody>
            <a:bodyPr wrap="none" anchor="ctr"/>
            <a:lstStyle/>
            <a:p>
              <a:endParaRPr lang="en-US"/>
            </a:p>
          </p:txBody>
        </p:sp>
        <p:sp>
          <p:nvSpPr>
            <p:cNvPr id="395286" name="Line 22"/>
            <p:cNvSpPr>
              <a:spLocks noChangeShapeType="1"/>
            </p:cNvSpPr>
            <p:nvPr/>
          </p:nvSpPr>
          <p:spPr bwMode="auto">
            <a:xfrm>
              <a:off x="3064" y="1474"/>
              <a:ext cx="166" cy="311"/>
            </a:xfrm>
            <a:prstGeom prst="line">
              <a:avLst/>
            </a:prstGeom>
            <a:noFill/>
            <a:ln w="9525">
              <a:solidFill>
                <a:schemeClr val="tx1"/>
              </a:solidFill>
              <a:round/>
              <a:headEnd/>
              <a:tailEnd/>
            </a:ln>
            <a:effectLst/>
          </p:spPr>
          <p:txBody>
            <a:bodyPr wrap="none" anchor="ctr"/>
            <a:lstStyle/>
            <a:p>
              <a:endParaRPr lang="en-US"/>
            </a:p>
          </p:txBody>
        </p:sp>
        <p:sp>
          <p:nvSpPr>
            <p:cNvPr id="395287" name="Line 23"/>
            <p:cNvSpPr>
              <a:spLocks noChangeShapeType="1"/>
            </p:cNvSpPr>
            <p:nvPr/>
          </p:nvSpPr>
          <p:spPr bwMode="auto">
            <a:xfrm flipH="1">
              <a:off x="2175" y="2052"/>
              <a:ext cx="200" cy="244"/>
            </a:xfrm>
            <a:prstGeom prst="line">
              <a:avLst/>
            </a:prstGeom>
            <a:noFill/>
            <a:ln w="9525">
              <a:solidFill>
                <a:schemeClr val="tx1"/>
              </a:solidFill>
              <a:round/>
              <a:headEnd/>
              <a:tailEnd/>
            </a:ln>
            <a:effectLst/>
          </p:spPr>
          <p:txBody>
            <a:bodyPr wrap="none" anchor="ctr"/>
            <a:lstStyle/>
            <a:p>
              <a:endParaRPr lang="en-US"/>
            </a:p>
          </p:txBody>
        </p:sp>
        <p:sp>
          <p:nvSpPr>
            <p:cNvPr id="395288" name="Oval 24"/>
            <p:cNvSpPr>
              <a:spLocks noChangeArrowheads="1"/>
            </p:cNvSpPr>
            <p:nvPr/>
          </p:nvSpPr>
          <p:spPr bwMode="auto">
            <a:xfrm>
              <a:off x="4497" y="1241"/>
              <a:ext cx="300" cy="311"/>
            </a:xfrm>
            <a:prstGeom prst="ellipse">
              <a:avLst/>
            </a:prstGeom>
            <a:noFill/>
            <a:ln w="9525">
              <a:solidFill>
                <a:schemeClr val="tx1"/>
              </a:solidFill>
              <a:round/>
              <a:headEnd/>
              <a:tailEnd/>
            </a:ln>
            <a:effectLst/>
          </p:spPr>
          <p:txBody>
            <a:bodyPr wrap="none" anchor="ctr"/>
            <a:lstStyle/>
            <a:p>
              <a:pPr algn="ctr"/>
              <a:r>
                <a:rPr kumimoji="1" lang="en-US" altLang="zh-TW" b="1">
                  <a:ea typeface="新細明體" pitchFamily="18" charset="-120"/>
                </a:rPr>
                <a:t>30</a:t>
              </a:r>
            </a:p>
          </p:txBody>
        </p:sp>
        <p:sp>
          <p:nvSpPr>
            <p:cNvPr id="395289" name="Oval 25"/>
            <p:cNvSpPr>
              <a:spLocks noChangeArrowheads="1"/>
            </p:cNvSpPr>
            <p:nvPr/>
          </p:nvSpPr>
          <p:spPr bwMode="auto">
            <a:xfrm>
              <a:off x="4037" y="1781"/>
              <a:ext cx="300" cy="311"/>
            </a:xfrm>
            <a:prstGeom prst="ellipse">
              <a:avLst/>
            </a:prstGeom>
            <a:noFill/>
            <a:ln w="9525">
              <a:solidFill>
                <a:schemeClr val="tx1"/>
              </a:solidFill>
              <a:round/>
              <a:headEnd/>
              <a:tailEnd/>
            </a:ln>
            <a:effectLst/>
          </p:spPr>
          <p:txBody>
            <a:bodyPr wrap="none" anchor="ctr"/>
            <a:lstStyle/>
            <a:p>
              <a:pPr algn="ctr"/>
              <a:r>
                <a:rPr kumimoji="1" lang="en-US" altLang="zh-TW" b="1">
                  <a:ea typeface="新細明體" pitchFamily="18" charset="-120"/>
                </a:rPr>
                <a:t>31</a:t>
              </a:r>
            </a:p>
          </p:txBody>
        </p:sp>
        <p:sp>
          <p:nvSpPr>
            <p:cNvPr id="395290" name="Line 26"/>
            <p:cNvSpPr>
              <a:spLocks noChangeShapeType="1"/>
            </p:cNvSpPr>
            <p:nvPr/>
          </p:nvSpPr>
          <p:spPr bwMode="auto">
            <a:xfrm flipH="1">
              <a:off x="4263" y="1496"/>
              <a:ext cx="245" cy="322"/>
            </a:xfrm>
            <a:prstGeom prst="line">
              <a:avLst/>
            </a:prstGeom>
            <a:noFill/>
            <a:ln w="9525">
              <a:solidFill>
                <a:schemeClr val="tx1"/>
              </a:solidFill>
              <a:round/>
              <a:headEnd/>
              <a:tailEnd/>
            </a:ln>
            <a:effectLst/>
          </p:spPr>
          <p:txBody>
            <a:bodyPr wrap="none" anchor="ctr"/>
            <a:lstStyle/>
            <a:p>
              <a:endParaRPr lang="en-US"/>
            </a:p>
          </p:txBody>
        </p:sp>
        <p:sp>
          <p:nvSpPr>
            <p:cNvPr id="395291" name="Text Box 27"/>
            <p:cNvSpPr txBox="1">
              <a:spLocks noChangeArrowheads="1"/>
            </p:cNvSpPr>
            <p:nvPr/>
          </p:nvSpPr>
          <p:spPr bwMode="auto">
            <a:xfrm>
              <a:off x="687" y="1195"/>
              <a:ext cx="302" cy="250"/>
            </a:xfrm>
            <a:prstGeom prst="rect">
              <a:avLst/>
            </a:prstGeom>
            <a:noFill/>
            <a:ln w="9525">
              <a:noFill/>
              <a:miter lim="800000"/>
              <a:headEnd/>
              <a:tailEnd/>
            </a:ln>
            <a:effectLst/>
          </p:spPr>
          <p:txBody>
            <a:bodyPr wrap="none">
              <a:spAutoFit/>
            </a:bodyPr>
            <a:lstStyle/>
            <a:p>
              <a:r>
                <a:rPr kumimoji="1" lang="en-US" altLang="zh-TW" sz="2000" b="1">
                  <a:ea typeface="新細明體" pitchFamily="18" charset="-120"/>
                </a:rPr>
                <a:t>[1]</a:t>
              </a:r>
              <a:endParaRPr kumimoji="1" lang="en-US" altLang="zh-TW" sz="2000" b="1" u="sng">
                <a:ea typeface="新細明體" pitchFamily="18" charset="-120"/>
              </a:endParaRPr>
            </a:p>
          </p:txBody>
        </p:sp>
        <p:sp>
          <p:nvSpPr>
            <p:cNvPr id="395292" name="Text Box 28"/>
            <p:cNvSpPr txBox="1">
              <a:spLocks noChangeArrowheads="1"/>
            </p:cNvSpPr>
            <p:nvPr/>
          </p:nvSpPr>
          <p:spPr bwMode="auto">
            <a:xfrm>
              <a:off x="220" y="1750"/>
              <a:ext cx="302" cy="250"/>
            </a:xfrm>
            <a:prstGeom prst="rect">
              <a:avLst/>
            </a:prstGeom>
            <a:noFill/>
            <a:ln w="9525">
              <a:noFill/>
              <a:miter lim="800000"/>
              <a:headEnd/>
              <a:tailEnd/>
            </a:ln>
            <a:effectLst/>
          </p:spPr>
          <p:txBody>
            <a:bodyPr wrap="none">
              <a:spAutoFit/>
            </a:bodyPr>
            <a:lstStyle/>
            <a:p>
              <a:r>
                <a:rPr kumimoji="1" lang="en-US" altLang="zh-TW" sz="2000" b="1">
                  <a:ea typeface="新細明體" pitchFamily="18" charset="-120"/>
                </a:rPr>
                <a:t>[2]</a:t>
              </a:r>
            </a:p>
          </p:txBody>
        </p:sp>
        <p:sp>
          <p:nvSpPr>
            <p:cNvPr id="395293" name="Text Box 29"/>
            <p:cNvSpPr txBox="1">
              <a:spLocks noChangeArrowheads="1"/>
            </p:cNvSpPr>
            <p:nvPr/>
          </p:nvSpPr>
          <p:spPr bwMode="auto">
            <a:xfrm>
              <a:off x="1075" y="1750"/>
              <a:ext cx="302" cy="250"/>
            </a:xfrm>
            <a:prstGeom prst="rect">
              <a:avLst/>
            </a:prstGeom>
            <a:noFill/>
            <a:ln w="9525">
              <a:noFill/>
              <a:miter lim="800000"/>
              <a:headEnd/>
              <a:tailEnd/>
            </a:ln>
            <a:effectLst/>
          </p:spPr>
          <p:txBody>
            <a:bodyPr wrap="none">
              <a:spAutoFit/>
            </a:bodyPr>
            <a:lstStyle/>
            <a:p>
              <a:r>
                <a:rPr kumimoji="1" lang="en-US" altLang="zh-TW" sz="2000" b="1">
                  <a:ea typeface="新細明體" pitchFamily="18" charset="-120"/>
                </a:rPr>
                <a:t>[3]</a:t>
              </a:r>
            </a:p>
          </p:txBody>
        </p:sp>
        <p:sp>
          <p:nvSpPr>
            <p:cNvPr id="395294" name="Text Box 30"/>
            <p:cNvSpPr txBox="1">
              <a:spLocks noChangeArrowheads="1"/>
            </p:cNvSpPr>
            <p:nvPr/>
          </p:nvSpPr>
          <p:spPr bwMode="auto">
            <a:xfrm>
              <a:off x="575" y="2161"/>
              <a:ext cx="302" cy="250"/>
            </a:xfrm>
            <a:prstGeom prst="rect">
              <a:avLst/>
            </a:prstGeom>
            <a:noFill/>
            <a:ln w="9525">
              <a:noFill/>
              <a:miter lim="800000"/>
              <a:headEnd/>
              <a:tailEnd/>
            </a:ln>
            <a:effectLst/>
          </p:spPr>
          <p:txBody>
            <a:bodyPr wrap="none">
              <a:spAutoFit/>
            </a:bodyPr>
            <a:lstStyle/>
            <a:p>
              <a:r>
                <a:rPr kumimoji="1" lang="en-US" altLang="zh-TW" sz="2000" b="1">
                  <a:ea typeface="新細明體" pitchFamily="18" charset="-120"/>
                </a:rPr>
                <a:t>[5]</a:t>
              </a:r>
            </a:p>
          </p:txBody>
        </p:sp>
        <p:sp>
          <p:nvSpPr>
            <p:cNvPr id="395295" name="Text Box 31"/>
            <p:cNvSpPr txBox="1">
              <a:spLocks noChangeArrowheads="1"/>
            </p:cNvSpPr>
            <p:nvPr/>
          </p:nvSpPr>
          <p:spPr bwMode="auto">
            <a:xfrm>
              <a:off x="1009" y="2150"/>
              <a:ext cx="302" cy="250"/>
            </a:xfrm>
            <a:prstGeom prst="rect">
              <a:avLst/>
            </a:prstGeom>
            <a:noFill/>
            <a:ln w="9525">
              <a:noFill/>
              <a:miter lim="800000"/>
              <a:headEnd/>
              <a:tailEnd/>
            </a:ln>
            <a:effectLst/>
          </p:spPr>
          <p:txBody>
            <a:bodyPr wrap="none">
              <a:spAutoFit/>
            </a:bodyPr>
            <a:lstStyle/>
            <a:p>
              <a:r>
                <a:rPr kumimoji="1" lang="en-US" altLang="zh-TW" sz="2000" b="1">
                  <a:ea typeface="新細明體" pitchFamily="18" charset="-120"/>
                </a:rPr>
                <a:t>[6]</a:t>
              </a:r>
            </a:p>
          </p:txBody>
        </p:sp>
        <p:sp>
          <p:nvSpPr>
            <p:cNvPr id="395296" name="Text Box 32"/>
            <p:cNvSpPr txBox="1">
              <a:spLocks noChangeArrowheads="1"/>
            </p:cNvSpPr>
            <p:nvPr/>
          </p:nvSpPr>
          <p:spPr bwMode="auto">
            <a:xfrm>
              <a:off x="2509" y="1206"/>
              <a:ext cx="302" cy="250"/>
            </a:xfrm>
            <a:prstGeom prst="rect">
              <a:avLst/>
            </a:prstGeom>
            <a:noFill/>
            <a:ln w="9525">
              <a:noFill/>
              <a:miter lim="800000"/>
              <a:headEnd/>
              <a:tailEnd/>
            </a:ln>
            <a:effectLst/>
          </p:spPr>
          <p:txBody>
            <a:bodyPr wrap="none">
              <a:spAutoFit/>
            </a:bodyPr>
            <a:lstStyle/>
            <a:p>
              <a:r>
                <a:rPr kumimoji="1" lang="en-US" altLang="zh-TW" sz="2000" b="1">
                  <a:ea typeface="新細明體" pitchFamily="18" charset="-120"/>
                </a:rPr>
                <a:t>[1]</a:t>
              </a:r>
            </a:p>
          </p:txBody>
        </p:sp>
        <p:sp>
          <p:nvSpPr>
            <p:cNvPr id="395297" name="Text Box 33"/>
            <p:cNvSpPr txBox="1">
              <a:spLocks noChangeArrowheads="1"/>
            </p:cNvSpPr>
            <p:nvPr/>
          </p:nvSpPr>
          <p:spPr bwMode="auto">
            <a:xfrm>
              <a:off x="1998" y="1750"/>
              <a:ext cx="342" cy="250"/>
            </a:xfrm>
            <a:prstGeom prst="rect">
              <a:avLst/>
            </a:prstGeom>
            <a:noFill/>
            <a:ln w="9525">
              <a:noFill/>
              <a:miter lim="800000"/>
              <a:headEnd/>
              <a:tailEnd/>
            </a:ln>
            <a:effectLst/>
          </p:spPr>
          <p:txBody>
            <a:bodyPr wrap="none">
              <a:spAutoFit/>
            </a:bodyPr>
            <a:lstStyle/>
            <a:p>
              <a:r>
                <a:rPr kumimoji="1" lang="en-US" altLang="zh-TW" sz="2000" b="1">
                  <a:ea typeface="新細明體" pitchFamily="18" charset="-120"/>
                </a:rPr>
                <a:t> [2]</a:t>
              </a:r>
            </a:p>
          </p:txBody>
        </p:sp>
        <p:sp>
          <p:nvSpPr>
            <p:cNvPr id="395298" name="Text Box 34"/>
            <p:cNvSpPr txBox="1">
              <a:spLocks noChangeArrowheads="1"/>
            </p:cNvSpPr>
            <p:nvPr/>
          </p:nvSpPr>
          <p:spPr bwMode="auto">
            <a:xfrm>
              <a:off x="2887" y="1761"/>
              <a:ext cx="302" cy="250"/>
            </a:xfrm>
            <a:prstGeom prst="rect">
              <a:avLst/>
            </a:prstGeom>
            <a:noFill/>
            <a:ln w="9525">
              <a:noFill/>
              <a:miter lim="800000"/>
              <a:headEnd/>
              <a:tailEnd/>
            </a:ln>
            <a:effectLst/>
          </p:spPr>
          <p:txBody>
            <a:bodyPr wrap="none">
              <a:spAutoFit/>
            </a:bodyPr>
            <a:lstStyle/>
            <a:p>
              <a:r>
                <a:rPr kumimoji="1" lang="en-US" altLang="zh-TW" sz="2000" b="1">
                  <a:ea typeface="新細明體" pitchFamily="18" charset="-120"/>
                </a:rPr>
                <a:t>[3]</a:t>
              </a:r>
            </a:p>
          </p:txBody>
        </p:sp>
        <p:sp>
          <p:nvSpPr>
            <p:cNvPr id="395299" name="Text Box 35"/>
            <p:cNvSpPr txBox="1">
              <a:spLocks noChangeArrowheads="1"/>
            </p:cNvSpPr>
            <p:nvPr/>
          </p:nvSpPr>
          <p:spPr bwMode="auto">
            <a:xfrm>
              <a:off x="1820" y="2172"/>
              <a:ext cx="302" cy="250"/>
            </a:xfrm>
            <a:prstGeom prst="rect">
              <a:avLst/>
            </a:prstGeom>
            <a:noFill/>
            <a:ln w="9525">
              <a:noFill/>
              <a:miter lim="800000"/>
              <a:headEnd/>
              <a:tailEnd/>
            </a:ln>
            <a:effectLst/>
          </p:spPr>
          <p:txBody>
            <a:bodyPr wrap="none">
              <a:spAutoFit/>
            </a:bodyPr>
            <a:lstStyle/>
            <a:p>
              <a:r>
                <a:rPr kumimoji="1" lang="en-US" altLang="zh-TW" sz="2000" b="1">
                  <a:ea typeface="新細明體" pitchFamily="18" charset="-120"/>
                </a:rPr>
                <a:t>[4]</a:t>
              </a:r>
            </a:p>
          </p:txBody>
        </p:sp>
        <p:sp>
          <p:nvSpPr>
            <p:cNvPr id="395300" name="Text Box 36"/>
            <p:cNvSpPr txBox="1">
              <a:spLocks noChangeArrowheads="1"/>
            </p:cNvSpPr>
            <p:nvPr/>
          </p:nvSpPr>
          <p:spPr bwMode="auto">
            <a:xfrm>
              <a:off x="4098" y="1239"/>
              <a:ext cx="422" cy="250"/>
            </a:xfrm>
            <a:prstGeom prst="rect">
              <a:avLst/>
            </a:prstGeom>
            <a:noFill/>
            <a:ln w="9525">
              <a:noFill/>
              <a:miter lim="800000"/>
              <a:headEnd/>
              <a:tailEnd/>
            </a:ln>
            <a:effectLst/>
          </p:spPr>
          <p:txBody>
            <a:bodyPr wrap="none">
              <a:spAutoFit/>
            </a:bodyPr>
            <a:lstStyle/>
            <a:p>
              <a:r>
                <a:rPr kumimoji="1" lang="en-US" altLang="zh-TW" sz="2000" b="1">
                  <a:ea typeface="新細明體" pitchFamily="18" charset="-120"/>
                </a:rPr>
                <a:t>   [1]</a:t>
              </a:r>
            </a:p>
          </p:txBody>
        </p:sp>
        <p:sp>
          <p:nvSpPr>
            <p:cNvPr id="395301" name="Text Box 37"/>
            <p:cNvSpPr txBox="1">
              <a:spLocks noChangeArrowheads="1"/>
            </p:cNvSpPr>
            <p:nvPr/>
          </p:nvSpPr>
          <p:spPr bwMode="auto">
            <a:xfrm>
              <a:off x="3776" y="1728"/>
              <a:ext cx="302" cy="250"/>
            </a:xfrm>
            <a:prstGeom prst="rect">
              <a:avLst/>
            </a:prstGeom>
            <a:noFill/>
            <a:ln w="9525">
              <a:noFill/>
              <a:miter lim="800000"/>
              <a:headEnd/>
              <a:tailEnd/>
            </a:ln>
            <a:effectLst/>
          </p:spPr>
          <p:txBody>
            <a:bodyPr wrap="none">
              <a:spAutoFit/>
            </a:bodyPr>
            <a:lstStyle/>
            <a:p>
              <a:r>
                <a:rPr kumimoji="1" lang="en-US" altLang="zh-TW" sz="2000" b="1">
                  <a:ea typeface="新細明體" pitchFamily="18" charset="-120"/>
                </a:rPr>
                <a:t>[2]</a:t>
              </a:r>
            </a:p>
          </p:txBody>
        </p:sp>
      </p:gr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2"/>
          <p:cNvSpPr>
            <a:spLocks noChangeArrowheads="1"/>
          </p:cNvSpPr>
          <p:nvPr/>
        </p:nvSpPr>
        <p:spPr bwMode="auto">
          <a:xfrm>
            <a:off x="1219200" y="152400"/>
            <a:ext cx="7791450" cy="1143000"/>
          </a:xfrm>
          <a:prstGeom prst="rect">
            <a:avLst/>
          </a:prstGeom>
          <a:noFill/>
          <a:ln w="9525">
            <a:noFill/>
            <a:miter lim="800000"/>
            <a:headEnd/>
            <a:tailEnd/>
          </a:ln>
          <a:effectLst/>
        </p:spPr>
        <p:txBody>
          <a:bodyPr lIns="92075" tIns="46038" rIns="92075" bIns="46038" anchor="ctr"/>
          <a:lstStyle/>
          <a:p>
            <a:r>
              <a:rPr lang="en-US" altLang="zh-TW" sz="4000" i="1">
                <a:solidFill>
                  <a:schemeClr val="hlink"/>
                </a:solidFill>
                <a:latin typeface="Georgia" pitchFamily="18" charset="0"/>
                <a:ea typeface="新細明體" pitchFamily="18" charset="-120"/>
              </a:rPr>
              <a:t>Insertion into a Heap</a:t>
            </a:r>
          </a:p>
        </p:txBody>
      </p:sp>
      <p:sp>
        <p:nvSpPr>
          <p:cNvPr id="397315" name="Rectangle 3"/>
          <p:cNvSpPr>
            <a:spLocks noChangeArrowheads="1"/>
          </p:cNvSpPr>
          <p:nvPr/>
        </p:nvSpPr>
        <p:spPr bwMode="auto">
          <a:xfrm>
            <a:off x="876300" y="1562100"/>
            <a:ext cx="9163050" cy="4318000"/>
          </a:xfrm>
          <a:prstGeom prst="rect">
            <a:avLst/>
          </a:prstGeom>
          <a:noFill/>
          <a:ln w="9525">
            <a:noFill/>
            <a:miter lim="800000"/>
            <a:headEnd/>
            <a:tailEnd/>
          </a:ln>
          <a:effectLst/>
        </p:spPr>
        <p:txBody>
          <a:bodyPr lIns="92075" tIns="46038" rIns="92075" bIns="46038"/>
          <a:lstStyle/>
          <a:p>
            <a:pPr marL="342900" indent="-342900">
              <a:lnSpc>
                <a:spcPct val="80000"/>
              </a:lnSpc>
              <a:spcBef>
                <a:spcPct val="20000"/>
              </a:spcBef>
            </a:pPr>
            <a:r>
              <a:rPr lang="en-US" altLang="zh-TW" sz="2000" b="1">
                <a:latin typeface="Courier New" pitchFamily="49" charset="0"/>
                <a:ea typeface="新細明體" pitchFamily="18" charset="-120"/>
              </a:rPr>
              <a:t>void insertHeap(element item, int *n)</a:t>
            </a:r>
          </a:p>
          <a:p>
            <a:pPr marL="342900" indent="-342900">
              <a:lnSpc>
                <a:spcPct val="80000"/>
              </a:lnSpc>
              <a:spcBef>
                <a:spcPct val="20000"/>
              </a:spcBef>
            </a:pPr>
            <a:r>
              <a:rPr lang="en-US" altLang="zh-TW" sz="2000" b="1">
                <a:latin typeface="Courier New" pitchFamily="49" charset="0"/>
                <a:ea typeface="新細明體" pitchFamily="18" charset="-120"/>
              </a:rPr>
              <a:t>{</a:t>
            </a:r>
          </a:p>
          <a:p>
            <a:pPr marL="342900" indent="-342900">
              <a:lnSpc>
                <a:spcPct val="80000"/>
              </a:lnSpc>
              <a:spcBef>
                <a:spcPct val="20000"/>
              </a:spcBef>
            </a:pPr>
            <a:r>
              <a:rPr lang="en-US" altLang="zh-TW" sz="2000" b="1">
                <a:latin typeface="Courier New" pitchFamily="49" charset="0"/>
                <a:ea typeface="新細明體" pitchFamily="18" charset="-120"/>
              </a:rPr>
              <a:t>  int i;</a:t>
            </a:r>
          </a:p>
          <a:p>
            <a:pPr marL="342900" indent="-342900">
              <a:lnSpc>
                <a:spcPct val="80000"/>
              </a:lnSpc>
              <a:spcBef>
                <a:spcPct val="20000"/>
              </a:spcBef>
            </a:pPr>
            <a:r>
              <a:rPr lang="en-US" altLang="zh-TW" sz="2000" b="1">
                <a:latin typeface="Courier New" pitchFamily="49" charset="0"/>
                <a:ea typeface="新細明體" pitchFamily="18" charset="-120"/>
              </a:rPr>
              <a:t>  if (HEAP_FULL(*n)) {</a:t>
            </a:r>
          </a:p>
          <a:p>
            <a:pPr marL="342900" indent="-342900">
              <a:lnSpc>
                <a:spcPct val="80000"/>
              </a:lnSpc>
              <a:spcBef>
                <a:spcPct val="20000"/>
              </a:spcBef>
            </a:pPr>
            <a:r>
              <a:rPr lang="en-US" altLang="zh-TW" sz="2000" b="1">
                <a:latin typeface="Courier New" pitchFamily="49" charset="0"/>
                <a:ea typeface="新細明體" pitchFamily="18" charset="-120"/>
              </a:rPr>
              <a:t>    fprintf(stderr, “the heap is full.\n”);</a:t>
            </a:r>
          </a:p>
          <a:p>
            <a:pPr marL="342900" indent="-342900">
              <a:lnSpc>
                <a:spcPct val="80000"/>
              </a:lnSpc>
              <a:spcBef>
                <a:spcPct val="20000"/>
              </a:spcBef>
            </a:pPr>
            <a:r>
              <a:rPr lang="en-US" altLang="zh-TW" sz="2000" b="1">
                <a:latin typeface="Courier New" pitchFamily="49" charset="0"/>
                <a:ea typeface="新細明體" pitchFamily="18" charset="-120"/>
              </a:rPr>
              <a:t>    exit(1);</a:t>
            </a:r>
          </a:p>
          <a:p>
            <a:pPr marL="342900" indent="-342900">
              <a:lnSpc>
                <a:spcPct val="80000"/>
              </a:lnSpc>
              <a:spcBef>
                <a:spcPct val="20000"/>
              </a:spcBef>
            </a:pPr>
            <a:r>
              <a:rPr lang="en-US" altLang="zh-TW" sz="2000" b="1">
                <a:latin typeface="Courier New" pitchFamily="49" charset="0"/>
                <a:ea typeface="新細明體" pitchFamily="18" charset="-120"/>
              </a:rPr>
              <a:t>  }</a:t>
            </a:r>
          </a:p>
          <a:p>
            <a:pPr marL="342900" indent="-342900">
              <a:lnSpc>
                <a:spcPct val="80000"/>
              </a:lnSpc>
              <a:spcBef>
                <a:spcPct val="20000"/>
              </a:spcBef>
            </a:pPr>
            <a:r>
              <a:rPr lang="en-US" altLang="zh-TW" sz="2000" b="1">
                <a:latin typeface="Courier New" pitchFamily="49" charset="0"/>
                <a:ea typeface="新細明體" pitchFamily="18" charset="-120"/>
              </a:rPr>
              <a:t>  i = ++(*n);</a:t>
            </a:r>
          </a:p>
          <a:p>
            <a:pPr marL="342900" indent="-342900">
              <a:lnSpc>
                <a:spcPct val="80000"/>
              </a:lnSpc>
              <a:spcBef>
                <a:spcPct val="20000"/>
              </a:spcBef>
            </a:pPr>
            <a:r>
              <a:rPr lang="en-US" altLang="zh-TW" sz="2000" b="1">
                <a:latin typeface="Courier New" pitchFamily="49" charset="0"/>
                <a:ea typeface="新細明體" pitchFamily="18" charset="-120"/>
              </a:rPr>
              <a:t>  while ((i!=1)&amp;&amp;(item.key&gt;heap[i/2].key)) {</a:t>
            </a:r>
          </a:p>
          <a:p>
            <a:pPr marL="342900" indent="-342900">
              <a:lnSpc>
                <a:spcPct val="80000"/>
              </a:lnSpc>
              <a:spcBef>
                <a:spcPct val="20000"/>
              </a:spcBef>
            </a:pPr>
            <a:r>
              <a:rPr lang="en-US" altLang="zh-TW" sz="2000" b="1">
                <a:latin typeface="Courier New" pitchFamily="49" charset="0"/>
                <a:ea typeface="新細明體" pitchFamily="18" charset="-120"/>
              </a:rPr>
              <a:t>    heap[i] = heap[i/2];</a:t>
            </a:r>
          </a:p>
          <a:p>
            <a:pPr marL="342900" indent="-342900">
              <a:lnSpc>
                <a:spcPct val="80000"/>
              </a:lnSpc>
              <a:spcBef>
                <a:spcPct val="20000"/>
              </a:spcBef>
            </a:pPr>
            <a:r>
              <a:rPr lang="en-US" altLang="zh-TW" sz="2000" b="1">
                <a:latin typeface="Courier New" pitchFamily="49" charset="0"/>
                <a:ea typeface="新細明體" pitchFamily="18" charset="-120"/>
              </a:rPr>
              <a:t>    i /= 2;</a:t>
            </a:r>
          </a:p>
          <a:p>
            <a:pPr marL="342900" indent="-342900">
              <a:lnSpc>
                <a:spcPct val="80000"/>
              </a:lnSpc>
              <a:spcBef>
                <a:spcPct val="20000"/>
              </a:spcBef>
            </a:pPr>
            <a:r>
              <a:rPr lang="en-US" altLang="zh-TW" sz="2000" b="1">
                <a:latin typeface="Courier New" pitchFamily="49" charset="0"/>
                <a:ea typeface="新細明體" pitchFamily="18" charset="-120"/>
              </a:rPr>
              <a:t>  }</a:t>
            </a:r>
          </a:p>
          <a:p>
            <a:pPr marL="342900" indent="-342900">
              <a:lnSpc>
                <a:spcPct val="80000"/>
              </a:lnSpc>
              <a:spcBef>
                <a:spcPct val="20000"/>
              </a:spcBef>
            </a:pPr>
            <a:r>
              <a:rPr lang="en-US" altLang="zh-TW" sz="2000" b="1">
                <a:latin typeface="Courier New" pitchFamily="49" charset="0"/>
                <a:ea typeface="新細明體" pitchFamily="18" charset="-120"/>
              </a:rPr>
              <a:t>  heap[i]= item;</a:t>
            </a:r>
          </a:p>
          <a:p>
            <a:pPr marL="342900" indent="-342900">
              <a:lnSpc>
                <a:spcPct val="80000"/>
              </a:lnSpc>
              <a:spcBef>
                <a:spcPct val="20000"/>
              </a:spcBef>
            </a:pPr>
            <a:r>
              <a:rPr lang="en-US" altLang="zh-TW" sz="2000" b="1">
                <a:latin typeface="Courier New" pitchFamily="49" charset="0"/>
                <a:ea typeface="新細明體" pitchFamily="18" charset="-120"/>
              </a:rPr>
              <a:t>}</a:t>
            </a:r>
          </a:p>
        </p:txBody>
      </p:sp>
      <p:sp>
        <p:nvSpPr>
          <p:cNvPr id="397316" name="Text Box 4"/>
          <p:cNvSpPr txBox="1">
            <a:spLocks noChangeArrowheads="1"/>
          </p:cNvSpPr>
          <p:nvPr/>
        </p:nvSpPr>
        <p:spPr bwMode="auto">
          <a:xfrm>
            <a:off x="4060825" y="5154613"/>
            <a:ext cx="4479925" cy="579437"/>
          </a:xfrm>
          <a:prstGeom prst="rect">
            <a:avLst/>
          </a:prstGeom>
          <a:noFill/>
          <a:ln w="9525">
            <a:noFill/>
            <a:miter lim="800000"/>
            <a:headEnd/>
            <a:tailEnd/>
          </a:ln>
          <a:effectLst/>
        </p:spPr>
        <p:txBody>
          <a:bodyPr wrap="none">
            <a:spAutoFit/>
          </a:bodyPr>
          <a:lstStyle/>
          <a:p>
            <a:r>
              <a:rPr kumimoji="1" lang="en-US" altLang="zh-TW" sz="3200">
                <a:solidFill>
                  <a:srgbClr val="003399"/>
                </a:solidFill>
                <a:ea typeface="新細明體" pitchFamily="18" charset="-120"/>
              </a:rPr>
              <a:t>2</a:t>
            </a:r>
            <a:r>
              <a:rPr kumimoji="1" lang="en-US" altLang="zh-TW" sz="3200" baseline="30000">
                <a:solidFill>
                  <a:srgbClr val="003399"/>
                </a:solidFill>
                <a:ea typeface="新細明體" pitchFamily="18" charset="-120"/>
              </a:rPr>
              <a:t>k</a:t>
            </a:r>
            <a:r>
              <a:rPr kumimoji="1" lang="en-US" altLang="zh-TW" sz="3200">
                <a:solidFill>
                  <a:srgbClr val="003399"/>
                </a:solidFill>
                <a:ea typeface="新細明體" pitchFamily="18" charset="-120"/>
              </a:rPr>
              <a:t>-1=n ==&gt; k=</a:t>
            </a:r>
            <a:r>
              <a:rPr kumimoji="1" lang="en-US" altLang="zh-TW" sz="3200">
                <a:solidFill>
                  <a:srgbClr val="003399"/>
                </a:solidFill>
                <a:ea typeface="新細明體" pitchFamily="18" charset="-120"/>
                <a:sym typeface="Symbol" pitchFamily="18" charset="2"/>
              </a:rPr>
              <a:t>log</a:t>
            </a:r>
            <a:r>
              <a:rPr kumimoji="1" lang="en-US" altLang="zh-TW" sz="3200" baseline="-25000">
                <a:solidFill>
                  <a:srgbClr val="003399"/>
                </a:solidFill>
                <a:ea typeface="新細明體" pitchFamily="18" charset="-120"/>
                <a:sym typeface="Symbol" pitchFamily="18" charset="2"/>
              </a:rPr>
              <a:t>2</a:t>
            </a:r>
            <a:r>
              <a:rPr kumimoji="1" lang="en-US" altLang="zh-TW" sz="3200">
                <a:solidFill>
                  <a:srgbClr val="003399"/>
                </a:solidFill>
                <a:ea typeface="新細明體" pitchFamily="18" charset="-120"/>
                <a:sym typeface="Symbol" pitchFamily="18" charset="2"/>
              </a:rPr>
              <a:t>(n+1)</a:t>
            </a:r>
            <a:endParaRPr kumimoji="1" lang="en-US" altLang="zh-TW" sz="3200">
              <a:solidFill>
                <a:srgbClr val="003399"/>
              </a:solidFill>
              <a:ea typeface="新細明體" pitchFamily="18" charset="-120"/>
            </a:endParaRPr>
          </a:p>
        </p:txBody>
      </p:sp>
      <p:sp>
        <p:nvSpPr>
          <p:cNvPr id="397317" name="Text Box 5"/>
          <p:cNvSpPr txBox="1">
            <a:spLocks noChangeArrowheads="1"/>
          </p:cNvSpPr>
          <p:nvPr/>
        </p:nvSpPr>
        <p:spPr bwMode="auto">
          <a:xfrm>
            <a:off x="3984625" y="5753100"/>
            <a:ext cx="1603375" cy="579438"/>
          </a:xfrm>
          <a:prstGeom prst="rect">
            <a:avLst/>
          </a:prstGeom>
          <a:noFill/>
          <a:ln w="9525">
            <a:noFill/>
            <a:miter lim="800000"/>
            <a:headEnd/>
            <a:tailEnd/>
          </a:ln>
          <a:effectLst/>
        </p:spPr>
        <p:txBody>
          <a:bodyPr wrap="none">
            <a:spAutoFit/>
          </a:bodyPr>
          <a:lstStyle/>
          <a:p>
            <a:r>
              <a:rPr kumimoji="1" lang="en-US" altLang="zh-TW" sz="3200">
                <a:solidFill>
                  <a:srgbClr val="CC3300"/>
                </a:solidFill>
                <a:ea typeface="新細明體" pitchFamily="18" charset="-120"/>
              </a:rPr>
              <a:t>O(log</a:t>
            </a:r>
            <a:r>
              <a:rPr kumimoji="1" lang="en-US" altLang="zh-TW" sz="3200" baseline="-25000">
                <a:solidFill>
                  <a:srgbClr val="CC3300"/>
                </a:solidFill>
                <a:ea typeface="新細明體" pitchFamily="18" charset="-120"/>
              </a:rPr>
              <a:t>2</a:t>
            </a:r>
            <a:r>
              <a:rPr kumimoji="1" lang="en-US" altLang="zh-TW" sz="3200">
                <a:solidFill>
                  <a:srgbClr val="CC3300"/>
                </a:solidFill>
                <a:ea typeface="新細明體" pitchFamily="18" charset="-120"/>
              </a:rPr>
              <a:t>n)</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2"/>
          <p:cNvSpPr>
            <a:spLocks noChangeArrowheads="1"/>
          </p:cNvSpPr>
          <p:nvPr/>
        </p:nvSpPr>
        <p:spPr bwMode="auto">
          <a:xfrm>
            <a:off x="1295400" y="0"/>
            <a:ext cx="7848600" cy="1143000"/>
          </a:xfrm>
          <a:prstGeom prst="rect">
            <a:avLst/>
          </a:prstGeom>
          <a:noFill/>
          <a:ln w="9525">
            <a:noFill/>
            <a:miter lim="800000"/>
            <a:headEnd/>
            <a:tailEnd/>
          </a:ln>
          <a:effectLst/>
        </p:spPr>
        <p:txBody>
          <a:bodyPr lIns="92075" tIns="46038" rIns="92075" bIns="46038" anchor="ctr"/>
          <a:lstStyle/>
          <a:p>
            <a:r>
              <a:rPr lang="en-US" altLang="zh-TW" sz="4000" i="1">
                <a:solidFill>
                  <a:schemeClr val="hlink"/>
                </a:solidFill>
                <a:latin typeface="Georgia" pitchFamily="18" charset="0"/>
                <a:ea typeface="新細明體" pitchFamily="18" charset="-120"/>
              </a:rPr>
              <a:t>Deletion from a Heap</a:t>
            </a:r>
          </a:p>
        </p:txBody>
      </p:sp>
      <p:sp>
        <p:nvSpPr>
          <p:cNvPr id="399363" name="Rectangle 3"/>
          <p:cNvSpPr>
            <a:spLocks noChangeArrowheads="1"/>
          </p:cNvSpPr>
          <p:nvPr/>
        </p:nvSpPr>
        <p:spPr bwMode="auto">
          <a:xfrm>
            <a:off x="609600" y="1600200"/>
            <a:ext cx="9163050" cy="4449763"/>
          </a:xfrm>
          <a:prstGeom prst="rect">
            <a:avLst/>
          </a:prstGeom>
          <a:noFill/>
          <a:ln w="9525">
            <a:noFill/>
            <a:miter lim="800000"/>
            <a:headEnd/>
            <a:tailEnd/>
          </a:ln>
          <a:effectLst/>
        </p:spPr>
        <p:txBody>
          <a:bodyPr lIns="92075" tIns="46038" rIns="92075" bIns="46038"/>
          <a:lstStyle/>
          <a:p>
            <a:pPr marL="342900" indent="-342900">
              <a:lnSpc>
                <a:spcPct val="80000"/>
              </a:lnSpc>
              <a:spcBef>
                <a:spcPct val="20000"/>
              </a:spcBef>
            </a:pPr>
            <a:r>
              <a:rPr lang="en-US" altLang="zh-TW" sz="2000" b="1">
                <a:latin typeface="Courier New" pitchFamily="49" charset="0"/>
                <a:ea typeface="新細明體" pitchFamily="18" charset="-120"/>
              </a:rPr>
              <a:t>element deleteHeap(int *n)</a:t>
            </a:r>
          </a:p>
          <a:p>
            <a:pPr marL="342900" indent="-342900">
              <a:lnSpc>
                <a:spcPct val="80000"/>
              </a:lnSpc>
              <a:spcBef>
                <a:spcPct val="20000"/>
              </a:spcBef>
            </a:pPr>
            <a:r>
              <a:rPr lang="en-US" altLang="zh-TW" sz="2000" b="1">
                <a:latin typeface="Courier New" pitchFamily="49" charset="0"/>
                <a:ea typeface="新細明體" pitchFamily="18" charset="-120"/>
              </a:rPr>
              <a:t>{</a:t>
            </a:r>
          </a:p>
          <a:p>
            <a:pPr marL="342900" indent="-342900">
              <a:lnSpc>
                <a:spcPct val="80000"/>
              </a:lnSpc>
              <a:spcBef>
                <a:spcPct val="20000"/>
              </a:spcBef>
            </a:pPr>
            <a:r>
              <a:rPr lang="en-US" altLang="zh-TW" sz="2000" b="1">
                <a:latin typeface="Courier New" pitchFamily="49" charset="0"/>
                <a:ea typeface="新細明體" pitchFamily="18" charset="-120"/>
              </a:rPr>
              <a:t>  int parent, child;</a:t>
            </a:r>
          </a:p>
          <a:p>
            <a:pPr marL="342900" indent="-342900">
              <a:lnSpc>
                <a:spcPct val="80000"/>
              </a:lnSpc>
              <a:spcBef>
                <a:spcPct val="20000"/>
              </a:spcBef>
            </a:pPr>
            <a:r>
              <a:rPr lang="en-US" altLang="zh-TW" sz="2000" b="1">
                <a:latin typeface="Courier New" pitchFamily="49" charset="0"/>
                <a:ea typeface="新細明體" pitchFamily="18" charset="-120"/>
              </a:rPr>
              <a:t>  element item, temp;</a:t>
            </a:r>
          </a:p>
          <a:p>
            <a:pPr marL="342900" indent="-342900">
              <a:lnSpc>
                <a:spcPct val="80000"/>
              </a:lnSpc>
              <a:spcBef>
                <a:spcPct val="20000"/>
              </a:spcBef>
            </a:pPr>
            <a:r>
              <a:rPr lang="en-US" altLang="zh-TW" sz="2000" b="1">
                <a:latin typeface="Courier New" pitchFamily="49" charset="0"/>
                <a:ea typeface="新細明體" pitchFamily="18" charset="-120"/>
              </a:rPr>
              <a:t>  if (HEAP_EMPTY(*n)) {</a:t>
            </a:r>
          </a:p>
          <a:p>
            <a:pPr marL="342900" indent="-342900">
              <a:lnSpc>
                <a:spcPct val="80000"/>
              </a:lnSpc>
              <a:spcBef>
                <a:spcPct val="20000"/>
              </a:spcBef>
            </a:pPr>
            <a:r>
              <a:rPr lang="en-US" altLang="zh-TW" sz="2000" b="1">
                <a:latin typeface="Courier New" pitchFamily="49" charset="0"/>
                <a:ea typeface="新細明體" pitchFamily="18" charset="-120"/>
              </a:rPr>
              <a:t>    fprintf(stderr, “The heap is empty\n”);</a:t>
            </a:r>
          </a:p>
          <a:p>
            <a:pPr marL="342900" indent="-342900">
              <a:lnSpc>
                <a:spcPct val="80000"/>
              </a:lnSpc>
              <a:spcBef>
                <a:spcPct val="20000"/>
              </a:spcBef>
            </a:pPr>
            <a:r>
              <a:rPr lang="en-US" altLang="zh-TW" sz="2000" b="1">
                <a:latin typeface="Courier New" pitchFamily="49" charset="0"/>
                <a:ea typeface="新細明體" pitchFamily="18" charset="-120"/>
              </a:rPr>
              <a:t>    exit(1);</a:t>
            </a:r>
          </a:p>
          <a:p>
            <a:pPr marL="342900" indent="-342900">
              <a:lnSpc>
                <a:spcPct val="80000"/>
              </a:lnSpc>
              <a:spcBef>
                <a:spcPct val="20000"/>
              </a:spcBef>
            </a:pPr>
            <a:r>
              <a:rPr lang="en-US" altLang="zh-TW" sz="2000" b="1">
                <a:latin typeface="Courier New" pitchFamily="49" charset="0"/>
                <a:ea typeface="新細明體" pitchFamily="18" charset="-120"/>
              </a:rPr>
              <a:t>  }</a:t>
            </a:r>
          </a:p>
          <a:p>
            <a:pPr marL="342900" indent="-342900">
              <a:lnSpc>
                <a:spcPct val="80000"/>
              </a:lnSpc>
              <a:spcBef>
                <a:spcPct val="20000"/>
              </a:spcBef>
            </a:pPr>
            <a:r>
              <a:rPr lang="en-US" altLang="zh-TW" sz="2000" b="1">
                <a:latin typeface="Courier New" pitchFamily="49" charset="0"/>
                <a:ea typeface="新細明體" pitchFamily="18" charset="-120"/>
              </a:rPr>
              <a:t>  /* save value of the element with the </a:t>
            </a:r>
            <a:br>
              <a:rPr lang="en-US" altLang="zh-TW" sz="2000" b="1">
                <a:latin typeface="Courier New" pitchFamily="49" charset="0"/>
                <a:ea typeface="新細明體" pitchFamily="18" charset="-120"/>
              </a:rPr>
            </a:br>
            <a:r>
              <a:rPr lang="en-US" altLang="zh-TW" sz="2000" b="1">
                <a:latin typeface="Courier New" pitchFamily="49" charset="0"/>
                <a:ea typeface="新細明體" pitchFamily="18" charset="-120"/>
              </a:rPr>
              <a:t>   highest key */</a:t>
            </a:r>
          </a:p>
          <a:p>
            <a:pPr marL="342900" indent="-342900">
              <a:lnSpc>
                <a:spcPct val="80000"/>
              </a:lnSpc>
              <a:spcBef>
                <a:spcPct val="20000"/>
              </a:spcBef>
            </a:pPr>
            <a:r>
              <a:rPr lang="en-US" altLang="zh-TW" sz="2000" b="1">
                <a:latin typeface="Courier New" pitchFamily="49" charset="0"/>
                <a:ea typeface="新細明體" pitchFamily="18" charset="-120"/>
              </a:rPr>
              <a:t>  item = heap[1];</a:t>
            </a:r>
          </a:p>
          <a:p>
            <a:pPr marL="342900" indent="-342900">
              <a:lnSpc>
                <a:spcPct val="80000"/>
              </a:lnSpc>
              <a:spcBef>
                <a:spcPct val="20000"/>
              </a:spcBef>
            </a:pPr>
            <a:r>
              <a:rPr lang="en-US" altLang="zh-TW" sz="2000" b="1">
                <a:latin typeface="Courier New" pitchFamily="49" charset="0"/>
                <a:ea typeface="新細明體" pitchFamily="18" charset="-120"/>
              </a:rPr>
              <a:t>  /* use last element in heap to adjust heap */</a:t>
            </a:r>
          </a:p>
          <a:p>
            <a:pPr marL="342900" indent="-342900">
              <a:lnSpc>
                <a:spcPct val="80000"/>
              </a:lnSpc>
              <a:spcBef>
                <a:spcPct val="20000"/>
              </a:spcBef>
            </a:pPr>
            <a:r>
              <a:rPr lang="en-US" altLang="zh-TW" sz="2000" b="1">
                <a:latin typeface="Courier New" pitchFamily="49" charset="0"/>
                <a:ea typeface="新細明體" pitchFamily="18" charset="-120"/>
              </a:rPr>
              <a:t>  temp = heap[(*n)--];</a:t>
            </a:r>
          </a:p>
          <a:p>
            <a:pPr marL="342900" indent="-342900">
              <a:lnSpc>
                <a:spcPct val="80000"/>
              </a:lnSpc>
              <a:spcBef>
                <a:spcPct val="20000"/>
              </a:spcBef>
            </a:pPr>
            <a:r>
              <a:rPr lang="en-US" altLang="zh-TW" sz="2000" b="1">
                <a:latin typeface="Courier New" pitchFamily="49" charset="0"/>
                <a:ea typeface="新細明體" pitchFamily="18" charset="-120"/>
              </a:rPr>
              <a:t>  parent = 1;</a:t>
            </a:r>
          </a:p>
          <a:p>
            <a:pPr marL="342900" indent="-342900">
              <a:lnSpc>
                <a:spcPct val="80000"/>
              </a:lnSpc>
              <a:spcBef>
                <a:spcPct val="20000"/>
              </a:spcBef>
            </a:pPr>
            <a:r>
              <a:rPr lang="en-US" altLang="zh-TW" sz="2000" b="1">
                <a:latin typeface="Courier New" pitchFamily="49" charset="0"/>
                <a:ea typeface="新細明體" pitchFamily="18" charset="-120"/>
              </a:rPr>
              <a:t>  child = 2;</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2"/>
          <p:cNvSpPr>
            <a:spLocks noChangeArrowheads="1"/>
          </p:cNvSpPr>
          <p:nvPr/>
        </p:nvSpPr>
        <p:spPr bwMode="auto">
          <a:xfrm>
            <a:off x="685800" y="1447800"/>
            <a:ext cx="8216900" cy="4181475"/>
          </a:xfrm>
          <a:prstGeom prst="rect">
            <a:avLst/>
          </a:prstGeom>
          <a:noFill/>
          <a:ln w="9525">
            <a:noFill/>
            <a:miter lim="800000"/>
            <a:headEnd/>
            <a:tailEnd/>
          </a:ln>
          <a:effectLst/>
        </p:spPr>
        <p:txBody>
          <a:bodyPr wrap="none">
            <a:spAutoFit/>
          </a:bodyPr>
          <a:lstStyle/>
          <a:p>
            <a:pPr>
              <a:lnSpc>
                <a:spcPct val="80000"/>
              </a:lnSpc>
            </a:pPr>
            <a:r>
              <a:rPr kumimoji="1" lang="en-US" altLang="zh-TW" b="1">
                <a:latin typeface="Courier New" pitchFamily="49" charset="0"/>
                <a:ea typeface="新細明體" pitchFamily="18" charset="-120"/>
              </a:rPr>
              <a:t>while (child &lt;= *n) {</a:t>
            </a:r>
          </a:p>
          <a:p>
            <a:pPr>
              <a:lnSpc>
                <a:spcPct val="80000"/>
              </a:lnSpc>
            </a:pPr>
            <a:r>
              <a:rPr kumimoji="1" lang="en-US" altLang="zh-TW" b="1">
                <a:latin typeface="Courier New" pitchFamily="49" charset="0"/>
                <a:ea typeface="新細明體" pitchFamily="18" charset="-120"/>
              </a:rPr>
              <a:t>    /* find the larger child of the current </a:t>
            </a:r>
          </a:p>
          <a:p>
            <a:pPr>
              <a:lnSpc>
                <a:spcPct val="80000"/>
              </a:lnSpc>
            </a:pPr>
            <a:r>
              <a:rPr kumimoji="1" lang="en-US" altLang="zh-TW" b="1">
                <a:latin typeface="Courier New" pitchFamily="49" charset="0"/>
                <a:ea typeface="新細明體" pitchFamily="18" charset="-120"/>
              </a:rPr>
              <a:t>       parent */</a:t>
            </a:r>
          </a:p>
          <a:p>
            <a:pPr>
              <a:lnSpc>
                <a:spcPct val="80000"/>
              </a:lnSpc>
            </a:pPr>
            <a:r>
              <a:rPr kumimoji="1" lang="en-US" altLang="zh-TW" b="1">
                <a:latin typeface="Courier New" pitchFamily="49" charset="0"/>
                <a:ea typeface="新細明體" pitchFamily="18" charset="-120"/>
              </a:rPr>
              <a:t>    if ((child &lt; *n)&amp;&amp;</a:t>
            </a:r>
          </a:p>
          <a:p>
            <a:pPr>
              <a:lnSpc>
                <a:spcPct val="80000"/>
              </a:lnSpc>
            </a:pPr>
            <a:r>
              <a:rPr kumimoji="1" lang="en-US" altLang="zh-TW" b="1">
                <a:latin typeface="Courier New" pitchFamily="49" charset="0"/>
                <a:ea typeface="新細明體" pitchFamily="18" charset="-120"/>
              </a:rPr>
              <a:t>        (heap[child].key&lt;heap[child+1].key))</a:t>
            </a:r>
          </a:p>
          <a:p>
            <a:pPr>
              <a:lnSpc>
                <a:spcPct val="80000"/>
              </a:lnSpc>
            </a:pPr>
            <a:r>
              <a:rPr kumimoji="1" lang="en-US" altLang="zh-TW" b="1">
                <a:latin typeface="Courier New" pitchFamily="49" charset="0"/>
                <a:ea typeface="新細明體" pitchFamily="18" charset="-120"/>
              </a:rPr>
              <a:t>      child++;</a:t>
            </a:r>
          </a:p>
          <a:p>
            <a:pPr>
              <a:lnSpc>
                <a:spcPct val="80000"/>
              </a:lnSpc>
            </a:pPr>
            <a:r>
              <a:rPr kumimoji="1" lang="en-US" altLang="zh-TW" b="1">
                <a:latin typeface="Courier New" pitchFamily="49" charset="0"/>
                <a:ea typeface="新細明體" pitchFamily="18" charset="-120"/>
              </a:rPr>
              <a:t>    if (temp.key &gt;= heap[child].key) break;</a:t>
            </a:r>
          </a:p>
          <a:p>
            <a:pPr>
              <a:lnSpc>
                <a:spcPct val="80000"/>
              </a:lnSpc>
            </a:pPr>
            <a:r>
              <a:rPr kumimoji="1" lang="en-US" altLang="zh-TW" b="1">
                <a:latin typeface="Courier New" pitchFamily="49" charset="0"/>
                <a:ea typeface="新細明體" pitchFamily="18" charset="-120"/>
              </a:rPr>
              <a:t>    /* move to the next lower level */</a:t>
            </a:r>
          </a:p>
          <a:p>
            <a:pPr>
              <a:lnSpc>
                <a:spcPct val="80000"/>
              </a:lnSpc>
            </a:pPr>
            <a:r>
              <a:rPr kumimoji="1" lang="en-US" altLang="zh-TW" b="1">
                <a:latin typeface="Courier New" pitchFamily="49" charset="0"/>
                <a:ea typeface="新細明體" pitchFamily="18" charset="-120"/>
              </a:rPr>
              <a:t>    heap[parent] = heap[child];</a:t>
            </a:r>
          </a:p>
          <a:p>
            <a:pPr>
              <a:lnSpc>
                <a:spcPct val="80000"/>
              </a:lnSpc>
            </a:pPr>
            <a:r>
              <a:rPr kumimoji="1" lang="en-US" altLang="zh-TW" b="1">
                <a:latin typeface="Courier New" pitchFamily="49" charset="0"/>
                <a:ea typeface="新細明體" pitchFamily="18" charset="-120"/>
              </a:rPr>
              <a:t>    child *= 2;</a:t>
            </a:r>
          </a:p>
          <a:p>
            <a:pPr>
              <a:lnSpc>
                <a:spcPct val="80000"/>
              </a:lnSpc>
            </a:pPr>
            <a:r>
              <a:rPr kumimoji="1" lang="en-US" altLang="zh-TW" b="1">
                <a:latin typeface="Courier New" pitchFamily="49" charset="0"/>
                <a:ea typeface="新細明體" pitchFamily="18" charset="-120"/>
              </a:rPr>
              <a:t>  }</a:t>
            </a:r>
          </a:p>
          <a:p>
            <a:pPr>
              <a:lnSpc>
                <a:spcPct val="80000"/>
              </a:lnSpc>
            </a:pPr>
            <a:r>
              <a:rPr kumimoji="1" lang="en-US" altLang="zh-TW" b="1">
                <a:latin typeface="Courier New" pitchFamily="49" charset="0"/>
                <a:ea typeface="新細明體" pitchFamily="18" charset="-120"/>
              </a:rPr>
              <a:t>  heap[parent] = temp;</a:t>
            </a:r>
          </a:p>
          <a:p>
            <a:pPr>
              <a:lnSpc>
                <a:spcPct val="80000"/>
              </a:lnSpc>
            </a:pPr>
            <a:r>
              <a:rPr kumimoji="1" lang="en-US" altLang="zh-TW" b="1">
                <a:latin typeface="Courier New" pitchFamily="49" charset="0"/>
                <a:ea typeface="新細明體" pitchFamily="18" charset="-120"/>
              </a:rPr>
              <a:t>  return item;</a:t>
            </a:r>
          </a:p>
          <a:p>
            <a:pPr>
              <a:lnSpc>
                <a:spcPct val="80000"/>
              </a:lnSpc>
            </a:pPr>
            <a:r>
              <a:rPr kumimoji="1" lang="en-US" altLang="zh-TW" b="1">
                <a:latin typeface="Courier New" pitchFamily="49" charset="0"/>
                <a:ea typeface="新細明體" pitchFamily="18" charset="-120"/>
              </a:rPr>
              <a:t>}</a:t>
            </a:r>
          </a:p>
        </p:txBody>
      </p:sp>
      <p:sp>
        <p:nvSpPr>
          <p:cNvPr id="400387" name="Rectangle 3"/>
          <p:cNvSpPr>
            <a:spLocks noChangeArrowheads="1"/>
          </p:cNvSpPr>
          <p:nvPr/>
        </p:nvSpPr>
        <p:spPr bwMode="auto">
          <a:xfrm>
            <a:off x="1295400" y="0"/>
            <a:ext cx="7848600" cy="1143000"/>
          </a:xfrm>
          <a:prstGeom prst="rect">
            <a:avLst/>
          </a:prstGeom>
          <a:noFill/>
          <a:ln w="9525">
            <a:noFill/>
            <a:miter lim="800000"/>
            <a:headEnd/>
            <a:tailEnd/>
          </a:ln>
          <a:effectLst/>
        </p:spPr>
        <p:txBody>
          <a:bodyPr lIns="92075" tIns="46038" rIns="92075" bIns="46038" anchor="ctr"/>
          <a:lstStyle/>
          <a:p>
            <a:r>
              <a:rPr lang="en-US" altLang="zh-TW" sz="4000" i="1">
                <a:solidFill>
                  <a:schemeClr val="hlink"/>
                </a:solidFill>
                <a:latin typeface="Georgia" pitchFamily="18" charset="0"/>
                <a:ea typeface="新細明體" pitchFamily="18" charset="-120"/>
              </a:rPr>
              <a:t>Deletion from a Heap (cont’d)</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IN" dirty="0"/>
          </a:p>
        </p:txBody>
      </p:sp>
      <p:sp>
        <p:nvSpPr>
          <p:cNvPr id="3" name="Text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349113858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167</TotalTime>
  <Words>6918</Words>
  <Application>Microsoft Office PowerPoint</Application>
  <PresentationFormat>On-screen Show (4:3)</PresentationFormat>
  <Paragraphs>1861</Paragraphs>
  <Slides>183</Slides>
  <Notes>63</Notes>
  <HiddenSlides>0</HiddenSlides>
  <MMClips>0</MMClips>
  <ScaleCrop>false</ScaleCrop>
  <HeadingPairs>
    <vt:vector size="8" baseType="variant">
      <vt:variant>
        <vt:lpstr>Fonts Used</vt:lpstr>
      </vt:variant>
      <vt:variant>
        <vt:i4>16</vt:i4>
      </vt:variant>
      <vt:variant>
        <vt:lpstr>Theme</vt:lpstr>
      </vt:variant>
      <vt:variant>
        <vt:i4>1</vt:i4>
      </vt:variant>
      <vt:variant>
        <vt:lpstr>Embedded OLE Servers</vt:lpstr>
      </vt:variant>
      <vt:variant>
        <vt:i4>3</vt:i4>
      </vt:variant>
      <vt:variant>
        <vt:lpstr>Slide Titles</vt:lpstr>
      </vt:variant>
      <vt:variant>
        <vt:i4>183</vt:i4>
      </vt:variant>
    </vt:vector>
  </HeadingPairs>
  <TitlesOfParts>
    <vt:vector size="203" baseType="lpstr">
      <vt:lpstr>微軟正黑體</vt:lpstr>
      <vt:lpstr>宋体</vt:lpstr>
      <vt:lpstr>宋体</vt:lpstr>
      <vt:lpstr>Arial</vt:lpstr>
      <vt:lpstr>Calibri</vt:lpstr>
      <vt:lpstr>Century Gothic</vt:lpstr>
      <vt:lpstr>Courier New</vt:lpstr>
      <vt:lpstr>Georgia</vt:lpstr>
      <vt:lpstr>Monotype Sorts</vt:lpstr>
      <vt:lpstr>MS Mincho</vt:lpstr>
      <vt:lpstr>新細明體</vt:lpstr>
      <vt:lpstr>Symbol</vt:lpstr>
      <vt:lpstr>Times</vt:lpstr>
      <vt:lpstr>Times New Roman</vt:lpstr>
      <vt:lpstr>Wingdings</vt:lpstr>
      <vt:lpstr>Wingdings 3</vt:lpstr>
      <vt:lpstr>Wisp</vt:lpstr>
      <vt:lpstr>RFFlow</vt:lpstr>
      <vt:lpstr>Bitmap Image</vt:lpstr>
      <vt:lpstr>Clip</vt:lpstr>
      <vt:lpstr>DATA STRUCTURES</vt:lpstr>
      <vt:lpstr>What is an abstract data type?</vt:lpstr>
      <vt:lpstr>Linked Lists</vt:lpstr>
      <vt:lpstr>Types of Linked list</vt:lpstr>
      <vt:lpstr>Linked Lists</vt:lpstr>
      <vt:lpstr>Adding an Element to the front of a Linked List</vt:lpstr>
      <vt:lpstr>Some Notations for use in algorithm (Not in C programs)</vt:lpstr>
      <vt:lpstr>Adding an Element to the front of a Linked List</vt:lpstr>
      <vt:lpstr>Adding an Element to the front of a Linked List</vt:lpstr>
      <vt:lpstr>Adding an Element to the front of a Linked List</vt:lpstr>
      <vt:lpstr>Adding an Element to the front of a Linked List</vt:lpstr>
      <vt:lpstr>Adding an Element to the front of a Linked List</vt:lpstr>
      <vt:lpstr>Removing an Element from the front of a Linked List</vt:lpstr>
      <vt:lpstr>Removing an Element from the front of a Linked List</vt:lpstr>
      <vt:lpstr>Removing an Element from the front of a Linked List</vt:lpstr>
      <vt:lpstr>Removing an Element from the front of a Linked List</vt:lpstr>
      <vt:lpstr>Removing an Element from the front of a Linked List</vt:lpstr>
      <vt:lpstr>Removing an Element from the front of a Linked List</vt:lpstr>
      <vt:lpstr>Circular Linked Lists</vt:lpstr>
      <vt:lpstr>Circular Linked Lists</vt:lpstr>
      <vt:lpstr>Circular Linked Lists</vt:lpstr>
      <vt:lpstr>Circular Linked Lists</vt:lpstr>
      <vt:lpstr>Circular Linked Lists</vt:lpstr>
      <vt:lpstr>PRIMITIVE FUNCTIONS IN CIRCULAR LISTS</vt:lpstr>
      <vt:lpstr>DOUBLY LINKED LISTS</vt:lpstr>
      <vt:lpstr>Doubly Linked List </vt:lpstr>
      <vt:lpstr>Doubly Linked List with Header</vt:lpstr>
      <vt:lpstr>Applications of Linked List</vt:lpstr>
      <vt:lpstr>Stacks</vt:lpstr>
      <vt:lpstr>What is a stack?</vt:lpstr>
      <vt:lpstr>BASIC STACK OPERATIONS </vt:lpstr>
      <vt:lpstr>Array Implementation of the Stacks</vt:lpstr>
      <vt:lpstr>Stack Definition</vt:lpstr>
      <vt:lpstr>Stacks</vt:lpstr>
      <vt:lpstr>Stack Initialisation</vt:lpstr>
      <vt:lpstr>Stack Initialisation</vt:lpstr>
      <vt:lpstr>Push Operation</vt:lpstr>
      <vt:lpstr>Void push (Stack *, type newItem) </vt:lpstr>
      <vt:lpstr>void push (STACK *, type newItem)</vt:lpstr>
      <vt:lpstr>Pop operation</vt:lpstr>
      <vt:lpstr>type pop (STACK *) </vt:lpstr>
      <vt:lpstr>Type pop(STACK *Sptr)</vt:lpstr>
      <vt:lpstr>void pop(STACK *Sptr, int *pptr)</vt:lpstr>
      <vt:lpstr>Applications of stack</vt:lpstr>
      <vt:lpstr>DEFINITION OF QUEUE</vt:lpstr>
      <vt:lpstr>Queue</vt:lpstr>
      <vt:lpstr>Declaration of a Queue</vt:lpstr>
      <vt:lpstr>QUEUE OPERATIONS</vt:lpstr>
      <vt:lpstr>INITIALIZE THE QUEUE</vt:lpstr>
      <vt:lpstr>insert(&amp;Queue, ‘A’)</vt:lpstr>
      <vt:lpstr>insert(&amp;Queue, ‘B’)</vt:lpstr>
      <vt:lpstr>insert(&amp;Queue, ‘C’)</vt:lpstr>
      <vt:lpstr>insert(&amp;Queue, ‘D’)</vt:lpstr>
      <vt:lpstr>Insert Operation</vt:lpstr>
      <vt:lpstr>char remove(&amp;Queue)</vt:lpstr>
      <vt:lpstr>char remove(&amp;Queue)</vt:lpstr>
      <vt:lpstr>char remove(&amp;Queue)</vt:lpstr>
      <vt:lpstr>char remove(&amp;Queue)</vt:lpstr>
      <vt:lpstr>Remove Operation</vt:lpstr>
      <vt:lpstr>INSERT / REMOVE ITEMS</vt:lpstr>
      <vt:lpstr>INSERT / REMOVE ITEMS</vt:lpstr>
      <vt:lpstr>REMOVE ITEM</vt:lpstr>
      <vt:lpstr>REMOVE ITEM</vt:lpstr>
      <vt:lpstr>REMOVE ITEM</vt:lpstr>
      <vt:lpstr>REMOVE ITEM</vt:lpstr>
      <vt:lpstr>REMOVE ITEM</vt:lpstr>
      <vt:lpstr>Modified Remove Operation</vt:lpstr>
      <vt:lpstr>INSERT / REMOVE ITEMS</vt:lpstr>
      <vt:lpstr>Initialize the queue.</vt:lpstr>
      <vt:lpstr>Insert items into circular queue</vt:lpstr>
      <vt:lpstr>Insert items into circular queue</vt:lpstr>
      <vt:lpstr>Insert items into circular queue</vt:lpstr>
      <vt:lpstr>Remove items from circular queue</vt:lpstr>
      <vt:lpstr>Remove items from circular queue</vt:lpstr>
      <vt:lpstr>Remove items from circular queue</vt:lpstr>
      <vt:lpstr>PowerPoint Presentation</vt:lpstr>
      <vt:lpstr>PowerPoint Presentation</vt:lpstr>
      <vt:lpstr>PowerPoint Presentation</vt:lpstr>
      <vt:lpstr>PowerPoint Presentation</vt:lpstr>
      <vt:lpstr>Declaration and Initialization of a Circular Queue.</vt:lpstr>
      <vt:lpstr>Insert Operation for circular Queue</vt:lpstr>
      <vt:lpstr>Remove Operation for circular queue</vt:lpstr>
      <vt:lpstr>Applications of Queue</vt:lpstr>
      <vt:lpstr>DATA STRUCTURES</vt:lpstr>
      <vt:lpstr>Trees</vt:lpstr>
      <vt:lpstr>Trees</vt:lpstr>
      <vt:lpstr>Some Terminologies</vt:lpstr>
      <vt:lpstr>Some Terminologies</vt:lpstr>
      <vt:lpstr>Example: UNIX Directory</vt:lpstr>
      <vt:lpstr>Binary Trees</vt:lpstr>
      <vt:lpstr>Example: Expression Trees</vt:lpstr>
      <vt:lpstr>Tree traversal</vt:lpstr>
      <vt:lpstr>Preorder, Post order and In order</vt:lpstr>
      <vt:lpstr>Preorder, Post order and In order</vt:lpstr>
      <vt:lpstr>PowerPoint Presentation</vt:lpstr>
      <vt:lpstr>PowerPoint Presentation</vt:lpstr>
      <vt:lpstr>Preorder, Post-order and In-order</vt:lpstr>
      <vt:lpstr>Binary Trees</vt:lpstr>
      <vt:lpstr>compare: Implementation of a general tree</vt:lpstr>
      <vt:lpstr>Binary Search Trees</vt:lpstr>
      <vt:lpstr>Binary Search Trees</vt:lpstr>
      <vt:lpstr>Binary search trees</vt:lpstr>
      <vt:lpstr>Implementation</vt:lpstr>
      <vt:lpstr>Searching BST</vt:lpstr>
      <vt:lpstr>PowerPoint Presentation</vt:lpstr>
      <vt:lpstr>Searching (Find)</vt:lpstr>
      <vt:lpstr>In-order traversal of BST</vt:lpstr>
      <vt:lpstr>Find Min/ find Max</vt:lpstr>
      <vt:lpstr>Insert</vt:lpstr>
      <vt:lpstr>Delete</vt:lpstr>
      <vt:lpstr>Delete</vt:lpstr>
      <vt:lpstr>Delete </vt:lpstr>
      <vt:lpstr>AVL Tree</vt:lpstr>
      <vt:lpstr>AVL Tree with  Minimum Number of Nodes</vt:lpstr>
      <vt:lpstr>PowerPoint Presentation</vt:lpstr>
      <vt:lpstr>Height of AVL Tree</vt:lpstr>
      <vt:lpstr>Insertion in AVL Tree</vt:lpstr>
      <vt:lpstr>Some Observations</vt:lpstr>
      <vt:lpstr>Different Cases for Rebalance</vt:lpstr>
      <vt:lpstr>Rotations</vt:lpstr>
      <vt:lpstr>Insertion Algorithm</vt:lpstr>
      <vt:lpstr>Single Rotation to Fix Case 1(left-left)</vt:lpstr>
      <vt:lpstr>Single Rotation Case 1 Example</vt:lpstr>
      <vt:lpstr>Single Rotation to Fix Case 4 (right-right)</vt:lpstr>
      <vt:lpstr>Single Rotation Example</vt:lpstr>
      <vt:lpstr>PowerPoint Presentation</vt:lpstr>
      <vt:lpstr>Single Rotation Fails to fix Case 2&amp;3</vt:lpstr>
      <vt:lpstr>Double Rotation to Fix Case 2 (left-right)</vt:lpstr>
      <vt:lpstr>Double Rotation to fix Case 3(right-left)</vt:lpstr>
      <vt:lpstr>PowerPoint Presentation</vt:lpstr>
      <vt:lpstr>PowerPoint Presentation</vt:lpstr>
      <vt:lpstr>PowerPoint Presentation</vt:lpstr>
      <vt:lpstr>PowerPoint Presentation</vt:lpstr>
      <vt:lpstr>Splay Tree Definition</vt:lpstr>
      <vt:lpstr>Deletion from AVL Tree</vt:lpstr>
      <vt:lpstr>Deletion Example 1</vt:lpstr>
      <vt:lpstr>Cont’d</vt:lpstr>
      <vt:lpstr>Motivation for B-Trees</vt:lpstr>
      <vt:lpstr>Reasons for using B-Trees</vt:lpstr>
      <vt:lpstr>Definition of a B-tree</vt:lpstr>
      <vt:lpstr>An example B-Tree</vt:lpstr>
      <vt:lpstr>Constructing a B-tree</vt:lpstr>
      <vt:lpstr>Constructing a B-tree</vt:lpstr>
      <vt:lpstr>Constructing a B-tree (contd.)</vt:lpstr>
      <vt:lpstr>Constructing a B-tree (contd.)</vt:lpstr>
      <vt:lpstr>Constructing a B-tree (contd.)</vt:lpstr>
      <vt:lpstr>Constructing a B-tree (contd.)</vt:lpstr>
      <vt:lpstr>Constructing a B-tree (contd.)</vt:lpstr>
      <vt:lpstr>Constructing a B-tree (contd.)</vt:lpstr>
      <vt:lpstr>Constructing a B-tree (contd.)</vt:lpstr>
      <vt:lpstr>Inserting into a B-Tree</vt:lpstr>
      <vt:lpstr>Removal from a B-tree</vt:lpstr>
      <vt:lpstr>Removal from a B-tree (2)</vt:lpstr>
      <vt:lpstr>Type #1: Simple leaf deletion</vt:lpstr>
      <vt:lpstr>Type #2: Simple non-leaf deletion</vt:lpstr>
      <vt:lpstr>Type #4: Too few keys in node and its siblings</vt:lpstr>
      <vt:lpstr>Type #4: Too few keys in node and its siblings</vt:lpstr>
      <vt:lpstr>Type #3: Enough siblings</vt:lpstr>
      <vt:lpstr>Analysis of B-Trees</vt:lpstr>
      <vt:lpstr>Heaps</vt:lpstr>
      <vt:lpstr>What are Heaps Useful for?</vt:lpstr>
      <vt:lpstr>Heap or Not a Heap?</vt:lpstr>
      <vt:lpstr>Heap Properties</vt:lpstr>
      <vt:lpstr>PowerPoint Presentation</vt:lpstr>
      <vt:lpstr>Heap Insertion</vt:lpstr>
      <vt:lpstr>Heap Insertion</vt:lpstr>
      <vt:lpstr>Heap Insertion</vt:lpstr>
      <vt:lpstr>Heap Insertion</vt:lpstr>
      <vt:lpstr>Heap Insertion</vt:lpstr>
      <vt:lpstr>Heap Removal</vt:lpstr>
      <vt:lpstr>Heap Removal</vt:lpstr>
      <vt:lpstr>Heap Removal</vt:lpstr>
      <vt:lpstr>Heap Removal</vt:lpstr>
      <vt:lpstr>Heap Removal</vt:lpstr>
      <vt:lpstr>Building a Heap</vt:lpstr>
      <vt:lpstr>Building a Heap</vt:lpstr>
      <vt:lpstr>Building a Heap</vt:lpstr>
      <vt:lpstr>Building a Heap</vt:lpstr>
      <vt:lpstr>Heap Implementation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om</dc:creator>
  <cp:lastModifiedBy>hp</cp:lastModifiedBy>
  <cp:revision>38</cp:revision>
  <dcterms:created xsi:type="dcterms:W3CDTF">2012-08-21T16:15:41Z</dcterms:created>
  <dcterms:modified xsi:type="dcterms:W3CDTF">2022-07-25T07:05:40Z</dcterms:modified>
</cp:coreProperties>
</file>